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https://www.investopedia.com/terms/b/blackscholes.asp" TargetMode="External" Type="http://schemas.openxmlformats.org/officeDocument/2006/relationships/hyperlink"/><Relationship Id="rId5" Target="https://www.investopedia.com/terms/v/volatilitysmile.asp"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17021" y="2902578"/>
            <a:ext cx="7632254" cy="4710444"/>
          </a:xfrm>
          <a:prstGeom prst="rect">
            <a:avLst/>
          </a:prstGeom>
        </p:spPr>
        <p:txBody>
          <a:bodyPr anchor="t" rtlCol="false" tIns="0" lIns="0" bIns="0" rIns="0">
            <a:spAutoFit/>
          </a:bodyPr>
          <a:lstStyle/>
          <a:p>
            <a:pPr marL="0" indent="0" lvl="0">
              <a:lnSpc>
                <a:spcPts val="12200"/>
              </a:lnSpc>
            </a:pPr>
            <a:r>
              <a:rPr lang="en-US" sz="12200" spc="-122">
                <a:solidFill>
                  <a:srgbClr val="000000"/>
                </a:solidFill>
                <a:latin typeface="DM Sans Bold"/>
              </a:rPr>
              <a:t>Options Chain Tool</a:t>
            </a:r>
          </a:p>
        </p:txBody>
      </p:sp>
      <p:sp>
        <p:nvSpPr>
          <p:cNvPr name="Freeform 3" id="3"/>
          <p:cNvSpPr/>
          <p:nvPr/>
        </p:nvSpPr>
        <p:spPr>
          <a:xfrm flipH="true" flipV="false" rot="0">
            <a:off x="6419362" y="4406929"/>
            <a:ext cx="5449276" cy="3140765"/>
          </a:xfrm>
          <a:custGeom>
            <a:avLst/>
            <a:gdLst/>
            <a:ahLst/>
            <a:cxnLst/>
            <a:rect r="r" b="b" t="t" l="l"/>
            <a:pathLst>
              <a:path h="3140765" w="5449276">
                <a:moveTo>
                  <a:pt x="5449276" y="0"/>
                </a:moveTo>
                <a:lnTo>
                  <a:pt x="0" y="0"/>
                </a:lnTo>
                <a:lnTo>
                  <a:pt x="0" y="3140765"/>
                </a:lnTo>
                <a:lnTo>
                  <a:pt x="5449276" y="3140765"/>
                </a:lnTo>
                <a:lnTo>
                  <a:pt x="54492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137273" y="4729302"/>
            <a:ext cx="4013454" cy="1616710"/>
          </a:xfrm>
          <a:prstGeom prst="rect">
            <a:avLst/>
          </a:prstGeom>
        </p:spPr>
        <p:txBody>
          <a:bodyPr anchor="t" rtlCol="false" tIns="0" lIns="0" bIns="0" rIns="0">
            <a:spAutoFit/>
          </a:bodyPr>
          <a:lstStyle/>
          <a:p>
            <a:pPr algn="ctr" marL="0" indent="0" lvl="0">
              <a:lnSpc>
                <a:spcPts val="4339"/>
              </a:lnSpc>
              <a:spcBef>
                <a:spcPct val="0"/>
              </a:spcBef>
            </a:pPr>
            <a:r>
              <a:rPr lang="en-US" sz="3099" spc="-30">
                <a:solidFill>
                  <a:srgbClr val="FFFFFF"/>
                </a:solidFill>
                <a:latin typeface="DM Sans"/>
              </a:rPr>
              <a:t>Let's unleash the power of Options Trading Analysis</a:t>
            </a:r>
          </a:p>
        </p:txBody>
      </p:sp>
      <p:sp>
        <p:nvSpPr>
          <p:cNvPr name="TextBox 5" id="5"/>
          <p:cNvSpPr txBox="true"/>
          <p:nvPr/>
        </p:nvSpPr>
        <p:spPr>
          <a:xfrm rot="0">
            <a:off x="13326257" y="981075"/>
            <a:ext cx="3933043"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rPr>
              <a:t>July 2023</a:t>
            </a:r>
          </a:p>
        </p:txBody>
      </p:sp>
      <p:sp>
        <p:nvSpPr>
          <p:cNvPr name="TextBox 6" id="6"/>
          <p:cNvSpPr txBox="true"/>
          <p:nvPr/>
        </p:nvSpPr>
        <p:spPr>
          <a:xfrm rot="0">
            <a:off x="1028700" y="962025"/>
            <a:ext cx="8115300" cy="613411"/>
          </a:xfrm>
          <a:prstGeom prst="rect">
            <a:avLst/>
          </a:prstGeom>
        </p:spPr>
        <p:txBody>
          <a:bodyPr anchor="t" rtlCol="false" tIns="0" lIns="0" bIns="0" rIns="0">
            <a:spAutoFit/>
          </a:bodyPr>
          <a:lstStyle/>
          <a:p>
            <a:pPr marL="0" indent="0" lvl="0">
              <a:lnSpc>
                <a:spcPts val="5039"/>
              </a:lnSpc>
              <a:spcBef>
                <a:spcPct val="0"/>
              </a:spcBef>
            </a:pPr>
            <a:r>
              <a:rPr lang="en-US" sz="3599" u="sng">
                <a:solidFill>
                  <a:srgbClr val="000000"/>
                </a:solidFill>
                <a:latin typeface="DM Sans"/>
              </a:rPr>
              <a:t>Edelweiss Global Markets Hackathon</a:t>
            </a:r>
          </a:p>
        </p:txBody>
      </p:sp>
      <p:sp>
        <p:nvSpPr>
          <p:cNvPr name="Freeform 7" id="7"/>
          <p:cNvSpPr/>
          <p:nvPr/>
        </p:nvSpPr>
        <p:spPr>
          <a:xfrm flipH="false" flipV="false" rot="0">
            <a:off x="13231007" y="2533898"/>
            <a:ext cx="3743074" cy="9530974"/>
          </a:xfrm>
          <a:custGeom>
            <a:avLst/>
            <a:gdLst/>
            <a:ahLst/>
            <a:cxnLst/>
            <a:rect r="r" b="b" t="t" l="l"/>
            <a:pathLst>
              <a:path h="9530974" w="3743074">
                <a:moveTo>
                  <a:pt x="0" y="0"/>
                </a:moveTo>
                <a:lnTo>
                  <a:pt x="3743074" y="0"/>
                </a:lnTo>
                <a:lnTo>
                  <a:pt x="3743074" y="9530974"/>
                </a:lnTo>
                <a:lnTo>
                  <a:pt x="0" y="95309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199307" y="8486774"/>
            <a:ext cx="11378784" cy="854077"/>
          </a:xfrm>
          <a:prstGeom prst="rect">
            <a:avLst/>
          </a:prstGeom>
        </p:spPr>
        <p:txBody>
          <a:bodyPr anchor="t" rtlCol="false" tIns="0" lIns="0" bIns="0" rIns="0">
            <a:spAutoFit/>
          </a:bodyPr>
          <a:lstStyle/>
          <a:p>
            <a:pPr marL="0" indent="0" lvl="0">
              <a:lnSpc>
                <a:spcPts val="6999"/>
              </a:lnSpc>
              <a:spcBef>
                <a:spcPct val="0"/>
              </a:spcBef>
            </a:pPr>
            <a:r>
              <a:rPr lang="en-US" sz="4999">
                <a:solidFill>
                  <a:srgbClr val="000000"/>
                </a:solidFill>
                <a:latin typeface="DM Sans"/>
              </a:rPr>
              <a:t>A Presentation by </a:t>
            </a:r>
            <a:r>
              <a:rPr lang="en-US" sz="4999" u="sng">
                <a:solidFill>
                  <a:srgbClr val="000000"/>
                </a:solidFill>
                <a:latin typeface="DM Sans Bold"/>
              </a:rPr>
              <a:t>TECH CAPITALISTS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91522" y="1894511"/>
            <a:ext cx="12279312" cy="882015"/>
          </a:xfrm>
          <a:prstGeom prst="rect">
            <a:avLst/>
          </a:prstGeom>
        </p:spPr>
        <p:txBody>
          <a:bodyPr anchor="t" rtlCol="false" tIns="0" lIns="0" bIns="0" rIns="0">
            <a:spAutoFit/>
          </a:bodyPr>
          <a:lstStyle/>
          <a:p>
            <a:pPr marL="0" indent="0" lvl="0">
              <a:lnSpc>
                <a:spcPts val="6600"/>
              </a:lnSpc>
            </a:pPr>
            <a:r>
              <a:rPr lang="en-US" sz="6600" spc="-66">
                <a:solidFill>
                  <a:srgbClr val="000000"/>
                </a:solidFill>
                <a:latin typeface="DM Sans Bold"/>
              </a:rPr>
              <a:t>Why should </a:t>
            </a:r>
            <a:r>
              <a:rPr lang="en-US" sz="6600" spc="-66">
                <a:solidFill>
                  <a:srgbClr val="29BB51"/>
                </a:solidFill>
                <a:latin typeface="DM Sans Bold"/>
              </a:rPr>
              <a:t>you </a:t>
            </a:r>
            <a:r>
              <a:rPr lang="en-US" sz="6600" spc="-66">
                <a:solidFill>
                  <a:srgbClr val="000000"/>
                </a:solidFill>
                <a:latin typeface="DM Sans Bold"/>
              </a:rPr>
              <a:t>consider </a:t>
            </a:r>
            <a:r>
              <a:rPr lang="en-US" sz="6600" spc="-66">
                <a:solidFill>
                  <a:srgbClr val="29BB51"/>
                </a:solidFill>
                <a:latin typeface="DM Sans Bold"/>
              </a:rPr>
              <a:t>us</a:t>
            </a:r>
            <a:r>
              <a:rPr lang="en-US" sz="6600" spc="-66">
                <a:solidFill>
                  <a:srgbClr val="000000"/>
                </a:solidFill>
                <a:latin typeface="DM Sans Bold"/>
              </a:rPr>
              <a:t>?</a:t>
            </a:r>
          </a:p>
        </p:txBody>
      </p:sp>
      <p:sp>
        <p:nvSpPr>
          <p:cNvPr name="TextBox 3" id="3"/>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4" id="4"/>
          <p:cNvSpPr txBox="true"/>
          <p:nvPr/>
        </p:nvSpPr>
        <p:spPr>
          <a:xfrm rot="0">
            <a:off x="1028700" y="981075"/>
            <a:ext cx="5351949"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grpSp>
        <p:nvGrpSpPr>
          <p:cNvPr name="Group 5" id="5"/>
          <p:cNvGrpSpPr/>
          <p:nvPr/>
        </p:nvGrpSpPr>
        <p:grpSpPr>
          <a:xfrm rot="0">
            <a:off x="1280600" y="4683464"/>
            <a:ext cx="15978700" cy="3149321"/>
            <a:chOff x="0" y="0"/>
            <a:chExt cx="3350669" cy="660400"/>
          </a:xfrm>
        </p:grpSpPr>
        <p:sp>
          <p:nvSpPr>
            <p:cNvPr name="Freeform 6" id="6"/>
            <p:cNvSpPr/>
            <p:nvPr/>
          </p:nvSpPr>
          <p:spPr>
            <a:xfrm flipH="false" flipV="false" rot="0">
              <a:off x="0" y="0"/>
              <a:ext cx="3350669" cy="660400"/>
            </a:xfrm>
            <a:custGeom>
              <a:avLst/>
              <a:gdLst/>
              <a:ahLst/>
              <a:cxnLst/>
              <a:rect r="r" b="b" t="t" l="l"/>
              <a:pathLst>
                <a:path h="660400" w="3350669">
                  <a:moveTo>
                    <a:pt x="3226209" y="660400"/>
                  </a:moveTo>
                  <a:lnTo>
                    <a:pt x="124460" y="660400"/>
                  </a:lnTo>
                  <a:cubicBezTo>
                    <a:pt x="55880" y="660400"/>
                    <a:pt x="0" y="604520"/>
                    <a:pt x="0" y="535940"/>
                  </a:cubicBezTo>
                  <a:lnTo>
                    <a:pt x="0" y="124460"/>
                  </a:lnTo>
                  <a:cubicBezTo>
                    <a:pt x="0" y="55880"/>
                    <a:pt x="55880" y="0"/>
                    <a:pt x="124460" y="0"/>
                  </a:cubicBezTo>
                  <a:lnTo>
                    <a:pt x="3226209" y="0"/>
                  </a:lnTo>
                  <a:cubicBezTo>
                    <a:pt x="3294789" y="0"/>
                    <a:pt x="3350669" y="55880"/>
                    <a:pt x="3350669" y="124460"/>
                  </a:cubicBezTo>
                  <a:lnTo>
                    <a:pt x="3350669" y="535940"/>
                  </a:lnTo>
                  <a:cubicBezTo>
                    <a:pt x="3350669" y="604520"/>
                    <a:pt x="3294789" y="660400"/>
                    <a:pt x="3226209" y="660400"/>
                  </a:cubicBezTo>
                  <a:close/>
                </a:path>
              </a:pathLst>
            </a:custGeom>
            <a:solidFill>
              <a:srgbClr val="97EDAA">
                <a:alpha val="40000"/>
              </a:srgbClr>
            </a:solidFill>
          </p:spPr>
        </p:sp>
      </p:grpSp>
      <p:sp>
        <p:nvSpPr>
          <p:cNvPr name="TextBox 7" id="7"/>
          <p:cNvSpPr txBox="true"/>
          <p:nvPr/>
        </p:nvSpPr>
        <p:spPr>
          <a:xfrm rot="0">
            <a:off x="1028700" y="3210325"/>
            <a:ext cx="16230600" cy="6170295"/>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DM Sans"/>
              </a:rPr>
              <a:t>As </a:t>
            </a:r>
            <a:r>
              <a:rPr lang="en-US" sz="2700">
                <a:solidFill>
                  <a:srgbClr val="000000"/>
                </a:solidFill>
                <a:latin typeface="DM Sans Bold"/>
              </a:rPr>
              <a:t>developers</a:t>
            </a:r>
            <a:r>
              <a:rPr lang="en-US" sz="2700">
                <a:solidFill>
                  <a:srgbClr val="000000"/>
                </a:solidFill>
                <a:latin typeface="DM Sans"/>
              </a:rPr>
              <a:t>, we understand the importance of meeting industry needs and developing effective solutions. We have extensively researched and referred to reliable resources to align our calculations with the standard methods used in the industry and provide </a:t>
            </a:r>
            <a:r>
              <a:rPr lang="en-US" sz="2700">
                <a:solidFill>
                  <a:srgbClr val="000000"/>
                </a:solidFill>
                <a:latin typeface="DM Sans Bold"/>
              </a:rPr>
              <a:t>accuracy</a:t>
            </a:r>
            <a:r>
              <a:rPr lang="en-US" sz="2700">
                <a:solidFill>
                  <a:srgbClr val="000000"/>
                </a:solidFill>
                <a:latin typeface="DM Sans"/>
              </a:rPr>
              <a:t>.</a:t>
            </a:r>
          </a:p>
          <a:p>
            <a:pPr algn="just">
              <a:lnSpc>
                <a:spcPts val="3779"/>
              </a:lnSpc>
            </a:pPr>
          </a:p>
          <a:p>
            <a:pPr algn="just" marL="582930" indent="-291465" lvl="1">
              <a:lnSpc>
                <a:spcPts val="3779"/>
              </a:lnSpc>
              <a:buFont typeface="Arial"/>
              <a:buChar char="•"/>
            </a:pPr>
            <a:r>
              <a:rPr lang="en-US" sz="2700">
                <a:solidFill>
                  <a:srgbClr val="000000"/>
                </a:solidFill>
                <a:latin typeface="DM Sans"/>
              </a:rPr>
              <a:t>Utilizing a powerful tech stack, we have successfully implemented real-time data updates for the options chain screen based on the selected symbol and expiry date. Our frontend is developed using ReactJS, a highly capable tool for building dynamic user interfaces. On the backend, we leverage the power of Python to handle the data processing and calculations required for the options chain.</a:t>
            </a:r>
          </a:p>
          <a:p>
            <a:pPr algn="just">
              <a:lnSpc>
                <a:spcPts val="3779"/>
              </a:lnSpc>
            </a:pPr>
          </a:p>
          <a:p>
            <a:pPr algn="just" marL="582930" indent="-291465" lvl="1">
              <a:lnSpc>
                <a:spcPts val="3779"/>
              </a:lnSpc>
              <a:buFont typeface="Arial"/>
              <a:buChar char="•"/>
            </a:pPr>
            <a:r>
              <a:rPr lang="en-US" sz="2700">
                <a:solidFill>
                  <a:srgbClr val="000000"/>
                </a:solidFill>
                <a:latin typeface="DM Sans"/>
              </a:rPr>
              <a:t>In addition to the core functionality, we have also devoted considerable effort to developing a creative and visually appealing </a:t>
            </a:r>
            <a:r>
              <a:rPr lang="en-US" sz="2700">
                <a:solidFill>
                  <a:srgbClr val="000000"/>
                </a:solidFill>
                <a:latin typeface="DM Sans Bold"/>
              </a:rPr>
              <a:t>user interface</a:t>
            </a:r>
            <a:r>
              <a:rPr lang="en-US" sz="2700">
                <a:solidFill>
                  <a:srgbClr val="000000"/>
                </a:solidFill>
                <a:latin typeface="DM Sans"/>
              </a:rPr>
              <a:t>. Our UI goes beyond the scope of the problem statement by incorporating interactive dashboards and real-time market news.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3998" y="3738246"/>
            <a:ext cx="5226651" cy="4114800"/>
          </a:xfrm>
          <a:custGeom>
            <a:avLst/>
            <a:gdLst/>
            <a:ahLst/>
            <a:cxnLst/>
            <a:rect r="r" b="b" t="t" l="l"/>
            <a:pathLst>
              <a:path h="4114800" w="5226651">
                <a:moveTo>
                  <a:pt x="0" y="0"/>
                </a:moveTo>
                <a:lnTo>
                  <a:pt x="5226651" y="0"/>
                </a:lnTo>
                <a:lnTo>
                  <a:pt x="522665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28046" y="2802543"/>
            <a:ext cx="6464733" cy="1408783"/>
          </a:xfrm>
          <a:prstGeom prst="rect">
            <a:avLst/>
          </a:prstGeom>
        </p:spPr>
        <p:txBody>
          <a:bodyPr anchor="t" rtlCol="false" tIns="0" lIns="0" bIns="0" rIns="0">
            <a:spAutoFit/>
          </a:bodyPr>
          <a:lstStyle/>
          <a:p>
            <a:pPr marL="0" indent="0" lvl="0">
              <a:lnSpc>
                <a:spcPts val="10609"/>
              </a:lnSpc>
            </a:pPr>
            <a:r>
              <a:rPr lang="en-US" sz="10609" spc="-106">
                <a:solidFill>
                  <a:srgbClr val="000000"/>
                </a:solidFill>
                <a:latin typeface="DM Sans Bold"/>
              </a:rPr>
              <a:t>The </a:t>
            </a:r>
            <a:r>
              <a:rPr lang="en-US" sz="10609" spc="-106">
                <a:solidFill>
                  <a:srgbClr val="29BB51"/>
                </a:solidFill>
                <a:latin typeface="DM Sans Bold"/>
              </a:rPr>
              <a:t>End.</a:t>
            </a:r>
          </a:p>
        </p:txBody>
      </p:sp>
      <p:sp>
        <p:nvSpPr>
          <p:cNvPr name="TextBox 4" id="4"/>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5" id="5"/>
          <p:cNvSpPr txBox="true"/>
          <p:nvPr/>
        </p:nvSpPr>
        <p:spPr>
          <a:xfrm rot="0">
            <a:off x="1028700" y="981075"/>
            <a:ext cx="5351949"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6" id="6"/>
          <p:cNvSpPr txBox="true"/>
          <p:nvPr/>
        </p:nvSpPr>
        <p:spPr>
          <a:xfrm rot="0">
            <a:off x="13936652" y="7277100"/>
            <a:ext cx="3322648" cy="575946"/>
          </a:xfrm>
          <a:prstGeom prst="rect">
            <a:avLst/>
          </a:prstGeom>
        </p:spPr>
        <p:txBody>
          <a:bodyPr anchor="t" rtlCol="false" tIns="0" lIns="0" bIns="0" rIns="0">
            <a:spAutoFit/>
          </a:bodyPr>
          <a:lstStyle/>
          <a:p>
            <a:pPr marL="0" indent="0" lvl="0">
              <a:lnSpc>
                <a:spcPts val="4300"/>
              </a:lnSpc>
            </a:pPr>
            <a:r>
              <a:rPr lang="en-US" sz="4300" spc="-43">
                <a:solidFill>
                  <a:srgbClr val="000000"/>
                </a:solidFill>
                <a:latin typeface="DM Sans Bold"/>
              </a:rPr>
              <a:t>References:</a:t>
            </a:r>
          </a:p>
        </p:txBody>
      </p:sp>
      <p:sp>
        <p:nvSpPr>
          <p:cNvPr name="TextBox 7" id="7"/>
          <p:cNvSpPr txBox="true"/>
          <p:nvPr/>
        </p:nvSpPr>
        <p:spPr>
          <a:xfrm rot="0">
            <a:off x="7286805" y="8326755"/>
            <a:ext cx="10070680" cy="931545"/>
          </a:xfrm>
          <a:prstGeom prst="rect">
            <a:avLst/>
          </a:prstGeom>
        </p:spPr>
        <p:txBody>
          <a:bodyPr anchor="t" rtlCol="false" tIns="0" lIns="0" bIns="0" rIns="0">
            <a:spAutoFit/>
          </a:bodyPr>
          <a:lstStyle/>
          <a:p>
            <a:pPr algn="just" marL="582930" indent="-291465" lvl="1">
              <a:lnSpc>
                <a:spcPts val="3779"/>
              </a:lnSpc>
              <a:buFont typeface="Arial"/>
              <a:buChar char="•"/>
            </a:pPr>
            <a:r>
              <a:rPr lang="en-US" sz="2700" u="sng">
                <a:solidFill>
                  <a:srgbClr val="000000"/>
                </a:solidFill>
                <a:latin typeface="DM Sans"/>
                <a:hlinkClick r:id="rId4" tooltip="https://www.investopedia.com/terms/b/blackscholes.asp"/>
              </a:rPr>
              <a:t>https://www.investopedia.com/terms/b/blackscholes.asp</a:t>
            </a:r>
          </a:p>
          <a:p>
            <a:pPr algn="just" marL="582930" indent="-291465" lvl="1">
              <a:lnSpc>
                <a:spcPts val="3779"/>
              </a:lnSpc>
              <a:buFont typeface="Arial"/>
              <a:buChar char="•"/>
            </a:pPr>
            <a:r>
              <a:rPr lang="en-US" sz="2700" u="sng">
                <a:solidFill>
                  <a:srgbClr val="000000"/>
                </a:solidFill>
                <a:latin typeface="DM Sans"/>
                <a:hlinkClick r:id="rId5" tooltip="https://www.investopedia.com/terms/v/volatilitysmile.asp"/>
              </a:rPr>
              <a:t>https://www.investopedia.com/terms/v/volatilitysmile.asp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8525" y="2668594"/>
            <a:ext cx="6430413" cy="1966646"/>
            <a:chOff x="0" y="0"/>
            <a:chExt cx="8573884" cy="2622195"/>
          </a:xfrm>
        </p:grpSpPr>
        <p:sp>
          <p:nvSpPr>
            <p:cNvPr name="Freeform 3" id="3"/>
            <p:cNvSpPr/>
            <p:nvPr/>
          </p:nvSpPr>
          <p:spPr>
            <a:xfrm flipH="false" flipV="false" rot="0">
              <a:off x="0" y="0"/>
              <a:ext cx="8573884" cy="2622195"/>
            </a:xfrm>
            <a:custGeom>
              <a:avLst/>
              <a:gdLst/>
              <a:ahLst/>
              <a:cxnLst/>
              <a:rect r="r" b="b" t="t" l="l"/>
              <a:pathLst>
                <a:path h="2622195" w="8573884">
                  <a:moveTo>
                    <a:pt x="0" y="0"/>
                  </a:moveTo>
                  <a:lnTo>
                    <a:pt x="8573884" y="0"/>
                  </a:lnTo>
                  <a:lnTo>
                    <a:pt x="8573884" y="2622195"/>
                  </a:lnTo>
                  <a:lnTo>
                    <a:pt x="0" y="2622195"/>
                  </a:lnTo>
                  <a:lnTo>
                    <a:pt x="0" y="0"/>
                  </a:lnTo>
                  <a:close/>
                </a:path>
              </a:pathLst>
            </a:custGeom>
            <a:blipFill>
              <a:blip r:embed="rId2">
                <a:extLst>
                  <a:ext uri="{96DAC541-7B7A-43D3-8B79-37D633B846F1}">
                    <asvg:svgBlip xmlns:asvg="http://schemas.microsoft.com/office/drawing/2016/SVG/main" r:embed="rId3"/>
                  </a:ext>
                </a:extLst>
              </a:blip>
              <a:stretch>
                <a:fillRect l="0" t="-17710" r="0" b="0"/>
              </a:stretch>
            </a:blipFill>
          </p:spPr>
        </p:sp>
        <p:sp>
          <p:nvSpPr>
            <p:cNvPr name="TextBox 4" id="4"/>
            <p:cNvSpPr txBox="true"/>
            <p:nvPr/>
          </p:nvSpPr>
          <p:spPr>
            <a:xfrm rot="0">
              <a:off x="1227013" y="240248"/>
              <a:ext cx="6119858" cy="838648"/>
            </a:xfrm>
            <a:prstGeom prst="rect">
              <a:avLst/>
            </a:prstGeom>
          </p:spPr>
          <p:txBody>
            <a:bodyPr anchor="t" rtlCol="false" tIns="0" lIns="0" bIns="0" rIns="0">
              <a:spAutoFit/>
            </a:bodyPr>
            <a:lstStyle/>
            <a:p>
              <a:pPr>
                <a:lnSpc>
                  <a:spcPts val="4649"/>
                </a:lnSpc>
              </a:pPr>
              <a:r>
                <a:rPr lang="en-US" sz="4428">
                  <a:solidFill>
                    <a:srgbClr val="FFFFFF"/>
                  </a:solidFill>
                  <a:latin typeface="DM Sans"/>
                </a:rPr>
                <a:t>Introducing Team </a:t>
              </a:r>
            </a:p>
          </p:txBody>
        </p:sp>
      </p:grpSp>
      <p:grpSp>
        <p:nvGrpSpPr>
          <p:cNvPr name="Group 5" id="5"/>
          <p:cNvGrpSpPr/>
          <p:nvPr/>
        </p:nvGrpSpPr>
        <p:grpSpPr>
          <a:xfrm rot="0">
            <a:off x="6309704" y="4286937"/>
            <a:ext cx="6749168" cy="856563"/>
            <a:chOff x="0" y="0"/>
            <a:chExt cx="5438229" cy="690187"/>
          </a:xfrm>
        </p:grpSpPr>
        <p:sp>
          <p:nvSpPr>
            <p:cNvPr name="Freeform 6" id="6"/>
            <p:cNvSpPr/>
            <p:nvPr/>
          </p:nvSpPr>
          <p:spPr>
            <a:xfrm flipH="false" flipV="false" rot="0">
              <a:off x="0" y="0"/>
              <a:ext cx="5438229" cy="690187"/>
            </a:xfrm>
            <a:custGeom>
              <a:avLst/>
              <a:gdLst/>
              <a:ahLst/>
              <a:cxnLst/>
              <a:rect r="r" b="b" t="t" l="l"/>
              <a:pathLst>
                <a:path h="690187" w="5438229">
                  <a:moveTo>
                    <a:pt x="5313769" y="690187"/>
                  </a:moveTo>
                  <a:lnTo>
                    <a:pt x="124460" y="690187"/>
                  </a:lnTo>
                  <a:cubicBezTo>
                    <a:pt x="55880" y="690187"/>
                    <a:pt x="0" y="634307"/>
                    <a:pt x="0" y="565727"/>
                  </a:cubicBezTo>
                  <a:lnTo>
                    <a:pt x="0" y="124460"/>
                  </a:lnTo>
                  <a:cubicBezTo>
                    <a:pt x="0" y="55880"/>
                    <a:pt x="55880" y="0"/>
                    <a:pt x="124460" y="0"/>
                  </a:cubicBezTo>
                  <a:lnTo>
                    <a:pt x="5313769" y="0"/>
                  </a:lnTo>
                  <a:cubicBezTo>
                    <a:pt x="5382349" y="0"/>
                    <a:pt x="5438229" y="55880"/>
                    <a:pt x="5438229" y="124460"/>
                  </a:cubicBezTo>
                  <a:lnTo>
                    <a:pt x="5438229" y="565727"/>
                  </a:lnTo>
                  <a:cubicBezTo>
                    <a:pt x="5438229" y="634307"/>
                    <a:pt x="5382349" y="690187"/>
                    <a:pt x="5313769" y="690187"/>
                  </a:cubicBezTo>
                  <a:close/>
                </a:path>
              </a:pathLst>
            </a:custGeom>
            <a:solidFill>
              <a:srgbClr val="97EDAA">
                <a:alpha val="40000"/>
              </a:srgbClr>
            </a:solidFill>
          </p:spPr>
        </p:sp>
      </p:grpSp>
      <p:grpSp>
        <p:nvGrpSpPr>
          <p:cNvPr name="Group 7" id="7"/>
          <p:cNvGrpSpPr/>
          <p:nvPr/>
        </p:nvGrpSpPr>
        <p:grpSpPr>
          <a:xfrm rot="0">
            <a:off x="3372768" y="6974177"/>
            <a:ext cx="3235476" cy="856563"/>
            <a:chOff x="0" y="0"/>
            <a:chExt cx="2607027" cy="690187"/>
          </a:xfrm>
        </p:grpSpPr>
        <p:sp>
          <p:nvSpPr>
            <p:cNvPr name="Freeform 8" id="8"/>
            <p:cNvSpPr/>
            <p:nvPr/>
          </p:nvSpPr>
          <p:spPr>
            <a:xfrm flipH="false" flipV="false" rot="0">
              <a:off x="0" y="0"/>
              <a:ext cx="2607027" cy="690187"/>
            </a:xfrm>
            <a:custGeom>
              <a:avLst/>
              <a:gdLst/>
              <a:ahLst/>
              <a:cxnLst/>
              <a:rect r="r" b="b" t="t" l="l"/>
              <a:pathLst>
                <a:path h="690187" w="2607027">
                  <a:moveTo>
                    <a:pt x="2482567" y="690187"/>
                  </a:moveTo>
                  <a:lnTo>
                    <a:pt x="124460" y="690187"/>
                  </a:lnTo>
                  <a:cubicBezTo>
                    <a:pt x="55880" y="690187"/>
                    <a:pt x="0" y="634307"/>
                    <a:pt x="0" y="565727"/>
                  </a:cubicBezTo>
                  <a:lnTo>
                    <a:pt x="0" y="124460"/>
                  </a:lnTo>
                  <a:cubicBezTo>
                    <a:pt x="0" y="55880"/>
                    <a:pt x="55880" y="0"/>
                    <a:pt x="124460" y="0"/>
                  </a:cubicBezTo>
                  <a:lnTo>
                    <a:pt x="2482567" y="0"/>
                  </a:lnTo>
                  <a:cubicBezTo>
                    <a:pt x="2551147" y="0"/>
                    <a:pt x="2607027" y="55880"/>
                    <a:pt x="2607027" y="124460"/>
                  </a:cubicBezTo>
                  <a:lnTo>
                    <a:pt x="2607027" y="565727"/>
                  </a:lnTo>
                  <a:cubicBezTo>
                    <a:pt x="2607027" y="634307"/>
                    <a:pt x="2551147" y="690187"/>
                    <a:pt x="2482567" y="690187"/>
                  </a:cubicBezTo>
                  <a:close/>
                </a:path>
              </a:pathLst>
            </a:custGeom>
            <a:solidFill>
              <a:srgbClr val="97EDAA">
                <a:alpha val="40000"/>
              </a:srgbClr>
            </a:solidFill>
          </p:spPr>
        </p:sp>
      </p:grpSp>
      <p:grpSp>
        <p:nvGrpSpPr>
          <p:cNvPr name="Group 9" id="9"/>
          <p:cNvGrpSpPr/>
          <p:nvPr/>
        </p:nvGrpSpPr>
        <p:grpSpPr>
          <a:xfrm rot="0">
            <a:off x="2433516" y="5696609"/>
            <a:ext cx="5113981" cy="856563"/>
            <a:chOff x="0" y="0"/>
            <a:chExt cx="4120656" cy="690187"/>
          </a:xfrm>
        </p:grpSpPr>
        <p:sp>
          <p:nvSpPr>
            <p:cNvPr name="Freeform 10" id="10"/>
            <p:cNvSpPr/>
            <p:nvPr/>
          </p:nvSpPr>
          <p:spPr>
            <a:xfrm flipH="false" flipV="false" rot="0">
              <a:off x="0" y="0"/>
              <a:ext cx="4120656" cy="690187"/>
            </a:xfrm>
            <a:custGeom>
              <a:avLst/>
              <a:gdLst/>
              <a:ahLst/>
              <a:cxnLst/>
              <a:rect r="r" b="b" t="t" l="l"/>
              <a:pathLst>
                <a:path h="690187" w="4120656">
                  <a:moveTo>
                    <a:pt x="3996196" y="690187"/>
                  </a:moveTo>
                  <a:lnTo>
                    <a:pt x="124460" y="690187"/>
                  </a:lnTo>
                  <a:cubicBezTo>
                    <a:pt x="55880" y="690187"/>
                    <a:pt x="0" y="634307"/>
                    <a:pt x="0" y="565727"/>
                  </a:cubicBezTo>
                  <a:lnTo>
                    <a:pt x="0" y="124460"/>
                  </a:lnTo>
                  <a:cubicBezTo>
                    <a:pt x="0" y="55880"/>
                    <a:pt x="55880" y="0"/>
                    <a:pt x="124460" y="0"/>
                  </a:cubicBezTo>
                  <a:lnTo>
                    <a:pt x="3996196" y="0"/>
                  </a:lnTo>
                  <a:cubicBezTo>
                    <a:pt x="4064776" y="0"/>
                    <a:pt x="4120656" y="55880"/>
                    <a:pt x="4120656" y="124460"/>
                  </a:cubicBezTo>
                  <a:lnTo>
                    <a:pt x="4120656" y="565727"/>
                  </a:lnTo>
                  <a:cubicBezTo>
                    <a:pt x="4120656" y="634307"/>
                    <a:pt x="4064776" y="690187"/>
                    <a:pt x="3996196" y="690187"/>
                  </a:cubicBezTo>
                  <a:close/>
                </a:path>
              </a:pathLst>
            </a:custGeom>
            <a:solidFill>
              <a:srgbClr val="97EDAA">
                <a:alpha val="40000"/>
              </a:srgbClr>
            </a:solidFill>
          </p:spPr>
        </p:sp>
      </p:grpSp>
      <p:grpSp>
        <p:nvGrpSpPr>
          <p:cNvPr name="Group 11" id="11"/>
          <p:cNvGrpSpPr/>
          <p:nvPr/>
        </p:nvGrpSpPr>
        <p:grpSpPr>
          <a:xfrm rot="0">
            <a:off x="11622181" y="5639612"/>
            <a:ext cx="4232303" cy="856563"/>
            <a:chOff x="0" y="0"/>
            <a:chExt cx="3410233" cy="690187"/>
          </a:xfrm>
        </p:grpSpPr>
        <p:sp>
          <p:nvSpPr>
            <p:cNvPr name="Freeform 12" id="12"/>
            <p:cNvSpPr/>
            <p:nvPr/>
          </p:nvSpPr>
          <p:spPr>
            <a:xfrm flipH="false" flipV="false" rot="0">
              <a:off x="0" y="0"/>
              <a:ext cx="3410233" cy="690187"/>
            </a:xfrm>
            <a:custGeom>
              <a:avLst/>
              <a:gdLst/>
              <a:ahLst/>
              <a:cxnLst/>
              <a:rect r="r" b="b" t="t" l="l"/>
              <a:pathLst>
                <a:path h="690187" w="3410233">
                  <a:moveTo>
                    <a:pt x="3285773" y="690187"/>
                  </a:moveTo>
                  <a:lnTo>
                    <a:pt x="124460" y="690187"/>
                  </a:lnTo>
                  <a:cubicBezTo>
                    <a:pt x="55880" y="690187"/>
                    <a:pt x="0" y="634307"/>
                    <a:pt x="0" y="565727"/>
                  </a:cubicBezTo>
                  <a:lnTo>
                    <a:pt x="0" y="124460"/>
                  </a:lnTo>
                  <a:cubicBezTo>
                    <a:pt x="0" y="55880"/>
                    <a:pt x="55880" y="0"/>
                    <a:pt x="124460" y="0"/>
                  </a:cubicBezTo>
                  <a:lnTo>
                    <a:pt x="3285773" y="0"/>
                  </a:lnTo>
                  <a:cubicBezTo>
                    <a:pt x="3354353" y="0"/>
                    <a:pt x="3410233" y="55880"/>
                    <a:pt x="3410233" y="124460"/>
                  </a:cubicBezTo>
                  <a:lnTo>
                    <a:pt x="3410233" y="565727"/>
                  </a:lnTo>
                  <a:cubicBezTo>
                    <a:pt x="3410233" y="634307"/>
                    <a:pt x="3354353" y="690187"/>
                    <a:pt x="3285773" y="690187"/>
                  </a:cubicBezTo>
                  <a:close/>
                </a:path>
              </a:pathLst>
            </a:custGeom>
            <a:solidFill>
              <a:srgbClr val="97EDAA">
                <a:alpha val="40000"/>
              </a:srgbClr>
            </a:solidFill>
          </p:spPr>
        </p:sp>
      </p:grpSp>
      <p:grpSp>
        <p:nvGrpSpPr>
          <p:cNvPr name="Group 13" id="13"/>
          <p:cNvGrpSpPr/>
          <p:nvPr/>
        </p:nvGrpSpPr>
        <p:grpSpPr>
          <a:xfrm rot="0">
            <a:off x="12195412" y="6974177"/>
            <a:ext cx="3659072" cy="856563"/>
            <a:chOff x="0" y="0"/>
            <a:chExt cx="2948345" cy="690187"/>
          </a:xfrm>
        </p:grpSpPr>
        <p:sp>
          <p:nvSpPr>
            <p:cNvPr name="Freeform 14" id="14"/>
            <p:cNvSpPr/>
            <p:nvPr/>
          </p:nvSpPr>
          <p:spPr>
            <a:xfrm flipH="false" flipV="false" rot="0">
              <a:off x="0" y="0"/>
              <a:ext cx="2948345" cy="690187"/>
            </a:xfrm>
            <a:custGeom>
              <a:avLst/>
              <a:gdLst/>
              <a:ahLst/>
              <a:cxnLst/>
              <a:rect r="r" b="b" t="t" l="l"/>
              <a:pathLst>
                <a:path h="690187" w="2948345">
                  <a:moveTo>
                    <a:pt x="2823885" y="690187"/>
                  </a:moveTo>
                  <a:lnTo>
                    <a:pt x="124460" y="690187"/>
                  </a:lnTo>
                  <a:cubicBezTo>
                    <a:pt x="55880" y="690187"/>
                    <a:pt x="0" y="634307"/>
                    <a:pt x="0" y="565727"/>
                  </a:cubicBezTo>
                  <a:lnTo>
                    <a:pt x="0" y="124460"/>
                  </a:lnTo>
                  <a:cubicBezTo>
                    <a:pt x="0" y="55880"/>
                    <a:pt x="55880" y="0"/>
                    <a:pt x="124460" y="0"/>
                  </a:cubicBezTo>
                  <a:lnTo>
                    <a:pt x="2823885" y="0"/>
                  </a:lnTo>
                  <a:cubicBezTo>
                    <a:pt x="2892465" y="0"/>
                    <a:pt x="2948345" y="55880"/>
                    <a:pt x="2948345" y="124460"/>
                  </a:cubicBezTo>
                  <a:lnTo>
                    <a:pt x="2948345" y="565727"/>
                  </a:lnTo>
                  <a:cubicBezTo>
                    <a:pt x="2948345" y="634307"/>
                    <a:pt x="2892465" y="690187"/>
                    <a:pt x="2823885" y="690187"/>
                  </a:cubicBezTo>
                  <a:close/>
                </a:path>
              </a:pathLst>
            </a:custGeom>
            <a:solidFill>
              <a:srgbClr val="97EDAA">
                <a:alpha val="40000"/>
              </a:srgbClr>
            </a:solidFill>
          </p:spPr>
        </p:sp>
      </p:grpSp>
      <p:sp>
        <p:nvSpPr>
          <p:cNvPr name="Freeform 15" id="15"/>
          <p:cNvSpPr/>
          <p:nvPr/>
        </p:nvSpPr>
        <p:spPr>
          <a:xfrm flipH="false" flipV="false" rot="0">
            <a:off x="7547496" y="7102421"/>
            <a:ext cx="4074685" cy="2155879"/>
          </a:xfrm>
          <a:custGeom>
            <a:avLst/>
            <a:gdLst/>
            <a:ahLst/>
            <a:cxnLst/>
            <a:rect r="r" b="b" t="t" l="l"/>
            <a:pathLst>
              <a:path h="2155879" w="4074685">
                <a:moveTo>
                  <a:pt x="0" y="0"/>
                </a:moveTo>
                <a:lnTo>
                  <a:pt x="4074685" y="0"/>
                </a:lnTo>
                <a:lnTo>
                  <a:pt x="4074685" y="2155879"/>
                </a:lnTo>
                <a:lnTo>
                  <a:pt x="0" y="2155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17" id="17"/>
          <p:cNvSpPr txBox="true"/>
          <p:nvPr/>
        </p:nvSpPr>
        <p:spPr>
          <a:xfrm rot="0">
            <a:off x="1028700" y="981075"/>
            <a:ext cx="5281004"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18" id="18"/>
          <p:cNvSpPr txBox="true"/>
          <p:nvPr/>
        </p:nvSpPr>
        <p:spPr>
          <a:xfrm rot="0">
            <a:off x="6582688" y="4490440"/>
            <a:ext cx="6316266" cy="542925"/>
          </a:xfrm>
          <a:prstGeom prst="rect">
            <a:avLst/>
          </a:prstGeom>
        </p:spPr>
        <p:txBody>
          <a:bodyPr anchor="t" rtlCol="false" tIns="0" lIns="0" bIns="0" rIns="0">
            <a:spAutoFit/>
          </a:bodyPr>
          <a:lstStyle/>
          <a:p>
            <a:pPr algn="ctr">
              <a:lnSpc>
                <a:spcPts val="4199"/>
              </a:lnSpc>
            </a:pPr>
            <a:r>
              <a:rPr lang="en-US" sz="3999">
                <a:solidFill>
                  <a:srgbClr val="000000"/>
                </a:solidFill>
                <a:latin typeface="DM Sans Bold"/>
              </a:rPr>
              <a:t>Vedashree Joshi (Leader)</a:t>
            </a:r>
          </a:p>
        </p:txBody>
      </p:sp>
      <p:sp>
        <p:nvSpPr>
          <p:cNvPr name="TextBox 19" id="19"/>
          <p:cNvSpPr txBox="true"/>
          <p:nvPr/>
        </p:nvSpPr>
        <p:spPr>
          <a:xfrm rot="0">
            <a:off x="7547496" y="2144702"/>
            <a:ext cx="8886911" cy="1209709"/>
          </a:xfrm>
          <a:prstGeom prst="rect">
            <a:avLst/>
          </a:prstGeom>
        </p:spPr>
        <p:txBody>
          <a:bodyPr anchor="t" rtlCol="false" tIns="0" lIns="0" bIns="0" rIns="0">
            <a:spAutoFit/>
          </a:bodyPr>
          <a:lstStyle/>
          <a:p>
            <a:pPr marL="0" indent="0" lvl="0">
              <a:lnSpc>
                <a:spcPts val="9001"/>
              </a:lnSpc>
            </a:pPr>
            <a:r>
              <a:rPr lang="en-US" sz="9001" spc="-90">
                <a:solidFill>
                  <a:srgbClr val="000000"/>
                </a:solidFill>
                <a:latin typeface="DM Sans Bold"/>
              </a:rPr>
              <a:t>Tech </a:t>
            </a:r>
            <a:r>
              <a:rPr lang="en-US" sz="9001" spc="-90">
                <a:solidFill>
                  <a:srgbClr val="43C466"/>
                </a:solidFill>
                <a:latin typeface="DM Sans Bold"/>
              </a:rPr>
              <a:t>Capitalists</a:t>
            </a:r>
          </a:p>
        </p:txBody>
      </p:sp>
      <p:sp>
        <p:nvSpPr>
          <p:cNvPr name="TextBox 20" id="20"/>
          <p:cNvSpPr txBox="true"/>
          <p:nvPr/>
        </p:nvSpPr>
        <p:spPr>
          <a:xfrm rot="0">
            <a:off x="3730197" y="7159571"/>
            <a:ext cx="2826699" cy="542925"/>
          </a:xfrm>
          <a:prstGeom prst="rect">
            <a:avLst/>
          </a:prstGeom>
        </p:spPr>
        <p:txBody>
          <a:bodyPr anchor="t" rtlCol="false" tIns="0" lIns="0" bIns="0" rIns="0">
            <a:spAutoFit/>
          </a:bodyPr>
          <a:lstStyle/>
          <a:p>
            <a:pPr algn="ctr">
              <a:lnSpc>
                <a:spcPts val="4199"/>
              </a:lnSpc>
            </a:pPr>
            <a:r>
              <a:rPr lang="en-US" sz="3999">
                <a:solidFill>
                  <a:srgbClr val="000000"/>
                </a:solidFill>
                <a:latin typeface="DM Sans Bold"/>
              </a:rPr>
              <a:t>Hetvi Shah</a:t>
            </a:r>
          </a:p>
        </p:txBody>
      </p:sp>
      <p:sp>
        <p:nvSpPr>
          <p:cNvPr name="TextBox 21" id="21"/>
          <p:cNvSpPr txBox="true"/>
          <p:nvPr/>
        </p:nvSpPr>
        <p:spPr>
          <a:xfrm rot="0">
            <a:off x="2509442" y="5882004"/>
            <a:ext cx="4962129" cy="542925"/>
          </a:xfrm>
          <a:prstGeom prst="rect">
            <a:avLst/>
          </a:prstGeom>
        </p:spPr>
        <p:txBody>
          <a:bodyPr anchor="t" rtlCol="false" tIns="0" lIns="0" bIns="0" rIns="0">
            <a:spAutoFit/>
          </a:bodyPr>
          <a:lstStyle/>
          <a:p>
            <a:pPr algn="ctr">
              <a:lnSpc>
                <a:spcPts val="4199"/>
              </a:lnSpc>
            </a:pPr>
            <a:r>
              <a:rPr lang="en-US" sz="3999">
                <a:solidFill>
                  <a:srgbClr val="000000"/>
                </a:solidFill>
                <a:latin typeface="DM Sans Bold"/>
              </a:rPr>
              <a:t>Mihika Dakappagari </a:t>
            </a:r>
          </a:p>
        </p:txBody>
      </p:sp>
      <p:sp>
        <p:nvSpPr>
          <p:cNvPr name="TextBox 22" id="22"/>
          <p:cNvSpPr txBox="true"/>
          <p:nvPr/>
        </p:nvSpPr>
        <p:spPr>
          <a:xfrm rot="0">
            <a:off x="11900355" y="5825006"/>
            <a:ext cx="3954129" cy="542925"/>
          </a:xfrm>
          <a:prstGeom prst="rect">
            <a:avLst/>
          </a:prstGeom>
        </p:spPr>
        <p:txBody>
          <a:bodyPr anchor="t" rtlCol="false" tIns="0" lIns="0" bIns="0" rIns="0">
            <a:spAutoFit/>
          </a:bodyPr>
          <a:lstStyle/>
          <a:p>
            <a:pPr algn="ctr">
              <a:lnSpc>
                <a:spcPts val="4199"/>
              </a:lnSpc>
            </a:pPr>
            <a:r>
              <a:rPr lang="en-US" sz="3999">
                <a:solidFill>
                  <a:srgbClr val="000000"/>
                </a:solidFill>
                <a:latin typeface="DM Sans Bold"/>
              </a:rPr>
              <a:t>Shruti Mungale</a:t>
            </a:r>
          </a:p>
        </p:txBody>
      </p:sp>
      <p:sp>
        <p:nvSpPr>
          <p:cNvPr name="TextBox 23" id="23"/>
          <p:cNvSpPr txBox="true"/>
          <p:nvPr/>
        </p:nvSpPr>
        <p:spPr>
          <a:xfrm rot="0">
            <a:off x="12608303" y="7159571"/>
            <a:ext cx="2833291" cy="542925"/>
          </a:xfrm>
          <a:prstGeom prst="rect">
            <a:avLst/>
          </a:prstGeom>
        </p:spPr>
        <p:txBody>
          <a:bodyPr anchor="t" rtlCol="false" tIns="0" lIns="0" bIns="0" rIns="0">
            <a:spAutoFit/>
          </a:bodyPr>
          <a:lstStyle/>
          <a:p>
            <a:pPr algn="ctr">
              <a:lnSpc>
                <a:spcPts val="4199"/>
              </a:lnSpc>
            </a:pPr>
            <a:r>
              <a:rPr lang="en-US" sz="3999">
                <a:solidFill>
                  <a:srgbClr val="000000"/>
                </a:solidFill>
                <a:latin typeface="DM Sans Bold"/>
              </a:rPr>
              <a:t>Riddhi Arya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967822" y="3217911"/>
            <a:ext cx="4495177" cy="2050979"/>
            <a:chOff x="0" y="0"/>
            <a:chExt cx="5993569" cy="2734639"/>
          </a:xfrm>
        </p:grpSpPr>
        <p:sp>
          <p:nvSpPr>
            <p:cNvPr name="Freeform 3" id="3"/>
            <p:cNvSpPr/>
            <p:nvPr/>
          </p:nvSpPr>
          <p:spPr>
            <a:xfrm flipH="true" flipV="false" rot="0">
              <a:off x="0" y="0"/>
              <a:ext cx="5993569" cy="2734639"/>
            </a:xfrm>
            <a:custGeom>
              <a:avLst/>
              <a:gdLst/>
              <a:ahLst/>
              <a:cxnLst/>
              <a:rect r="r" b="b" t="t" l="l"/>
              <a:pathLst>
                <a:path h="2734639" w="5993569">
                  <a:moveTo>
                    <a:pt x="5993569" y="0"/>
                  </a:moveTo>
                  <a:lnTo>
                    <a:pt x="0" y="0"/>
                  </a:lnTo>
                  <a:lnTo>
                    <a:pt x="0" y="2734639"/>
                  </a:lnTo>
                  <a:lnTo>
                    <a:pt x="5993569" y="2734639"/>
                  </a:lnTo>
                  <a:lnTo>
                    <a:pt x="5993569" y="0"/>
                  </a:lnTo>
                  <a:close/>
                </a:path>
              </a:pathLst>
            </a:custGeom>
            <a:blipFill>
              <a:blip r:embed="rId2">
                <a:extLst>
                  <a:ext uri="{96DAC541-7B7A-43D3-8B79-37D633B846F1}">
                    <asvg:svgBlip xmlns:asvg="http://schemas.microsoft.com/office/drawing/2016/SVG/main" r:embed="rId3"/>
                  </a:ext>
                </a:extLst>
              </a:blip>
              <a:stretch>
                <a:fillRect l="-13369" t="0" r="-13369" b="0"/>
              </a:stretch>
            </a:blipFill>
          </p:spPr>
        </p:sp>
        <p:sp>
          <p:nvSpPr>
            <p:cNvPr name="TextBox 4" id="4"/>
            <p:cNvSpPr txBox="true"/>
            <p:nvPr/>
          </p:nvSpPr>
          <p:spPr>
            <a:xfrm rot="0">
              <a:off x="781496" y="246641"/>
              <a:ext cx="4430576" cy="1282302"/>
            </a:xfrm>
            <a:prstGeom prst="rect">
              <a:avLst/>
            </a:prstGeom>
          </p:spPr>
          <p:txBody>
            <a:bodyPr anchor="t" rtlCol="false" tIns="0" lIns="0" bIns="0" rIns="0">
              <a:spAutoFit/>
            </a:bodyPr>
            <a:lstStyle/>
            <a:p>
              <a:pPr algn="ctr" marL="0" indent="0" lvl="0">
                <a:lnSpc>
                  <a:spcPts val="3974"/>
                </a:lnSpc>
                <a:spcBef>
                  <a:spcPct val="0"/>
                </a:spcBef>
              </a:pPr>
              <a:r>
                <a:rPr lang="en-US" sz="2839" spc="-28">
                  <a:solidFill>
                    <a:srgbClr val="FFFFFF"/>
                  </a:solidFill>
                  <a:latin typeface="DM Sans Bold"/>
                </a:rPr>
                <a:t>What is an Option Chain Tool?</a:t>
              </a:r>
            </a:p>
          </p:txBody>
        </p:sp>
      </p:grpSp>
      <p:sp>
        <p:nvSpPr>
          <p:cNvPr name="Freeform 5" id="5"/>
          <p:cNvSpPr/>
          <p:nvPr/>
        </p:nvSpPr>
        <p:spPr>
          <a:xfrm flipH="false" flipV="false" rot="0">
            <a:off x="16092202" y="4770488"/>
            <a:ext cx="1311073" cy="1853702"/>
          </a:xfrm>
          <a:custGeom>
            <a:avLst/>
            <a:gdLst/>
            <a:ahLst/>
            <a:cxnLst/>
            <a:rect r="r" b="b" t="t" l="l"/>
            <a:pathLst>
              <a:path h="1853702" w="1311073">
                <a:moveTo>
                  <a:pt x="0" y="0"/>
                </a:moveTo>
                <a:lnTo>
                  <a:pt x="1311073" y="0"/>
                </a:lnTo>
                <a:lnTo>
                  <a:pt x="1311073" y="1853703"/>
                </a:lnTo>
                <a:lnTo>
                  <a:pt x="0" y="18537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7" id="7"/>
          <p:cNvSpPr txBox="true"/>
          <p:nvPr/>
        </p:nvSpPr>
        <p:spPr>
          <a:xfrm rot="0">
            <a:off x="1028700" y="981075"/>
            <a:ext cx="5351949"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8" id="8"/>
          <p:cNvSpPr txBox="true"/>
          <p:nvPr/>
        </p:nvSpPr>
        <p:spPr>
          <a:xfrm rot="0">
            <a:off x="2445395" y="1797460"/>
            <a:ext cx="14813905" cy="824244"/>
          </a:xfrm>
          <a:prstGeom prst="rect">
            <a:avLst/>
          </a:prstGeom>
        </p:spPr>
        <p:txBody>
          <a:bodyPr anchor="t" rtlCol="false" tIns="0" lIns="0" bIns="0" rIns="0">
            <a:spAutoFit/>
          </a:bodyPr>
          <a:lstStyle/>
          <a:p>
            <a:pPr algn="r" marL="0" indent="0" lvl="0">
              <a:lnSpc>
                <a:spcPts val="6200"/>
              </a:lnSpc>
            </a:pPr>
            <a:r>
              <a:rPr lang="en-US" sz="6200" spc="-62">
                <a:solidFill>
                  <a:srgbClr val="43C466"/>
                </a:solidFill>
                <a:latin typeface="DM Sans Bold"/>
              </a:rPr>
              <a:t>Understanding</a:t>
            </a:r>
            <a:r>
              <a:rPr lang="en-US" sz="6200" spc="-62">
                <a:solidFill>
                  <a:srgbClr val="000000"/>
                </a:solidFill>
                <a:latin typeface="DM Sans Bold"/>
              </a:rPr>
              <a:t> the Problem Statement</a:t>
            </a:r>
          </a:p>
        </p:txBody>
      </p:sp>
      <p:grpSp>
        <p:nvGrpSpPr>
          <p:cNvPr name="Group 9" id="9"/>
          <p:cNvGrpSpPr/>
          <p:nvPr/>
        </p:nvGrpSpPr>
        <p:grpSpPr>
          <a:xfrm rot="0">
            <a:off x="2294694" y="6620475"/>
            <a:ext cx="9577878" cy="907815"/>
            <a:chOff x="0" y="0"/>
            <a:chExt cx="20192445" cy="1913890"/>
          </a:xfrm>
        </p:grpSpPr>
        <p:sp>
          <p:nvSpPr>
            <p:cNvPr name="Freeform 10" id="10"/>
            <p:cNvSpPr/>
            <p:nvPr/>
          </p:nvSpPr>
          <p:spPr>
            <a:xfrm flipH="false" flipV="false" rot="0">
              <a:off x="0" y="0"/>
              <a:ext cx="20192445" cy="1913890"/>
            </a:xfrm>
            <a:custGeom>
              <a:avLst/>
              <a:gdLst/>
              <a:ahLst/>
              <a:cxnLst/>
              <a:rect r="r" b="b" t="t" l="l"/>
              <a:pathLst>
                <a:path h="1913890" w="20192445">
                  <a:moveTo>
                    <a:pt x="20067984" y="1913890"/>
                  </a:moveTo>
                  <a:lnTo>
                    <a:pt x="124460" y="1913890"/>
                  </a:lnTo>
                  <a:cubicBezTo>
                    <a:pt x="55880" y="1913890"/>
                    <a:pt x="0" y="1858010"/>
                    <a:pt x="0" y="1789430"/>
                  </a:cubicBezTo>
                  <a:lnTo>
                    <a:pt x="0" y="124460"/>
                  </a:lnTo>
                  <a:cubicBezTo>
                    <a:pt x="0" y="55880"/>
                    <a:pt x="55880" y="0"/>
                    <a:pt x="124460" y="0"/>
                  </a:cubicBezTo>
                  <a:lnTo>
                    <a:pt x="20067984" y="0"/>
                  </a:lnTo>
                  <a:cubicBezTo>
                    <a:pt x="20136565" y="0"/>
                    <a:pt x="20192445" y="55880"/>
                    <a:pt x="20192445" y="124460"/>
                  </a:cubicBezTo>
                  <a:lnTo>
                    <a:pt x="20192445" y="1789430"/>
                  </a:lnTo>
                  <a:cubicBezTo>
                    <a:pt x="20192445" y="1858010"/>
                    <a:pt x="20136565" y="1913890"/>
                    <a:pt x="20067984" y="1913890"/>
                  </a:cubicBezTo>
                  <a:close/>
                </a:path>
              </a:pathLst>
            </a:custGeom>
            <a:solidFill>
              <a:srgbClr val="E8E8E8"/>
            </a:solidFill>
          </p:spPr>
        </p:sp>
      </p:grpSp>
      <p:grpSp>
        <p:nvGrpSpPr>
          <p:cNvPr name="Group 11" id="11"/>
          <p:cNvGrpSpPr/>
          <p:nvPr/>
        </p:nvGrpSpPr>
        <p:grpSpPr>
          <a:xfrm rot="0">
            <a:off x="2294694" y="5447866"/>
            <a:ext cx="9577878" cy="907815"/>
            <a:chOff x="0" y="0"/>
            <a:chExt cx="12770505" cy="1210420"/>
          </a:xfrm>
        </p:grpSpPr>
        <p:grpSp>
          <p:nvGrpSpPr>
            <p:cNvPr name="Group 12" id="12"/>
            <p:cNvGrpSpPr/>
            <p:nvPr/>
          </p:nvGrpSpPr>
          <p:grpSpPr>
            <a:xfrm rot="0">
              <a:off x="0" y="0"/>
              <a:ext cx="12770505" cy="1210420"/>
              <a:chOff x="0" y="0"/>
              <a:chExt cx="20192445" cy="1913890"/>
            </a:xfrm>
          </p:grpSpPr>
          <p:sp>
            <p:nvSpPr>
              <p:cNvPr name="Freeform 13" id="13"/>
              <p:cNvSpPr/>
              <p:nvPr/>
            </p:nvSpPr>
            <p:spPr>
              <a:xfrm flipH="false" flipV="false" rot="0">
                <a:off x="0" y="0"/>
                <a:ext cx="20192445" cy="1913890"/>
              </a:xfrm>
              <a:custGeom>
                <a:avLst/>
                <a:gdLst/>
                <a:ahLst/>
                <a:cxnLst/>
                <a:rect r="r" b="b" t="t" l="l"/>
                <a:pathLst>
                  <a:path h="1913890" w="20192445">
                    <a:moveTo>
                      <a:pt x="20067984" y="1913890"/>
                    </a:moveTo>
                    <a:lnTo>
                      <a:pt x="124460" y="1913890"/>
                    </a:lnTo>
                    <a:cubicBezTo>
                      <a:pt x="55880" y="1913890"/>
                      <a:pt x="0" y="1858010"/>
                      <a:pt x="0" y="1789430"/>
                    </a:cubicBezTo>
                    <a:lnTo>
                      <a:pt x="0" y="124460"/>
                    </a:lnTo>
                    <a:cubicBezTo>
                      <a:pt x="0" y="55880"/>
                      <a:pt x="55880" y="0"/>
                      <a:pt x="124460" y="0"/>
                    </a:cubicBezTo>
                    <a:lnTo>
                      <a:pt x="20067984" y="0"/>
                    </a:lnTo>
                    <a:cubicBezTo>
                      <a:pt x="20136565" y="0"/>
                      <a:pt x="20192445" y="55880"/>
                      <a:pt x="20192445" y="124460"/>
                    </a:cubicBezTo>
                    <a:lnTo>
                      <a:pt x="20192445" y="1789430"/>
                    </a:lnTo>
                    <a:cubicBezTo>
                      <a:pt x="20192445" y="1858010"/>
                      <a:pt x="20136565" y="1913890"/>
                      <a:pt x="20067984" y="1913890"/>
                    </a:cubicBezTo>
                    <a:close/>
                  </a:path>
                </a:pathLst>
              </a:custGeom>
              <a:solidFill>
                <a:srgbClr val="E8E8E8"/>
              </a:solidFill>
            </p:spPr>
          </p:sp>
        </p:grpSp>
        <p:sp>
          <p:nvSpPr>
            <p:cNvPr name="TextBox 14" id="14"/>
            <p:cNvSpPr txBox="true"/>
            <p:nvPr/>
          </p:nvSpPr>
          <p:spPr>
            <a:xfrm rot="0">
              <a:off x="995649" y="213635"/>
              <a:ext cx="11774855" cy="731104"/>
            </a:xfrm>
            <a:prstGeom prst="rect">
              <a:avLst/>
            </a:prstGeom>
          </p:spPr>
          <p:txBody>
            <a:bodyPr anchor="t" rtlCol="false" tIns="0" lIns="0" bIns="0" rIns="0">
              <a:spAutoFit/>
            </a:bodyPr>
            <a:lstStyle/>
            <a:p>
              <a:pPr algn="l" marL="0" indent="0" lvl="0">
                <a:lnSpc>
                  <a:spcPts val="4644"/>
                </a:lnSpc>
                <a:spcBef>
                  <a:spcPct val="0"/>
                </a:spcBef>
              </a:pPr>
            </a:p>
          </p:txBody>
        </p:sp>
      </p:grpSp>
      <p:grpSp>
        <p:nvGrpSpPr>
          <p:cNvPr name="Group 15" id="15"/>
          <p:cNvGrpSpPr/>
          <p:nvPr/>
        </p:nvGrpSpPr>
        <p:grpSpPr>
          <a:xfrm rot="0">
            <a:off x="2294694" y="7793083"/>
            <a:ext cx="9577878" cy="907815"/>
            <a:chOff x="0" y="0"/>
            <a:chExt cx="20192445" cy="1913890"/>
          </a:xfrm>
        </p:grpSpPr>
        <p:sp>
          <p:nvSpPr>
            <p:cNvPr name="Freeform 16" id="16"/>
            <p:cNvSpPr/>
            <p:nvPr/>
          </p:nvSpPr>
          <p:spPr>
            <a:xfrm flipH="false" flipV="false" rot="0">
              <a:off x="0" y="0"/>
              <a:ext cx="20192445" cy="1913890"/>
            </a:xfrm>
            <a:custGeom>
              <a:avLst/>
              <a:gdLst/>
              <a:ahLst/>
              <a:cxnLst/>
              <a:rect r="r" b="b" t="t" l="l"/>
              <a:pathLst>
                <a:path h="1913890" w="20192445">
                  <a:moveTo>
                    <a:pt x="20067984" y="1913890"/>
                  </a:moveTo>
                  <a:lnTo>
                    <a:pt x="124460" y="1913890"/>
                  </a:lnTo>
                  <a:cubicBezTo>
                    <a:pt x="55880" y="1913890"/>
                    <a:pt x="0" y="1858010"/>
                    <a:pt x="0" y="1789430"/>
                  </a:cubicBezTo>
                  <a:lnTo>
                    <a:pt x="0" y="124460"/>
                  </a:lnTo>
                  <a:cubicBezTo>
                    <a:pt x="0" y="55880"/>
                    <a:pt x="55880" y="0"/>
                    <a:pt x="124460" y="0"/>
                  </a:cubicBezTo>
                  <a:lnTo>
                    <a:pt x="20067984" y="0"/>
                  </a:lnTo>
                  <a:cubicBezTo>
                    <a:pt x="20136565" y="0"/>
                    <a:pt x="20192445" y="55880"/>
                    <a:pt x="20192445" y="124460"/>
                  </a:cubicBezTo>
                  <a:lnTo>
                    <a:pt x="20192445" y="1789430"/>
                  </a:lnTo>
                  <a:cubicBezTo>
                    <a:pt x="20192445" y="1858010"/>
                    <a:pt x="20136565" y="1913890"/>
                    <a:pt x="20067984" y="1913890"/>
                  </a:cubicBezTo>
                  <a:close/>
                </a:path>
              </a:pathLst>
            </a:custGeom>
            <a:solidFill>
              <a:srgbClr val="E8E8E8"/>
            </a:solidFill>
          </p:spPr>
        </p:sp>
      </p:grpSp>
      <p:grpSp>
        <p:nvGrpSpPr>
          <p:cNvPr name="Group 17" id="17"/>
          <p:cNvGrpSpPr/>
          <p:nvPr/>
        </p:nvGrpSpPr>
        <p:grpSpPr>
          <a:xfrm rot="0">
            <a:off x="1701957" y="6620475"/>
            <a:ext cx="907815" cy="907815"/>
            <a:chOff x="0" y="0"/>
            <a:chExt cx="1913890" cy="1913890"/>
          </a:xfrm>
        </p:grpSpPr>
        <p:sp>
          <p:nvSpPr>
            <p:cNvPr name="Freeform 18" id="18"/>
            <p:cNvSpPr/>
            <p:nvPr/>
          </p:nvSpPr>
          <p:spPr>
            <a:xfrm flipH="false" flipV="false" rot="0">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name="TextBox 19" id="19"/>
          <p:cNvSpPr txBox="true"/>
          <p:nvPr/>
        </p:nvSpPr>
        <p:spPr>
          <a:xfrm rot="0">
            <a:off x="1936199" y="6871883"/>
            <a:ext cx="449206" cy="519033"/>
          </a:xfrm>
          <a:prstGeom prst="rect">
            <a:avLst/>
          </a:prstGeom>
        </p:spPr>
        <p:txBody>
          <a:bodyPr anchor="t" rtlCol="false" tIns="0" lIns="0" bIns="0" rIns="0">
            <a:spAutoFit/>
          </a:bodyPr>
          <a:lstStyle/>
          <a:p>
            <a:pPr algn="ctr">
              <a:lnSpc>
                <a:spcPts val="4105"/>
              </a:lnSpc>
            </a:pPr>
            <a:r>
              <a:rPr lang="en-US" sz="3732">
                <a:solidFill>
                  <a:srgbClr val="FFFFFF"/>
                </a:solidFill>
                <a:latin typeface="DM Sans Bold"/>
              </a:rPr>
              <a:t>2</a:t>
            </a:r>
          </a:p>
        </p:txBody>
      </p:sp>
      <p:grpSp>
        <p:nvGrpSpPr>
          <p:cNvPr name="Group 20" id="20"/>
          <p:cNvGrpSpPr/>
          <p:nvPr/>
        </p:nvGrpSpPr>
        <p:grpSpPr>
          <a:xfrm rot="0">
            <a:off x="1701957" y="5447866"/>
            <a:ext cx="907815" cy="907815"/>
            <a:chOff x="0" y="0"/>
            <a:chExt cx="1913890" cy="1913890"/>
          </a:xfrm>
        </p:grpSpPr>
        <p:sp>
          <p:nvSpPr>
            <p:cNvPr name="Freeform 21" id="21"/>
            <p:cNvSpPr/>
            <p:nvPr/>
          </p:nvSpPr>
          <p:spPr>
            <a:xfrm flipH="false" flipV="false" rot="0">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name="TextBox 22" id="22"/>
          <p:cNvSpPr txBox="true"/>
          <p:nvPr/>
        </p:nvSpPr>
        <p:spPr>
          <a:xfrm rot="0">
            <a:off x="1936199" y="5676119"/>
            <a:ext cx="449206" cy="519033"/>
          </a:xfrm>
          <a:prstGeom prst="rect">
            <a:avLst/>
          </a:prstGeom>
        </p:spPr>
        <p:txBody>
          <a:bodyPr anchor="t" rtlCol="false" tIns="0" lIns="0" bIns="0" rIns="0">
            <a:spAutoFit/>
          </a:bodyPr>
          <a:lstStyle/>
          <a:p>
            <a:pPr algn="ctr">
              <a:lnSpc>
                <a:spcPts val="4105"/>
              </a:lnSpc>
            </a:pPr>
            <a:r>
              <a:rPr lang="en-US" sz="3732">
                <a:solidFill>
                  <a:srgbClr val="FFFFFF"/>
                </a:solidFill>
                <a:latin typeface="DM Sans Bold"/>
              </a:rPr>
              <a:t>1</a:t>
            </a:r>
          </a:p>
        </p:txBody>
      </p:sp>
      <p:grpSp>
        <p:nvGrpSpPr>
          <p:cNvPr name="Group 23" id="23"/>
          <p:cNvGrpSpPr/>
          <p:nvPr/>
        </p:nvGrpSpPr>
        <p:grpSpPr>
          <a:xfrm rot="0">
            <a:off x="1701957" y="7793083"/>
            <a:ext cx="907815" cy="907815"/>
            <a:chOff x="0" y="0"/>
            <a:chExt cx="1913890" cy="1913890"/>
          </a:xfrm>
        </p:grpSpPr>
        <p:sp>
          <p:nvSpPr>
            <p:cNvPr name="Freeform 24" id="24"/>
            <p:cNvSpPr/>
            <p:nvPr/>
          </p:nvSpPr>
          <p:spPr>
            <a:xfrm flipH="false" flipV="false" rot="0">
              <a:off x="0" y="0"/>
              <a:ext cx="1913890" cy="1913890"/>
            </a:xfrm>
            <a:custGeom>
              <a:avLst/>
              <a:gdLst/>
              <a:ahLst/>
              <a:cxnLst/>
              <a:rect r="r" b="b" t="t" l="l"/>
              <a:pathLst>
                <a:path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name="TextBox 25" id="25"/>
          <p:cNvSpPr txBox="true"/>
          <p:nvPr/>
        </p:nvSpPr>
        <p:spPr>
          <a:xfrm rot="0">
            <a:off x="1926324" y="8035930"/>
            <a:ext cx="449206" cy="519033"/>
          </a:xfrm>
          <a:prstGeom prst="rect">
            <a:avLst/>
          </a:prstGeom>
        </p:spPr>
        <p:txBody>
          <a:bodyPr anchor="t" rtlCol="false" tIns="0" lIns="0" bIns="0" rIns="0">
            <a:spAutoFit/>
          </a:bodyPr>
          <a:lstStyle/>
          <a:p>
            <a:pPr algn="ctr">
              <a:lnSpc>
                <a:spcPts val="4105"/>
              </a:lnSpc>
            </a:pPr>
            <a:r>
              <a:rPr lang="en-US" sz="3732">
                <a:solidFill>
                  <a:srgbClr val="FFFFFF"/>
                </a:solidFill>
                <a:latin typeface="DM Sans Bold"/>
              </a:rPr>
              <a:t>3</a:t>
            </a:r>
          </a:p>
        </p:txBody>
      </p:sp>
      <p:sp>
        <p:nvSpPr>
          <p:cNvPr name="TextBox 26" id="26"/>
          <p:cNvSpPr txBox="true"/>
          <p:nvPr/>
        </p:nvSpPr>
        <p:spPr>
          <a:xfrm rot="0">
            <a:off x="2705940" y="5617864"/>
            <a:ext cx="5981494" cy="530767"/>
          </a:xfrm>
          <a:prstGeom prst="rect">
            <a:avLst/>
          </a:prstGeom>
        </p:spPr>
        <p:txBody>
          <a:bodyPr anchor="t" rtlCol="false" tIns="0" lIns="0" bIns="0" rIns="0">
            <a:spAutoFit/>
          </a:bodyPr>
          <a:lstStyle/>
          <a:p>
            <a:pPr marL="0" indent="0" lvl="0">
              <a:lnSpc>
                <a:spcPts val="4353"/>
              </a:lnSpc>
            </a:pPr>
            <a:r>
              <a:rPr lang="en-US" sz="3109">
                <a:solidFill>
                  <a:srgbClr val="000000"/>
                </a:solidFill>
                <a:latin typeface="DM Sans"/>
              </a:rPr>
              <a:t>Market Data and Dependencies</a:t>
            </a:r>
          </a:p>
        </p:txBody>
      </p:sp>
      <p:sp>
        <p:nvSpPr>
          <p:cNvPr name="TextBox 27" id="27"/>
          <p:cNvSpPr txBox="true"/>
          <p:nvPr/>
        </p:nvSpPr>
        <p:spPr>
          <a:xfrm rot="0">
            <a:off x="2705940" y="6767108"/>
            <a:ext cx="5981494" cy="530767"/>
          </a:xfrm>
          <a:prstGeom prst="rect">
            <a:avLst/>
          </a:prstGeom>
        </p:spPr>
        <p:txBody>
          <a:bodyPr anchor="t" rtlCol="false" tIns="0" lIns="0" bIns="0" rIns="0">
            <a:spAutoFit/>
          </a:bodyPr>
          <a:lstStyle/>
          <a:p>
            <a:pPr marL="0" indent="0" lvl="0">
              <a:lnSpc>
                <a:spcPts val="4353"/>
              </a:lnSpc>
            </a:pPr>
            <a:r>
              <a:rPr lang="en-US" sz="3109">
                <a:solidFill>
                  <a:srgbClr val="000000"/>
                </a:solidFill>
                <a:latin typeface="DM Sans"/>
              </a:rPr>
              <a:t>Implied Volatility (IV) Calculation</a:t>
            </a:r>
          </a:p>
        </p:txBody>
      </p:sp>
      <p:sp>
        <p:nvSpPr>
          <p:cNvPr name="TextBox 28" id="28"/>
          <p:cNvSpPr txBox="true"/>
          <p:nvPr/>
        </p:nvSpPr>
        <p:spPr>
          <a:xfrm rot="0">
            <a:off x="2705940" y="7931155"/>
            <a:ext cx="9166632" cy="530767"/>
          </a:xfrm>
          <a:prstGeom prst="rect">
            <a:avLst/>
          </a:prstGeom>
        </p:spPr>
        <p:txBody>
          <a:bodyPr anchor="t" rtlCol="false" tIns="0" lIns="0" bIns="0" rIns="0">
            <a:spAutoFit/>
          </a:bodyPr>
          <a:lstStyle/>
          <a:p>
            <a:pPr marL="0" indent="0" lvl="0">
              <a:lnSpc>
                <a:spcPts val="4353"/>
              </a:lnSpc>
            </a:pPr>
            <a:r>
              <a:rPr lang="en-US" sz="3109">
                <a:solidFill>
                  <a:srgbClr val="000000"/>
                </a:solidFill>
                <a:latin typeface="DM Sans"/>
              </a:rPr>
              <a:t>Visual Differentiation and Real-Time Functionality</a:t>
            </a:r>
          </a:p>
        </p:txBody>
      </p:sp>
      <p:sp>
        <p:nvSpPr>
          <p:cNvPr name="TextBox 29" id="29"/>
          <p:cNvSpPr txBox="true"/>
          <p:nvPr/>
        </p:nvSpPr>
        <p:spPr>
          <a:xfrm rot="0">
            <a:off x="1701957" y="3884435"/>
            <a:ext cx="3609571" cy="688722"/>
          </a:xfrm>
          <a:prstGeom prst="rect">
            <a:avLst/>
          </a:prstGeom>
        </p:spPr>
        <p:txBody>
          <a:bodyPr anchor="t" rtlCol="false" tIns="0" lIns="0" bIns="0" rIns="0">
            <a:spAutoFit/>
          </a:bodyPr>
          <a:lstStyle/>
          <a:p>
            <a:pPr marL="0" indent="0" lvl="0">
              <a:lnSpc>
                <a:spcPts val="5613"/>
              </a:lnSpc>
            </a:pPr>
            <a:r>
              <a:rPr lang="en-US" sz="4009">
                <a:solidFill>
                  <a:srgbClr val="000000"/>
                </a:solidFill>
                <a:latin typeface="DM Sans Bold"/>
              </a:rPr>
              <a:t>Objectives: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3099" y="6561836"/>
            <a:ext cx="2049312" cy="2696464"/>
          </a:xfrm>
          <a:custGeom>
            <a:avLst/>
            <a:gdLst/>
            <a:ahLst/>
            <a:cxnLst/>
            <a:rect r="r" b="b" t="t" l="l"/>
            <a:pathLst>
              <a:path h="2696464" w="2049312">
                <a:moveTo>
                  <a:pt x="0" y="0"/>
                </a:moveTo>
                <a:lnTo>
                  <a:pt x="2049312" y="0"/>
                </a:lnTo>
                <a:lnTo>
                  <a:pt x="2049312" y="2696464"/>
                </a:lnTo>
                <a:lnTo>
                  <a:pt x="0" y="2696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779769"/>
            <a:ext cx="8115300" cy="2801733"/>
            <a:chOff x="0" y="0"/>
            <a:chExt cx="10820400" cy="3735643"/>
          </a:xfrm>
        </p:grpSpPr>
        <p:sp>
          <p:nvSpPr>
            <p:cNvPr name="Freeform 4" id="4"/>
            <p:cNvSpPr/>
            <p:nvPr/>
          </p:nvSpPr>
          <p:spPr>
            <a:xfrm flipH="true" flipV="false" rot="0">
              <a:off x="0" y="0"/>
              <a:ext cx="10820400" cy="3735643"/>
            </a:xfrm>
            <a:custGeom>
              <a:avLst/>
              <a:gdLst/>
              <a:ahLst/>
              <a:cxnLst/>
              <a:rect r="r" b="b" t="t" l="l"/>
              <a:pathLst>
                <a:path h="3735643" w="10820400">
                  <a:moveTo>
                    <a:pt x="10820400" y="0"/>
                  </a:moveTo>
                  <a:lnTo>
                    <a:pt x="0" y="0"/>
                  </a:lnTo>
                  <a:lnTo>
                    <a:pt x="0" y="3735643"/>
                  </a:lnTo>
                  <a:lnTo>
                    <a:pt x="10820400" y="3735643"/>
                  </a:lnTo>
                  <a:lnTo>
                    <a:pt x="10820400" y="0"/>
                  </a:lnTo>
                  <a:close/>
                </a:path>
              </a:pathLst>
            </a:custGeom>
            <a:blipFill>
              <a:blip r:embed="rId4">
                <a:extLst>
                  <a:ext uri="{96DAC541-7B7A-43D3-8B79-37D633B846F1}">
                    <asvg:svgBlip xmlns:asvg="http://schemas.microsoft.com/office/drawing/2016/SVG/main" r:embed="rId5"/>
                  </a:ext>
                </a:extLst>
              </a:blip>
              <a:stretch>
                <a:fillRect l="0" t="-2137" r="0" b="-2137"/>
              </a:stretch>
            </a:blipFill>
          </p:spPr>
        </p:sp>
        <p:sp>
          <p:nvSpPr>
            <p:cNvPr name="TextBox 5" id="5"/>
            <p:cNvSpPr txBox="true"/>
            <p:nvPr/>
          </p:nvSpPr>
          <p:spPr>
            <a:xfrm rot="0">
              <a:off x="1410863" y="426473"/>
              <a:ext cx="7998674" cy="1132485"/>
            </a:xfrm>
            <a:prstGeom prst="rect">
              <a:avLst/>
            </a:prstGeom>
          </p:spPr>
          <p:txBody>
            <a:bodyPr anchor="t" rtlCol="false" tIns="0" lIns="0" bIns="0" rIns="0">
              <a:spAutoFit/>
            </a:bodyPr>
            <a:lstStyle/>
            <a:p>
              <a:pPr algn="ctr" marL="0" indent="0" lvl="0">
                <a:lnSpc>
                  <a:spcPts val="7175"/>
                </a:lnSpc>
                <a:spcBef>
                  <a:spcPct val="0"/>
                </a:spcBef>
              </a:pPr>
              <a:r>
                <a:rPr lang="en-US" sz="5125" spc="-51">
                  <a:solidFill>
                    <a:srgbClr val="FFFFFF"/>
                  </a:solidFill>
                  <a:latin typeface="DM Sans Bold"/>
                </a:rPr>
                <a:t>Need of Solution</a:t>
              </a:r>
            </a:p>
          </p:txBody>
        </p:sp>
      </p:grpSp>
      <p:sp>
        <p:nvSpPr>
          <p:cNvPr name="Freeform 6" id="6"/>
          <p:cNvSpPr/>
          <p:nvPr/>
        </p:nvSpPr>
        <p:spPr>
          <a:xfrm flipH="false" flipV="false" rot="0">
            <a:off x="11657185" y="1782785"/>
            <a:ext cx="2420928" cy="2402771"/>
          </a:xfrm>
          <a:custGeom>
            <a:avLst/>
            <a:gdLst/>
            <a:ahLst/>
            <a:cxnLst/>
            <a:rect r="r" b="b" t="t" l="l"/>
            <a:pathLst>
              <a:path h="2402771" w="2420928">
                <a:moveTo>
                  <a:pt x="0" y="0"/>
                </a:moveTo>
                <a:lnTo>
                  <a:pt x="2420929" y="0"/>
                </a:lnTo>
                <a:lnTo>
                  <a:pt x="2420929" y="2402772"/>
                </a:lnTo>
                <a:lnTo>
                  <a:pt x="0" y="2402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811264" y="4514827"/>
            <a:ext cx="12448036" cy="479107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DM Sans"/>
              </a:rPr>
              <a:t>The market data keeps changing </a:t>
            </a:r>
            <a:r>
              <a:rPr lang="en-US" sz="3000">
                <a:solidFill>
                  <a:srgbClr val="000000"/>
                </a:solidFill>
                <a:latin typeface="DM Sans Bold"/>
              </a:rPr>
              <a:t>continuously</a:t>
            </a:r>
            <a:r>
              <a:rPr lang="en-US" sz="3000">
                <a:solidFill>
                  <a:srgbClr val="000000"/>
                </a:solidFill>
                <a:latin typeface="DM Sans"/>
              </a:rPr>
              <a:t>. It may change in seconds or even a fraction of seconds, based on the latest trade.</a:t>
            </a:r>
          </a:p>
          <a:p>
            <a:pPr algn="just">
              <a:lnSpc>
                <a:spcPts val="4200"/>
              </a:lnSpc>
            </a:pPr>
          </a:p>
          <a:p>
            <a:pPr algn="just" marL="647700" indent="-323850" lvl="1">
              <a:lnSpc>
                <a:spcPts val="4200"/>
              </a:lnSpc>
              <a:buFont typeface="Arial"/>
              <a:buChar char="•"/>
            </a:pPr>
            <a:r>
              <a:rPr lang="en-US" sz="3000">
                <a:solidFill>
                  <a:srgbClr val="000000"/>
                </a:solidFill>
                <a:latin typeface="DM Sans"/>
              </a:rPr>
              <a:t>So it is imperative that there exists an application that updates users with the real time changes in the market data.</a:t>
            </a:r>
          </a:p>
          <a:p>
            <a:pPr algn="just">
              <a:lnSpc>
                <a:spcPts val="4200"/>
              </a:lnSpc>
            </a:pPr>
          </a:p>
          <a:p>
            <a:pPr algn="just" marL="647700" indent="-323850" lvl="1">
              <a:lnSpc>
                <a:spcPts val="4200"/>
              </a:lnSpc>
              <a:buFont typeface="Arial"/>
              <a:buChar char="•"/>
            </a:pPr>
            <a:r>
              <a:rPr lang="en-US" sz="3000">
                <a:solidFill>
                  <a:srgbClr val="000000"/>
                </a:solidFill>
                <a:latin typeface="DM Sans"/>
              </a:rPr>
              <a:t>This provides valuable information about the potential risks associated with different options contracts. It will also be helpful in strategy development.</a:t>
            </a:r>
          </a:p>
        </p:txBody>
      </p:sp>
      <p:sp>
        <p:nvSpPr>
          <p:cNvPr name="TextBox 8" id="8"/>
          <p:cNvSpPr txBox="true"/>
          <p:nvPr/>
        </p:nvSpPr>
        <p:spPr>
          <a:xfrm rot="0">
            <a:off x="13326257" y="981075"/>
            <a:ext cx="3933043"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rPr>
              <a:t>July 2023</a:t>
            </a:r>
          </a:p>
        </p:txBody>
      </p:sp>
      <p:sp>
        <p:nvSpPr>
          <p:cNvPr name="TextBox 9" id="9"/>
          <p:cNvSpPr txBox="true"/>
          <p:nvPr/>
        </p:nvSpPr>
        <p:spPr>
          <a:xfrm rot="0">
            <a:off x="1028700" y="981075"/>
            <a:ext cx="5387422" cy="405765"/>
          </a:xfrm>
          <a:prstGeom prst="rect">
            <a:avLst/>
          </a:prstGeom>
        </p:spPr>
        <p:txBody>
          <a:bodyPr anchor="t" rtlCol="false" tIns="0" lIns="0" bIns="0" rIns="0">
            <a:spAutoFit/>
          </a:bodyPr>
          <a:lstStyle/>
          <a:p>
            <a:pPr marL="0" indent="0" lvl="0">
              <a:lnSpc>
                <a:spcPts val="3359"/>
              </a:lnSpc>
              <a:spcBef>
                <a:spcPct val="0"/>
              </a:spcBef>
            </a:pPr>
            <a:r>
              <a:rPr lang="en-US" sz="2400" u="sng">
                <a:solidFill>
                  <a:srgbClr val="000000"/>
                </a:solidFill>
                <a:latin typeface="DM Sans"/>
              </a:rPr>
              <a:t>Edelweiss Global Markets Hackathon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91970" y="4041083"/>
            <a:ext cx="2715674" cy="1761794"/>
          </a:xfrm>
          <a:custGeom>
            <a:avLst/>
            <a:gdLst/>
            <a:ahLst/>
            <a:cxnLst/>
            <a:rect r="r" b="b" t="t" l="l"/>
            <a:pathLst>
              <a:path h="1761794" w="2715674">
                <a:moveTo>
                  <a:pt x="0" y="0"/>
                </a:moveTo>
                <a:lnTo>
                  <a:pt x="2715674" y="0"/>
                </a:lnTo>
                <a:lnTo>
                  <a:pt x="2715674" y="1761793"/>
                </a:lnTo>
                <a:lnTo>
                  <a:pt x="0" y="17617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4" id="4"/>
          <p:cNvSpPr txBox="true"/>
          <p:nvPr/>
        </p:nvSpPr>
        <p:spPr>
          <a:xfrm rot="0">
            <a:off x="1028700" y="981075"/>
            <a:ext cx="6130698"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5" id="5"/>
          <p:cNvSpPr txBox="true"/>
          <p:nvPr/>
        </p:nvSpPr>
        <p:spPr>
          <a:xfrm rot="0">
            <a:off x="1028700" y="1871358"/>
            <a:ext cx="13164426" cy="882015"/>
          </a:xfrm>
          <a:prstGeom prst="rect">
            <a:avLst/>
          </a:prstGeom>
        </p:spPr>
        <p:txBody>
          <a:bodyPr anchor="t" rtlCol="false" tIns="0" lIns="0" bIns="0" rIns="0">
            <a:spAutoFit/>
          </a:bodyPr>
          <a:lstStyle/>
          <a:p>
            <a:pPr marL="0" indent="0" lvl="0">
              <a:lnSpc>
                <a:spcPts val="6600"/>
              </a:lnSpc>
            </a:pPr>
            <a:r>
              <a:rPr lang="en-US" sz="6600" spc="-66">
                <a:solidFill>
                  <a:srgbClr val="000000"/>
                </a:solidFill>
                <a:latin typeface="DM Sans Bold"/>
              </a:rPr>
              <a:t>Understanding Options </a:t>
            </a:r>
            <a:r>
              <a:rPr lang="en-US" sz="6600" spc="-66">
                <a:solidFill>
                  <a:srgbClr val="29BB51"/>
                </a:solidFill>
                <a:latin typeface="DM Sans Bold"/>
              </a:rPr>
              <a:t>Stocks</a:t>
            </a:r>
            <a:r>
              <a:rPr lang="en-US" sz="6600" spc="-66">
                <a:solidFill>
                  <a:srgbClr val="43C466"/>
                </a:solidFill>
                <a:latin typeface="DM Sans Bold"/>
              </a:rPr>
              <a:t>...</a:t>
            </a:r>
          </a:p>
        </p:txBody>
      </p:sp>
      <p:sp>
        <p:nvSpPr>
          <p:cNvPr name="TextBox 6" id="6"/>
          <p:cNvSpPr txBox="true"/>
          <p:nvPr/>
        </p:nvSpPr>
        <p:spPr>
          <a:xfrm rot="0">
            <a:off x="10542214" y="3817128"/>
            <a:ext cx="2115682"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Open Interest</a:t>
            </a:r>
          </a:p>
        </p:txBody>
      </p:sp>
      <p:sp>
        <p:nvSpPr>
          <p:cNvPr name="TextBox 7" id="7"/>
          <p:cNvSpPr txBox="true"/>
          <p:nvPr/>
        </p:nvSpPr>
        <p:spPr>
          <a:xfrm rot="0">
            <a:off x="8396342" y="6405476"/>
            <a:ext cx="1306930"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Volume</a:t>
            </a:r>
          </a:p>
        </p:txBody>
      </p:sp>
      <p:sp>
        <p:nvSpPr>
          <p:cNvPr name="TextBox 8" id="8"/>
          <p:cNvSpPr txBox="true"/>
          <p:nvPr/>
        </p:nvSpPr>
        <p:spPr>
          <a:xfrm rot="0">
            <a:off x="7866470" y="3067698"/>
            <a:ext cx="2366675"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Implied Volatility</a:t>
            </a:r>
          </a:p>
        </p:txBody>
      </p:sp>
      <p:sp>
        <p:nvSpPr>
          <p:cNvPr name="TextBox 9" id="9"/>
          <p:cNvSpPr txBox="true"/>
          <p:nvPr/>
        </p:nvSpPr>
        <p:spPr>
          <a:xfrm rot="0">
            <a:off x="10542214" y="5758813"/>
            <a:ext cx="2673443"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Last Traded Price</a:t>
            </a:r>
          </a:p>
        </p:txBody>
      </p:sp>
      <p:sp>
        <p:nvSpPr>
          <p:cNvPr name="TextBox 10" id="10"/>
          <p:cNvSpPr txBox="true"/>
          <p:nvPr/>
        </p:nvSpPr>
        <p:spPr>
          <a:xfrm rot="0">
            <a:off x="5947356" y="3817128"/>
            <a:ext cx="1744614" cy="407408"/>
          </a:xfrm>
          <a:prstGeom prst="rect">
            <a:avLst/>
          </a:prstGeom>
        </p:spPr>
        <p:txBody>
          <a:bodyPr anchor="t" rtlCol="false" tIns="0" lIns="0" bIns="0" rIns="0">
            <a:spAutoFit/>
          </a:bodyPr>
          <a:lstStyle/>
          <a:p>
            <a:pPr algn="ctr">
              <a:lnSpc>
                <a:spcPts val="3329"/>
              </a:lnSpc>
              <a:spcBef>
                <a:spcPct val="0"/>
              </a:spcBef>
            </a:pPr>
            <a:r>
              <a:rPr lang="en-US" sz="2378">
                <a:solidFill>
                  <a:srgbClr val="000000"/>
                </a:solidFill>
                <a:latin typeface="DM Sans"/>
              </a:rPr>
              <a:t>Bid Quantity</a:t>
            </a:r>
          </a:p>
        </p:txBody>
      </p:sp>
      <p:sp>
        <p:nvSpPr>
          <p:cNvPr name="TextBox 11" id="11"/>
          <p:cNvSpPr txBox="true"/>
          <p:nvPr/>
        </p:nvSpPr>
        <p:spPr>
          <a:xfrm rot="0">
            <a:off x="5432046" y="5751690"/>
            <a:ext cx="1884755" cy="407408"/>
          </a:xfrm>
          <a:prstGeom prst="rect">
            <a:avLst/>
          </a:prstGeom>
        </p:spPr>
        <p:txBody>
          <a:bodyPr anchor="t" rtlCol="false" tIns="0" lIns="0" bIns="0" rIns="0">
            <a:spAutoFit/>
          </a:bodyPr>
          <a:lstStyle/>
          <a:p>
            <a:pPr algn="ctr">
              <a:lnSpc>
                <a:spcPts val="3329"/>
              </a:lnSpc>
              <a:spcBef>
                <a:spcPct val="0"/>
              </a:spcBef>
            </a:pPr>
            <a:r>
              <a:rPr lang="en-US" sz="2378">
                <a:solidFill>
                  <a:srgbClr val="000000"/>
                </a:solidFill>
                <a:latin typeface="DM Sans"/>
              </a:rPr>
              <a:t> Ask Quantity</a:t>
            </a:r>
          </a:p>
        </p:txBody>
      </p:sp>
      <p:sp>
        <p:nvSpPr>
          <p:cNvPr name="TextBox 12" id="12"/>
          <p:cNvSpPr txBox="true"/>
          <p:nvPr/>
        </p:nvSpPr>
        <p:spPr>
          <a:xfrm rot="0">
            <a:off x="4555477" y="4698025"/>
            <a:ext cx="1753138"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Strike Price</a:t>
            </a:r>
          </a:p>
        </p:txBody>
      </p:sp>
      <p:sp>
        <p:nvSpPr>
          <p:cNvPr name="TextBox 13" id="13"/>
          <p:cNvSpPr txBox="true"/>
          <p:nvPr/>
        </p:nvSpPr>
        <p:spPr>
          <a:xfrm rot="0">
            <a:off x="11989536" y="4698025"/>
            <a:ext cx="1336721" cy="400284"/>
          </a:xfrm>
          <a:prstGeom prst="rect">
            <a:avLst/>
          </a:prstGeom>
        </p:spPr>
        <p:txBody>
          <a:bodyPr anchor="t" rtlCol="false" tIns="0" lIns="0" bIns="0" rIns="0">
            <a:spAutoFit/>
          </a:bodyPr>
          <a:lstStyle/>
          <a:p>
            <a:pPr>
              <a:lnSpc>
                <a:spcPts val="3308"/>
              </a:lnSpc>
            </a:pPr>
            <a:r>
              <a:rPr lang="en-US" sz="2363">
                <a:solidFill>
                  <a:srgbClr val="000000"/>
                </a:solidFill>
                <a:latin typeface="DM Sans"/>
              </a:rPr>
              <a:t>Bid/Ask</a:t>
            </a:r>
          </a:p>
        </p:txBody>
      </p:sp>
      <p:sp>
        <p:nvSpPr>
          <p:cNvPr name="TextBox 14" id="14"/>
          <p:cNvSpPr txBox="true"/>
          <p:nvPr/>
        </p:nvSpPr>
        <p:spPr>
          <a:xfrm rot="0">
            <a:off x="1028700" y="7043885"/>
            <a:ext cx="15370260" cy="1028700"/>
          </a:xfrm>
          <a:prstGeom prst="rect">
            <a:avLst/>
          </a:prstGeom>
        </p:spPr>
        <p:txBody>
          <a:bodyPr anchor="t" rtlCol="false" tIns="0" lIns="0" bIns="0" rIns="0">
            <a:spAutoFit/>
          </a:bodyPr>
          <a:lstStyle/>
          <a:p>
            <a:pPr algn="ctr">
              <a:lnSpc>
                <a:spcPts val="4199"/>
              </a:lnSpc>
            </a:pPr>
            <a:r>
              <a:rPr lang="en-US" sz="2999">
                <a:solidFill>
                  <a:srgbClr val="000000"/>
                </a:solidFill>
                <a:latin typeface="DM Sans"/>
              </a:rPr>
              <a:t>These fields provide essential information about option contracts, their trading activity, sentiment, and potential profitability.</a:t>
            </a:r>
          </a:p>
        </p:txBody>
      </p:sp>
      <p:sp>
        <p:nvSpPr>
          <p:cNvPr name="TextBox 15" id="15"/>
          <p:cNvSpPr txBox="true"/>
          <p:nvPr/>
        </p:nvSpPr>
        <p:spPr>
          <a:xfrm rot="0">
            <a:off x="2295473" y="8539311"/>
            <a:ext cx="13968215" cy="1028700"/>
          </a:xfrm>
          <a:prstGeom prst="rect">
            <a:avLst/>
          </a:prstGeom>
        </p:spPr>
        <p:txBody>
          <a:bodyPr anchor="t" rtlCol="false" tIns="0" lIns="0" bIns="0" rIns="0">
            <a:spAutoFit/>
          </a:bodyPr>
          <a:lstStyle/>
          <a:p>
            <a:pPr algn="ctr">
              <a:lnSpc>
                <a:spcPts val="4199"/>
              </a:lnSpc>
            </a:pPr>
            <a:r>
              <a:rPr lang="en-US" sz="2999">
                <a:solidFill>
                  <a:srgbClr val="000000"/>
                </a:solidFill>
                <a:latin typeface="DM Sans"/>
              </a:rPr>
              <a:t>CHANGE IN OI = Current Open Interest - Previous Open Interest</a:t>
            </a:r>
          </a:p>
          <a:p>
            <a:pPr algn="ctr">
              <a:lnSpc>
                <a:spcPts val="4199"/>
              </a:lnSpc>
            </a:pPr>
            <a:r>
              <a:rPr lang="en-US" sz="2999">
                <a:solidFill>
                  <a:srgbClr val="000000"/>
                </a:solidFill>
                <a:latin typeface="DM Sans"/>
              </a:rPr>
              <a:t>CHANGE = (Latest Trade Price - Previous Close Price)/Previous Close Price*100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47260" y="5420916"/>
            <a:ext cx="7636135" cy="3996943"/>
          </a:xfrm>
          <a:custGeom>
            <a:avLst/>
            <a:gdLst/>
            <a:ahLst/>
            <a:cxnLst/>
            <a:rect r="r" b="b" t="t" l="l"/>
            <a:pathLst>
              <a:path h="3996943" w="7636135">
                <a:moveTo>
                  <a:pt x="0" y="0"/>
                </a:moveTo>
                <a:lnTo>
                  <a:pt x="7636135" y="0"/>
                </a:lnTo>
                <a:lnTo>
                  <a:pt x="7636135" y="3996943"/>
                </a:lnTo>
                <a:lnTo>
                  <a:pt x="0" y="3996943"/>
                </a:lnTo>
                <a:lnTo>
                  <a:pt x="0" y="0"/>
                </a:lnTo>
                <a:close/>
              </a:path>
            </a:pathLst>
          </a:custGeom>
          <a:blipFill>
            <a:blip r:embed="rId2"/>
            <a:stretch>
              <a:fillRect l="0" t="0" r="0" b="0"/>
            </a:stretch>
          </a:blipFill>
        </p:spPr>
      </p:sp>
      <p:sp>
        <p:nvSpPr>
          <p:cNvPr name="Freeform 3" id="3"/>
          <p:cNvSpPr/>
          <p:nvPr/>
        </p:nvSpPr>
        <p:spPr>
          <a:xfrm flipH="false" flipV="false" rot="0">
            <a:off x="4542819" y="3115323"/>
            <a:ext cx="584506" cy="900972"/>
          </a:xfrm>
          <a:custGeom>
            <a:avLst/>
            <a:gdLst/>
            <a:ahLst/>
            <a:cxnLst/>
            <a:rect r="r" b="b" t="t" l="l"/>
            <a:pathLst>
              <a:path h="900972" w="584506">
                <a:moveTo>
                  <a:pt x="0" y="0"/>
                </a:moveTo>
                <a:lnTo>
                  <a:pt x="584506" y="0"/>
                </a:lnTo>
                <a:lnTo>
                  <a:pt x="584506" y="900972"/>
                </a:lnTo>
                <a:lnTo>
                  <a:pt x="0" y="9009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2756606" y="4016295"/>
            <a:ext cx="3961120" cy="521335"/>
          </a:xfrm>
          <a:prstGeom prst="line">
            <a:avLst/>
          </a:prstGeom>
          <a:ln cap="flat" w="38100">
            <a:solidFill>
              <a:srgbClr val="000000"/>
            </a:solidFill>
            <a:prstDash val="solid"/>
            <a:headEnd type="none" len="sm" w="sm"/>
            <a:tailEnd type="arrow" len="sm" w="med"/>
          </a:ln>
        </p:spPr>
      </p:sp>
      <p:sp>
        <p:nvSpPr>
          <p:cNvPr name="Freeform 5" id="5"/>
          <p:cNvSpPr/>
          <p:nvPr/>
        </p:nvSpPr>
        <p:spPr>
          <a:xfrm flipH="false" flipV="false" rot="0">
            <a:off x="8388373" y="5805063"/>
            <a:ext cx="3254128" cy="2313478"/>
          </a:xfrm>
          <a:custGeom>
            <a:avLst/>
            <a:gdLst/>
            <a:ahLst/>
            <a:cxnLst/>
            <a:rect r="r" b="b" t="t" l="l"/>
            <a:pathLst>
              <a:path h="2313478" w="3254128">
                <a:moveTo>
                  <a:pt x="0" y="0"/>
                </a:moveTo>
                <a:lnTo>
                  <a:pt x="3254128" y="0"/>
                </a:lnTo>
                <a:lnTo>
                  <a:pt x="3254128" y="2313477"/>
                </a:lnTo>
                <a:lnTo>
                  <a:pt x="0" y="2313477"/>
                </a:lnTo>
                <a:lnTo>
                  <a:pt x="0" y="0"/>
                </a:lnTo>
                <a:close/>
              </a:path>
            </a:pathLst>
          </a:custGeom>
          <a:blipFill>
            <a:blip r:embed="rId5"/>
            <a:stretch>
              <a:fillRect l="0" t="0" r="-64081" b="0"/>
            </a:stretch>
          </a:blipFill>
        </p:spPr>
      </p:sp>
      <p:sp>
        <p:nvSpPr>
          <p:cNvPr name="Freeform 6" id="6"/>
          <p:cNvSpPr/>
          <p:nvPr/>
        </p:nvSpPr>
        <p:spPr>
          <a:xfrm flipH="true" flipV="false" rot="0">
            <a:off x="11868370" y="5549184"/>
            <a:ext cx="1232017" cy="3354502"/>
          </a:xfrm>
          <a:custGeom>
            <a:avLst/>
            <a:gdLst/>
            <a:ahLst/>
            <a:cxnLst/>
            <a:rect r="r" b="b" t="t" l="l"/>
            <a:pathLst>
              <a:path h="3354502" w="1232017">
                <a:moveTo>
                  <a:pt x="1232017" y="0"/>
                </a:moveTo>
                <a:lnTo>
                  <a:pt x="0" y="0"/>
                </a:lnTo>
                <a:lnTo>
                  <a:pt x="0" y="3354502"/>
                </a:lnTo>
                <a:lnTo>
                  <a:pt x="1232017" y="3354502"/>
                </a:lnTo>
                <a:lnTo>
                  <a:pt x="123201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flipV="true">
            <a:off x="15757434" y="6326210"/>
            <a:ext cx="305899" cy="900225"/>
          </a:xfrm>
          <a:prstGeom prst="line">
            <a:avLst/>
          </a:prstGeom>
          <a:ln cap="flat" w="38100">
            <a:solidFill>
              <a:srgbClr val="000000"/>
            </a:solidFill>
            <a:prstDash val="solid"/>
            <a:headEnd type="none" len="sm" w="sm"/>
            <a:tailEnd type="arrow" len="sm" w="med"/>
          </a:ln>
        </p:spPr>
      </p:sp>
      <p:sp>
        <p:nvSpPr>
          <p:cNvPr name="Freeform 8" id="8"/>
          <p:cNvSpPr/>
          <p:nvPr/>
        </p:nvSpPr>
        <p:spPr>
          <a:xfrm flipH="false" flipV="false" rot="0">
            <a:off x="13214687" y="6722886"/>
            <a:ext cx="2542747" cy="1007099"/>
          </a:xfrm>
          <a:custGeom>
            <a:avLst/>
            <a:gdLst/>
            <a:ahLst/>
            <a:cxnLst/>
            <a:rect r="r" b="b" t="t" l="l"/>
            <a:pathLst>
              <a:path h="1007099" w="2542747">
                <a:moveTo>
                  <a:pt x="0" y="0"/>
                </a:moveTo>
                <a:lnTo>
                  <a:pt x="2542747" y="0"/>
                </a:lnTo>
                <a:lnTo>
                  <a:pt x="2542747" y="1007099"/>
                </a:lnTo>
                <a:lnTo>
                  <a:pt x="0" y="1007099"/>
                </a:lnTo>
                <a:lnTo>
                  <a:pt x="0" y="0"/>
                </a:lnTo>
                <a:close/>
              </a:path>
            </a:pathLst>
          </a:custGeom>
          <a:blipFill>
            <a:blip r:embed="rId8"/>
            <a:stretch>
              <a:fillRect l="0" t="0" r="0" b="0"/>
            </a:stretch>
          </a:blipFill>
        </p:spPr>
      </p:sp>
      <p:sp>
        <p:nvSpPr>
          <p:cNvPr name="TextBox 9" id="9"/>
          <p:cNvSpPr txBox="true"/>
          <p:nvPr/>
        </p:nvSpPr>
        <p:spPr>
          <a:xfrm rot="0">
            <a:off x="970393" y="3242276"/>
            <a:ext cx="3572426" cy="580391"/>
          </a:xfrm>
          <a:prstGeom prst="rect">
            <a:avLst/>
          </a:prstGeom>
        </p:spPr>
        <p:txBody>
          <a:bodyPr anchor="t" rtlCol="false" tIns="0" lIns="0" bIns="0" rIns="0">
            <a:spAutoFit/>
          </a:bodyPr>
          <a:lstStyle/>
          <a:p>
            <a:pPr>
              <a:lnSpc>
                <a:spcPts val="4759"/>
              </a:lnSpc>
            </a:pPr>
            <a:r>
              <a:rPr lang="en-US" sz="3399">
                <a:solidFill>
                  <a:srgbClr val="000000"/>
                </a:solidFill>
                <a:latin typeface="DM Sans Bold"/>
              </a:rPr>
              <a:t>Implied Volatility</a:t>
            </a:r>
          </a:p>
        </p:txBody>
      </p:sp>
      <p:sp>
        <p:nvSpPr>
          <p:cNvPr name="TextBox 10" id="10"/>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11" id="11"/>
          <p:cNvSpPr txBox="true"/>
          <p:nvPr/>
        </p:nvSpPr>
        <p:spPr>
          <a:xfrm rot="0">
            <a:off x="1028700" y="981075"/>
            <a:ext cx="6130698"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12" id="12"/>
          <p:cNvSpPr txBox="true"/>
          <p:nvPr/>
        </p:nvSpPr>
        <p:spPr>
          <a:xfrm rot="0">
            <a:off x="1028700" y="1871358"/>
            <a:ext cx="13164426" cy="882015"/>
          </a:xfrm>
          <a:prstGeom prst="rect">
            <a:avLst/>
          </a:prstGeom>
        </p:spPr>
        <p:txBody>
          <a:bodyPr anchor="t" rtlCol="false" tIns="0" lIns="0" bIns="0" rIns="0">
            <a:spAutoFit/>
          </a:bodyPr>
          <a:lstStyle/>
          <a:p>
            <a:pPr marL="0" indent="0" lvl="0">
              <a:lnSpc>
                <a:spcPts val="6600"/>
              </a:lnSpc>
            </a:pPr>
            <a:r>
              <a:rPr lang="en-US" sz="6600" spc="-66">
                <a:solidFill>
                  <a:srgbClr val="000000"/>
                </a:solidFill>
                <a:latin typeface="DM Sans Bold"/>
              </a:rPr>
              <a:t>Understanding Options </a:t>
            </a:r>
            <a:r>
              <a:rPr lang="en-US" sz="6600" spc="-66">
                <a:solidFill>
                  <a:srgbClr val="29BB51"/>
                </a:solidFill>
                <a:latin typeface="DM Sans Bold"/>
              </a:rPr>
              <a:t>Stocks</a:t>
            </a:r>
            <a:r>
              <a:rPr lang="en-US" sz="6600" spc="-66">
                <a:solidFill>
                  <a:srgbClr val="43C466"/>
                </a:solidFill>
                <a:latin typeface="DM Sans Bold"/>
              </a:rPr>
              <a:t>...</a:t>
            </a:r>
          </a:p>
        </p:txBody>
      </p:sp>
      <p:sp>
        <p:nvSpPr>
          <p:cNvPr name="TextBox 13" id="13"/>
          <p:cNvSpPr txBox="true"/>
          <p:nvPr/>
        </p:nvSpPr>
        <p:spPr>
          <a:xfrm rot="0">
            <a:off x="6717726" y="3949620"/>
            <a:ext cx="4852548" cy="1109346"/>
          </a:xfrm>
          <a:prstGeom prst="rect">
            <a:avLst/>
          </a:prstGeom>
        </p:spPr>
        <p:txBody>
          <a:bodyPr anchor="t" rtlCol="false" tIns="0" lIns="0" bIns="0" rIns="0">
            <a:spAutoFit/>
          </a:bodyPr>
          <a:lstStyle/>
          <a:p>
            <a:pPr>
              <a:lnSpc>
                <a:spcPts val="4479"/>
              </a:lnSpc>
            </a:pPr>
            <a:r>
              <a:rPr lang="en-US" sz="3199">
                <a:solidFill>
                  <a:srgbClr val="000000"/>
                </a:solidFill>
                <a:latin typeface="DM Sans"/>
              </a:rPr>
              <a:t>is derived from the </a:t>
            </a:r>
          </a:p>
          <a:p>
            <a:pPr>
              <a:lnSpc>
                <a:spcPts val="4479"/>
              </a:lnSpc>
            </a:pPr>
            <a:r>
              <a:rPr lang="en-US" sz="3199">
                <a:solidFill>
                  <a:srgbClr val="000000"/>
                </a:solidFill>
                <a:latin typeface="DM Sans Bold"/>
              </a:rPr>
              <a:t>Black-Scholes formula</a:t>
            </a:r>
          </a:p>
        </p:txBody>
      </p:sp>
      <p:sp>
        <p:nvSpPr>
          <p:cNvPr name="TextBox 14" id="14"/>
          <p:cNvSpPr txBox="true"/>
          <p:nvPr/>
        </p:nvSpPr>
        <p:spPr>
          <a:xfrm rot="0">
            <a:off x="14193126" y="3744096"/>
            <a:ext cx="3740414" cy="2582114"/>
          </a:xfrm>
          <a:prstGeom prst="rect">
            <a:avLst/>
          </a:prstGeom>
        </p:spPr>
        <p:txBody>
          <a:bodyPr anchor="t" rtlCol="false" tIns="0" lIns="0" bIns="0" rIns="0">
            <a:spAutoFit/>
          </a:bodyPr>
          <a:lstStyle/>
          <a:p>
            <a:pPr algn="just">
              <a:lnSpc>
                <a:spcPts val="2915"/>
              </a:lnSpc>
            </a:pPr>
            <a:r>
              <a:rPr lang="en-US" sz="2082">
                <a:solidFill>
                  <a:srgbClr val="000000"/>
                </a:solidFill>
                <a:latin typeface="DM Sans"/>
              </a:rPr>
              <a:t>SciPy provides algorithms for optimization, integration, interpolation, eigenvalue problems, algebraic equations, differential equations, statistics and many other classes of problems.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4610" y="3115323"/>
            <a:ext cx="10747731" cy="6325731"/>
          </a:xfrm>
          <a:custGeom>
            <a:avLst/>
            <a:gdLst/>
            <a:ahLst/>
            <a:cxnLst/>
            <a:rect r="r" b="b" t="t" l="l"/>
            <a:pathLst>
              <a:path h="6325731" w="10747731">
                <a:moveTo>
                  <a:pt x="0" y="0"/>
                </a:moveTo>
                <a:lnTo>
                  <a:pt x="10747732" y="0"/>
                </a:lnTo>
                <a:lnTo>
                  <a:pt x="10747732" y="6325731"/>
                </a:lnTo>
                <a:lnTo>
                  <a:pt x="0" y="6325731"/>
                </a:lnTo>
                <a:lnTo>
                  <a:pt x="0" y="0"/>
                </a:lnTo>
                <a:close/>
              </a:path>
            </a:pathLst>
          </a:custGeom>
          <a:blipFill>
            <a:blip r:embed="rId2"/>
            <a:stretch>
              <a:fillRect l="0" t="0" r="0" b="-7606"/>
            </a:stretch>
          </a:blipFill>
        </p:spPr>
      </p:sp>
      <p:sp>
        <p:nvSpPr>
          <p:cNvPr name="TextBox 3" id="3"/>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4" id="4"/>
          <p:cNvSpPr txBox="true"/>
          <p:nvPr/>
        </p:nvSpPr>
        <p:spPr>
          <a:xfrm rot="0">
            <a:off x="1028700" y="981075"/>
            <a:ext cx="6130698"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5" id="5"/>
          <p:cNvSpPr txBox="true"/>
          <p:nvPr/>
        </p:nvSpPr>
        <p:spPr>
          <a:xfrm rot="0">
            <a:off x="1028700" y="1871358"/>
            <a:ext cx="13164426" cy="882015"/>
          </a:xfrm>
          <a:prstGeom prst="rect">
            <a:avLst/>
          </a:prstGeom>
        </p:spPr>
        <p:txBody>
          <a:bodyPr anchor="t" rtlCol="false" tIns="0" lIns="0" bIns="0" rIns="0">
            <a:spAutoFit/>
          </a:bodyPr>
          <a:lstStyle/>
          <a:p>
            <a:pPr marL="0" indent="0" lvl="0">
              <a:lnSpc>
                <a:spcPts val="6600"/>
              </a:lnSpc>
            </a:pPr>
            <a:r>
              <a:rPr lang="en-US" sz="6600" spc="-66">
                <a:solidFill>
                  <a:srgbClr val="000000"/>
                </a:solidFill>
                <a:latin typeface="DM Sans Bold"/>
              </a:rPr>
              <a:t>Understanding Options </a:t>
            </a:r>
            <a:r>
              <a:rPr lang="en-US" sz="6600" spc="-66">
                <a:solidFill>
                  <a:srgbClr val="29BB51"/>
                </a:solidFill>
                <a:latin typeface="DM Sans Bold"/>
              </a:rPr>
              <a:t>Stocks</a:t>
            </a:r>
            <a:r>
              <a:rPr lang="en-US" sz="6600" spc="-66">
                <a:solidFill>
                  <a:srgbClr val="43C466"/>
                </a:solidFill>
                <a:latin typeface="DM Sans Bold"/>
              </a:rPr>
              <a:t>...</a:t>
            </a:r>
          </a:p>
        </p:txBody>
      </p:sp>
      <p:sp>
        <p:nvSpPr>
          <p:cNvPr name="TextBox 6" id="6"/>
          <p:cNvSpPr txBox="true"/>
          <p:nvPr/>
        </p:nvSpPr>
        <p:spPr>
          <a:xfrm rot="0">
            <a:off x="12303777" y="5095875"/>
            <a:ext cx="5233064" cy="2360295"/>
          </a:xfrm>
          <a:prstGeom prst="rect">
            <a:avLst/>
          </a:prstGeom>
        </p:spPr>
        <p:txBody>
          <a:bodyPr anchor="t" rtlCol="false" tIns="0" lIns="0" bIns="0" rIns="0">
            <a:spAutoFit/>
          </a:bodyPr>
          <a:lstStyle/>
          <a:p>
            <a:pPr algn="just">
              <a:lnSpc>
                <a:spcPts val="3779"/>
              </a:lnSpc>
            </a:pPr>
            <a:r>
              <a:rPr lang="en-US" sz="2699">
                <a:solidFill>
                  <a:srgbClr val="000000"/>
                </a:solidFill>
                <a:latin typeface="DM Sans"/>
              </a:rPr>
              <a:t>Volatility smiles can be seen when comparing various options with the same underlying asset and same expiration date but different strike prices. </a:t>
            </a:r>
          </a:p>
        </p:txBody>
      </p:sp>
      <p:sp>
        <p:nvSpPr>
          <p:cNvPr name="TextBox 7" id="7"/>
          <p:cNvSpPr txBox="true"/>
          <p:nvPr/>
        </p:nvSpPr>
        <p:spPr>
          <a:xfrm rot="0">
            <a:off x="12303777" y="4180441"/>
            <a:ext cx="2783357" cy="504825"/>
          </a:xfrm>
          <a:prstGeom prst="rect">
            <a:avLst/>
          </a:prstGeom>
        </p:spPr>
        <p:txBody>
          <a:bodyPr anchor="t" rtlCol="false" tIns="0" lIns="0" bIns="0" rIns="0">
            <a:spAutoFit/>
          </a:bodyPr>
          <a:lstStyle/>
          <a:p>
            <a:pPr algn="just">
              <a:lnSpc>
                <a:spcPts val="4199"/>
              </a:lnSpc>
            </a:pPr>
            <a:r>
              <a:rPr lang="en-US" sz="2999">
                <a:solidFill>
                  <a:srgbClr val="000000"/>
                </a:solidFill>
                <a:latin typeface="DM Sans Bold"/>
              </a:rPr>
              <a:t>Volatility Smile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273617"/>
            <a:ext cx="16155259" cy="1246432"/>
            <a:chOff x="0" y="0"/>
            <a:chExt cx="17436126" cy="1345255"/>
          </a:xfrm>
        </p:grpSpPr>
        <p:sp>
          <p:nvSpPr>
            <p:cNvPr name="Freeform 3" id="3"/>
            <p:cNvSpPr/>
            <p:nvPr/>
          </p:nvSpPr>
          <p:spPr>
            <a:xfrm flipH="false" flipV="false" rot="0">
              <a:off x="0" y="0"/>
              <a:ext cx="17436126" cy="1345255"/>
            </a:xfrm>
            <a:custGeom>
              <a:avLst/>
              <a:gdLst/>
              <a:ahLst/>
              <a:cxnLst/>
              <a:rect r="r" b="b" t="t" l="l"/>
              <a:pathLst>
                <a:path h="1345255" w="17436126">
                  <a:moveTo>
                    <a:pt x="17311666" y="1345255"/>
                  </a:moveTo>
                  <a:lnTo>
                    <a:pt x="124460" y="1345255"/>
                  </a:lnTo>
                  <a:cubicBezTo>
                    <a:pt x="55880" y="1345255"/>
                    <a:pt x="0" y="1289375"/>
                    <a:pt x="0" y="1220795"/>
                  </a:cubicBezTo>
                  <a:lnTo>
                    <a:pt x="0" y="124460"/>
                  </a:lnTo>
                  <a:cubicBezTo>
                    <a:pt x="0" y="55880"/>
                    <a:pt x="55880" y="0"/>
                    <a:pt x="124460" y="0"/>
                  </a:cubicBezTo>
                  <a:lnTo>
                    <a:pt x="17311666" y="0"/>
                  </a:lnTo>
                  <a:cubicBezTo>
                    <a:pt x="17380246" y="0"/>
                    <a:pt x="17436126" y="55880"/>
                    <a:pt x="17436126" y="124460"/>
                  </a:cubicBezTo>
                  <a:lnTo>
                    <a:pt x="17436126" y="1220795"/>
                  </a:lnTo>
                  <a:cubicBezTo>
                    <a:pt x="17436126" y="1289375"/>
                    <a:pt x="17380246" y="1345255"/>
                    <a:pt x="17311666" y="1345255"/>
                  </a:cubicBezTo>
                  <a:close/>
                </a:path>
              </a:pathLst>
            </a:custGeom>
            <a:solidFill>
              <a:srgbClr val="191919">
                <a:alpha val="4706"/>
              </a:srgbClr>
            </a:solidFill>
          </p:spPr>
        </p:sp>
      </p:grpSp>
      <p:sp>
        <p:nvSpPr>
          <p:cNvPr name="AutoShape 4" id="4"/>
          <p:cNvSpPr/>
          <p:nvPr/>
        </p:nvSpPr>
        <p:spPr>
          <a:xfrm rot="0">
            <a:off x="1028700" y="3449791"/>
            <a:ext cx="65435" cy="5808509"/>
          </a:xfrm>
          <a:prstGeom prst="rect">
            <a:avLst/>
          </a:prstGeom>
          <a:solidFill>
            <a:srgbClr val="191919">
              <a:alpha val="4706"/>
            </a:srgbClr>
          </a:solidFill>
        </p:spPr>
      </p:sp>
      <p:sp>
        <p:nvSpPr>
          <p:cNvPr name="AutoShape 5" id="5"/>
          <p:cNvSpPr/>
          <p:nvPr/>
        </p:nvSpPr>
        <p:spPr>
          <a:xfrm rot="0">
            <a:off x="14235197" y="3449791"/>
            <a:ext cx="65435" cy="5808509"/>
          </a:xfrm>
          <a:prstGeom prst="rect">
            <a:avLst/>
          </a:prstGeom>
          <a:solidFill>
            <a:srgbClr val="191919">
              <a:alpha val="4706"/>
            </a:srgbClr>
          </a:solidFill>
        </p:spPr>
      </p:sp>
      <p:sp>
        <p:nvSpPr>
          <p:cNvPr name="AutoShape 6" id="6"/>
          <p:cNvSpPr/>
          <p:nvPr/>
        </p:nvSpPr>
        <p:spPr>
          <a:xfrm rot="0">
            <a:off x="10979054" y="3449791"/>
            <a:ext cx="65435" cy="5808509"/>
          </a:xfrm>
          <a:prstGeom prst="rect">
            <a:avLst/>
          </a:prstGeom>
          <a:solidFill>
            <a:srgbClr val="191919">
              <a:alpha val="4706"/>
            </a:srgbClr>
          </a:solidFill>
        </p:spPr>
      </p:sp>
      <p:sp>
        <p:nvSpPr>
          <p:cNvPr name="AutoShape 7" id="7"/>
          <p:cNvSpPr/>
          <p:nvPr/>
        </p:nvSpPr>
        <p:spPr>
          <a:xfrm rot="0">
            <a:off x="7522859" y="3449791"/>
            <a:ext cx="65435" cy="5808509"/>
          </a:xfrm>
          <a:prstGeom prst="rect">
            <a:avLst/>
          </a:prstGeom>
          <a:solidFill>
            <a:srgbClr val="191919">
              <a:alpha val="4706"/>
            </a:srgbClr>
          </a:solidFill>
        </p:spPr>
      </p:sp>
      <p:sp>
        <p:nvSpPr>
          <p:cNvPr name="AutoShape 8" id="8"/>
          <p:cNvSpPr/>
          <p:nvPr/>
        </p:nvSpPr>
        <p:spPr>
          <a:xfrm rot="0">
            <a:off x="4095081" y="3449791"/>
            <a:ext cx="65435" cy="5808509"/>
          </a:xfrm>
          <a:prstGeom prst="rect">
            <a:avLst/>
          </a:prstGeom>
          <a:solidFill>
            <a:srgbClr val="191919">
              <a:alpha val="4706"/>
            </a:srgbClr>
          </a:solidFill>
        </p:spPr>
      </p:sp>
      <p:grpSp>
        <p:nvGrpSpPr>
          <p:cNvPr name="Group 9" id="9"/>
          <p:cNvGrpSpPr/>
          <p:nvPr/>
        </p:nvGrpSpPr>
        <p:grpSpPr>
          <a:xfrm rot="0">
            <a:off x="1028700" y="7273617"/>
            <a:ext cx="1609598" cy="1246432"/>
            <a:chOff x="0" y="0"/>
            <a:chExt cx="1737215" cy="1345255"/>
          </a:xfrm>
        </p:grpSpPr>
        <p:sp>
          <p:nvSpPr>
            <p:cNvPr name="Freeform 10" id="10"/>
            <p:cNvSpPr/>
            <p:nvPr/>
          </p:nvSpPr>
          <p:spPr>
            <a:xfrm flipH="false" flipV="false" rot="0">
              <a:off x="0" y="0"/>
              <a:ext cx="1737215" cy="1345255"/>
            </a:xfrm>
            <a:custGeom>
              <a:avLst/>
              <a:gdLst/>
              <a:ahLst/>
              <a:cxnLst/>
              <a:rect r="r" b="b" t="t" l="l"/>
              <a:pathLst>
                <a:path h="1345255" w="1737215">
                  <a:moveTo>
                    <a:pt x="1612755" y="1345255"/>
                  </a:moveTo>
                  <a:lnTo>
                    <a:pt x="124460" y="1345255"/>
                  </a:lnTo>
                  <a:cubicBezTo>
                    <a:pt x="55880" y="1345255"/>
                    <a:pt x="0" y="1289375"/>
                    <a:pt x="0" y="1220795"/>
                  </a:cubicBezTo>
                  <a:lnTo>
                    <a:pt x="0" y="124460"/>
                  </a:lnTo>
                  <a:cubicBezTo>
                    <a:pt x="0" y="55880"/>
                    <a:pt x="55880" y="0"/>
                    <a:pt x="124460" y="0"/>
                  </a:cubicBezTo>
                  <a:lnTo>
                    <a:pt x="1612755" y="0"/>
                  </a:lnTo>
                  <a:cubicBezTo>
                    <a:pt x="1681335" y="0"/>
                    <a:pt x="1737215" y="55880"/>
                    <a:pt x="1737215" y="124460"/>
                  </a:cubicBezTo>
                  <a:lnTo>
                    <a:pt x="1737215" y="1220795"/>
                  </a:lnTo>
                  <a:cubicBezTo>
                    <a:pt x="1737215" y="1289375"/>
                    <a:pt x="1681335" y="1345255"/>
                    <a:pt x="1612755" y="1345255"/>
                  </a:cubicBezTo>
                  <a:close/>
                </a:path>
              </a:pathLst>
            </a:custGeom>
            <a:solidFill>
              <a:srgbClr val="86EAE9"/>
            </a:solidFill>
          </p:spPr>
        </p:sp>
      </p:grpSp>
      <p:grpSp>
        <p:nvGrpSpPr>
          <p:cNvPr name="Group 11" id="11"/>
          <p:cNvGrpSpPr/>
          <p:nvPr/>
        </p:nvGrpSpPr>
        <p:grpSpPr>
          <a:xfrm rot="0">
            <a:off x="4064533" y="7273617"/>
            <a:ext cx="1609598" cy="1246432"/>
            <a:chOff x="0" y="0"/>
            <a:chExt cx="1737215" cy="1345255"/>
          </a:xfrm>
        </p:grpSpPr>
        <p:sp>
          <p:nvSpPr>
            <p:cNvPr name="Freeform 12" id="12"/>
            <p:cNvSpPr/>
            <p:nvPr/>
          </p:nvSpPr>
          <p:spPr>
            <a:xfrm flipH="false" flipV="false" rot="0">
              <a:off x="0" y="0"/>
              <a:ext cx="1737215" cy="1345255"/>
            </a:xfrm>
            <a:custGeom>
              <a:avLst/>
              <a:gdLst/>
              <a:ahLst/>
              <a:cxnLst/>
              <a:rect r="r" b="b" t="t" l="l"/>
              <a:pathLst>
                <a:path h="1345255" w="1737215">
                  <a:moveTo>
                    <a:pt x="1612755" y="1345255"/>
                  </a:moveTo>
                  <a:lnTo>
                    <a:pt x="124460" y="1345255"/>
                  </a:lnTo>
                  <a:cubicBezTo>
                    <a:pt x="55880" y="1345255"/>
                    <a:pt x="0" y="1289375"/>
                    <a:pt x="0" y="1220795"/>
                  </a:cubicBezTo>
                  <a:lnTo>
                    <a:pt x="0" y="124460"/>
                  </a:lnTo>
                  <a:cubicBezTo>
                    <a:pt x="0" y="55880"/>
                    <a:pt x="55880" y="0"/>
                    <a:pt x="124460" y="0"/>
                  </a:cubicBezTo>
                  <a:lnTo>
                    <a:pt x="1612755" y="0"/>
                  </a:lnTo>
                  <a:cubicBezTo>
                    <a:pt x="1681335" y="0"/>
                    <a:pt x="1737215" y="55880"/>
                    <a:pt x="1737215" y="124460"/>
                  </a:cubicBezTo>
                  <a:lnTo>
                    <a:pt x="1737215" y="1220795"/>
                  </a:lnTo>
                  <a:cubicBezTo>
                    <a:pt x="1737215" y="1289375"/>
                    <a:pt x="1681335" y="1345255"/>
                    <a:pt x="1612755" y="1345255"/>
                  </a:cubicBezTo>
                  <a:close/>
                </a:path>
              </a:pathLst>
            </a:custGeom>
            <a:solidFill>
              <a:srgbClr val="3EDAD8"/>
            </a:solidFill>
          </p:spPr>
        </p:sp>
      </p:grpSp>
      <p:grpSp>
        <p:nvGrpSpPr>
          <p:cNvPr name="Group 13" id="13"/>
          <p:cNvGrpSpPr/>
          <p:nvPr/>
        </p:nvGrpSpPr>
        <p:grpSpPr>
          <a:xfrm rot="0">
            <a:off x="7522859" y="7273617"/>
            <a:ext cx="1609598" cy="1246432"/>
            <a:chOff x="0" y="0"/>
            <a:chExt cx="1737215" cy="1345255"/>
          </a:xfrm>
        </p:grpSpPr>
        <p:sp>
          <p:nvSpPr>
            <p:cNvPr name="Freeform 14" id="14"/>
            <p:cNvSpPr/>
            <p:nvPr/>
          </p:nvSpPr>
          <p:spPr>
            <a:xfrm flipH="false" flipV="false" rot="0">
              <a:off x="0" y="0"/>
              <a:ext cx="1737215" cy="1345255"/>
            </a:xfrm>
            <a:custGeom>
              <a:avLst/>
              <a:gdLst/>
              <a:ahLst/>
              <a:cxnLst/>
              <a:rect r="r" b="b" t="t" l="l"/>
              <a:pathLst>
                <a:path h="1345255" w="1737215">
                  <a:moveTo>
                    <a:pt x="1612755" y="1345255"/>
                  </a:moveTo>
                  <a:lnTo>
                    <a:pt x="124460" y="1345255"/>
                  </a:lnTo>
                  <a:cubicBezTo>
                    <a:pt x="55880" y="1345255"/>
                    <a:pt x="0" y="1289375"/>
                    <a:pt x="0" y="1220795"/>
                  </a:cubicBezTo>
                  <a:lnTo>
                    <a:pt x="0" y="124460"/>
                  </a:lnTo>
                  <a:cubicBezTo>
                    <a:pt x="0" y="55880"/>
                    <a:pt x="55880" y="0"/>
                    <a:pt x="124460" y="0"/>
                  </a:cubicBezTo>
                  <a:lnTo>
                    <a:pt x="1612755" y="0"/>
                  </a:lnTo>
                  <a:cubicBezTo>
                    <a:pt x="1681335" y="0"/>
                    <a:pt x="1737215" y="55880"/>
                    <a:pt x="1737215" y="124460"/>
                  </a:cubicBezTo>
                  <a:lnTo>
                    <a:pt x="1737215" y="1220795"/>
                  </a:lnTo>
                  <a:cubicBezTo>
                    <a:pt x="1737215" y="1289375"/>
                    <a:pt x="1681335" y="1345255"/>
                    <a:pt x="1612755" y="1345255"/>
                  </a:cubicBezTo>
                  <a:close/>
                </a:path>
              </a:pathLst>
            </a:custGeom>
            <a:solidFill>
              <a:srgbClr val="37C9EF"/>
            </a:solidFill>
          </p:spPr>
        </p:sp>
      </p:grpSp>
      <p:grpSp>
        <p:nvGrpSpPr>
          <p:cNvPr name="Group 15" id="15"/>
          <p:cNvGrpSpPr/>
          <p:nvPr/>
        </p:nvGrpSpPr>
        <p:grpSpPr>
          <a:xfrm rot="0">
            <a:off x="10979054" y="7273617"/>
            <a:ext cx="1609598" cy="1246432"/>
            <a:chOff x="0" y="0"/>
            <a:chExt cx="1737215" cy="1345255"/>
          </a:xfrm>
        </p:grpSpPr>
        <p:sp>
          <p:nvSpPr>
            <p:cNvPr name="Freeform 16" id="16"/>
            <p:cNvSpPr/>
            <p:nvPr/>
          </p:nvSpPr>
          <p:spPr>
            <a:xfrm flipH="false" flipV="false" rot="0">
              <a:off x="0" y="0"/>
              <a:ext cx="1737215" cy="1345255"/>
            </a:xfrm>
            <a:custGeom>
              <a:avLst/>
              <a:gdLst/>
              <a:ahLst/>
              <a:cxnLst/>
              <a:rect r="r" b="b" t="t" l="l"/>
              <a:pathLst>
                <a:path h="1345255" w="1737215">
                  <a:moveTo>
                    <a:pt x="1612755" y="1345255"/>
                  </a:moveTo>
                  <a:lnTo>
                    <a:pt x="124460" y="1345255"/>
                  </a:lnTo>
                  <a:cubicBezTo>
                    <a:pt x="55880" y="1345255"/>
                    <a:pt x="0" y="1289375"/>
                    <a:pt x="0" y="1220795"/>
                  </a:cubicBezTo>
                  <a:lnTo>
                    <a:pt x="0" y="124460"/>
                  </a:lnTo>
                  <a:cubicBezTo>
                    <a:pt x="0" y="55880"/>
                    <a:pt x="55880" y="0"/>
                    <a:pt x="124460" y="0"/>
                  </a:cubicBezTo>
                  <a:lnTo>
                    <a:pt x="1612755" y="0"/>
                  </a:lnTo>
                  <a:cubicBezTo>
                    <a:pt x="1681335" y="0"/>
                    <a:pt x="1737215" y="55880"/>
                    <a:pt x="1737215" y="124460"/>
                  </a:cubicBezTo>
                  <a:lnTo>
                    <a:pt x="1737215" y="1220795"/>
                  </a:lnTo>
                  <a:cubicBezTo>
                    <a:pt x="1737215" y="1289375"/>
                    <a:pt x="1681335" y="1345255"/>
                    <a:pt x="1612755" y="1345255"/>
                  </a:cubicBezTo>
                  <a:close/>
                </a:path>
              </a:pathLst>
            </a:custGeom>
            <a:solidFill>
              <a:srgbClr val="37C9EF"/>
            </a:solidFill>
          </p:spPr>
        </p:sp>
      </p:grpSp>
      <p:grpSp>
        <p:nvGrpSpPr>
          <p:cNvPr name="Group 17" id="17"/>
          <p:cNvGrpSpPr/>
          <p:nvPr/>
        </p:nvGrpSpPr>
        <p:grpSpPr>
          <a:xfrm rot="0">
            <a:off x="14235197" y="7273617"/>
            <a:ext cx="1609598" cy="1246432"/>
            <a:chOff x="0" y="0"/>
            <a:chExt cx="1737215" cy="1345255"/>
          </a:xfrm>
        </p:grpSpPr>
        <p:sp>
          <p:nvSpPr>
            <p:cNvPr name="Freeform 18" id="18"/>
            <p:cNvSpPr/>
            <p:nvPr/>
          </p:nvSpPr>
          <p:spPr>
            <a:xfrm flipH="false" flipV="false" rot="0">
              <a:off x="0" y="0"/>
              <a:ext cx="1737215" cy="1345255"/>
            </a:xfrm>
            <a:custGeom>
              <a:avLst/>
              <a:gdLst/>
              <a:ahLst/>
              <a:cxnLst/>
              <a:rect r="r" b="b" t="t" l="l"/>
              <a:pathLst>
                <a:path h="1345255" w="1737215">
                  <a:moveTo>
                    <a:pt x="1612755" y="1345255"/>
                  </a:moveTo>
                  <a:lnTo>
                    <a:pt x="124460" y="1345255"/>
                  </a:lnTo>
                  <a:cubicBezTo>
                    <a:pt x="55880" y="1345255"/>
                    <a:pt x="0" y="1289375"/>
                    <a:pt x="0" y="1220795"/>
                  </a:cubicBezTo>
                  <a:lnTo>
                    <a:pt x="0" y="124460"/>
                  </a:lnTo>
                  <a:cubicBezTo>
                    <a:pt x="0" y="55880"/>
                    <a:pt x="55880" y="0"/>
                    <a:pt x="124460" y="0"/>
                  </a:cubicBezTo>
                  <a:lnTo>
                    <a:pt x="1612755" y="0"/>
                  </a:lnTo>
                  <a:cubicBezTo>
                    <a:pt x="1681335" y="0"/>
                    <a:pt x="1737215" y="55880"/>
                    <a:pt x="1737215" y="124460"/>
                  </a:cubicBezTo>
                  <a:lnTo>
                    <a:pt x="1737215" y="1220795"/>
                  </a:lnTo>
                  <a:cubicBezTo>
                    <a:pt x="1737215" y="1289375"/>
                    <a:pt x="1681335" y="1345255"/>
                    <a:pt x="1612755" y="1345255"/>
                  </a:cubicBezTo>
                  <a:close/>
                </a:path>
              </a:pathLst>
            </a:custGeom>
            <a:solidFill>
              <a:srgbClr val="2C92D5"/>
            </a:solidFill>
          </p:spPr>
        </p:sp>
      </p:grpSp>
      <p:sp>
        <p:nvSpPr>
          <p:cNvPr name="Freeform 19" id="19"/>
          <p:cNvSpPr/>
          <p:nvPr/>
        </p:nvSpPr>
        <p:spPr>
          <a:xfrm flipH="false" flipV="false" rot="0">
            <a:off x="1437013" y="7364390"/>
            <a:ext cx="979695" cy="1064886"/>
          </a:xfrm>
          <a:custGeom>
            <a:avLst/>
            <a:gdLst/>
            <a:ahLst/>
            <a:cxnLst/>
            <a:rect r="r" b="b" t="t" l="l"/>
            <a:pathLst>
              <a:path h="1064886" w="979695">
                <a:moveTo>
                  <a:pt x="0" y="0"/>
                </a:moveTo>
                <a:lnTo>
                  <a:pt x="979695" y="0"/>
                </a:lnTo>
                <a:lnTo>
                  <a:pt x="979695" y="1064886"/>
                </a:lnTo>
                <a:lnTo>
                  <a:pt x="0" y="1064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7876583" y="7445758"/>
            <a:ext cx="902151" cy="902151"/>
          </a:xfrm>
          <a:custGeom>
            <a:avLst/>
            <a:gdLst/>
            <a:ahLst/>
            <a:cxnLst/>
            <a:rect r="r" b="b" t="t" l="l"/>
            <a:pathLst>
              <a:path h="902151" w="902151">
                <a:moveTo>
                  <a:pt x="0" y="0"/>
                </a:moveTo>
                <a:lnTo>
                  <a:pt x="902151" y="0"/>
                </a:lnTo>
                <a:lnTo>
                  <a:pt x="902151" y="902151"/>
                </a:lnTo>
                <a:lnTo>
                  <a:pt x="0" y="9021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4455456" y="7425546"/>
            <a:ext cx="827752" cy="942575"/>
          </a:xfrm>
          <a:custGeom>
            <a:avLst/>
            <a:gdLst/>
            <a:ahLst/>
            <a:cxnLst/>
            <a:rect r="r" b="b" t="t" l="l"/>
            <a:pathLst>
              <a:path h="942575" w="827752">
                <a:moveTo>
                  <a:pt x="0" y="0"/>
                </a:moveTo>
                <a:lnTo>
                  <a:pt x="827752" y="0"/>
                </a:lnTo>
                <a:lnTo>
                  <a:pt x="827752" y="942574"/>
                </a:lnTo>
                <a:lnTo>
                  <a:pt x="0" y="942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1292988" y="7429789"/>
            <a:ext cx="934088" cy="934088"/>
          </a:xfrm>
          <a:custGeom>
            <a:avLst/>
            <a:gdLst/>
            <a:ahLst/>
            <a:cxnLst/>
            <a:rect r="r" b="b" t="t" l="l"/>
            <a:pathLst>
              <a:path h="934088" w="934088">
                <a:moveTo>
                  <a:pt x="0" y="0"/>
                </a:moveTo>
                <a:lnTo>
                  <a:pt x="934088" y="0"/>
                </a:lnTo>
                <a:lnTo>
                  <a:pt x="934088" y="934088"/>
                </a:lnTo>
                <a:lnTo>
                  <a:pt x="0" y="9340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4595907" y="7425546"/>
            <a:ext cx="925548" cy="868332"/>
          </a:xfrm>
          <a:custGeom>
            <a:avLst/>
            <a:gdLst/>
            <a:ahLst/>
            <a:cxnLst/>
            <a:rect r="r" b="b" t="t" l="l"/>
            <a:pathLst>
              <a:path h="868332" w="925548">
                <a:moveTo>
                  <a:pt x="0" y="0"/>
                </a:moveTo>
                <a:lnTo>
                  <a:pt x="925548" y="0"/>
                </a:lnTo>
                <a:lnTo>
                  <a:pt x="925548" y="868332"/>
                </a:lnTo>
                <a:lnTo>
                  <a:pt x="0" y="868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4" id="24"/>
          <p:cNvSpPr txBox="true"/>
          <p:nvPr/>
        </p:nvSpPr>
        <p:spPr>
          <a:xfrm rot="0">
            <a:off x="13326257" y="981075"/>
            <a:ext cx="3933043"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rPr>
              <a:t>July 2023</a:t>
            </a:r>
          </a:p>
        </p:txBody>
      </p:sp>
      <p:sp>
        <p:nvSpPr>
          <p:cNvPr name="TextBox 25" id="25"/>
          <p:cNvSpPr txBox="true"/>
          <p:nvPr/>
        </p:nvSpPr>
        <p:spPr>
          <a:xfrm rot="0">
            <a:off x="1028700" y="981075"/>
            <a:ext cx="5387422" cy="405765"/>
          </a:xfrm>
          <a:prstGeom prst="rect">
            <a:avLst/>
          </a:prstGeom>
        </p:spPr>
        <p:txBody>
          <a:bodyPr anchor="t" rtlCol="false" tIns="0" lIns="0" bIns="0" rIns="0">
            <a:spAutoFit/>
          </a:bodyPr>
          <a:lstStyle/>
          <a:p>
            <a:pPr marL="0" indent="0" lvl="0">
              <a:lnSpc>
                <a:spcPts val="3359"/>
              </a:lnSpc>
              <a:spcBef>
                <a:spcPct val="0"/>
              </a:spcBef>
            </a:pPr>
            <a:r>
              <a:rPr lang="en-US" sz="2400" u="sng">
                <a:solidFill>
                  <a:srgbClr val="000000"/>
                </a:solidFill>
                <a:latin typeface="DM Sans"/>
              </a:rPr>
              <a:t>Edelweiss Global Markets Hackathon</a:t>
            </a:r>
          </a:p>
        </p:txBody>
      </p:sp>
      <p:sp>
        <p:nvSpPr>
          <p:cNvPr name="TextBox 26" id="26"/>
          <p:cNvSpPr txBox="true"/>
          <p:nvPr/>
        </p:nvSpPr>
        <p:spPr>
          <a:xfrm rot="0">
            <a:off x="11682241" y="1827788"/>
            <a:ext cx="5286282" cy="824244"/>
          </a:xfrm>
          <a:prstGeom prst="rect">
            <a:avLst/>
          </a:prstGeom>
        </p:spPr>
        <p:txBody>
          <a:bodyPr anchor="t" rtlCol="false" tIns="0" lIns="0" bIns="0" rIns="0">
            <a:spAutoFit/>
          </a:bodyPr>
          <a:lstStyle/>
          <a:p>
            <a:pPr marL="0" indent="0" lvl="0">
              <a:lnSpc>
                <a:spcPts val="6200"/>
              </a:lnSpc>
            </a:pPr>
            <a:r>
              <a:rPr lang="en-US" sz="6200" spc="-62">
                <a:solidFill>
                  <a:srgbClr val="000000"/>
                </a:solidFill>
                <a:latin typeface="DM Sans Bold"/>
              </a:rPr>
              <a:t>Our </a:t>
            </a:r>
            <a:r>
              <a:rPr lang="en-US" sz="6200" spc="-62">
                <a:solidFill>
                  <a:srgbClr val="43C466"/>
                </a:solidFill>
                <a:latin typeface="DM Sans Bold"/>
              </a:rPr>
              <a:t>Approach</a:t>
            </a:r>
          </a:p>
        </p:txBody>
      </p:sp>
      <p:sp>
        <p:nvSpPr>
          <p:cNvPr name="TextBox 27" id="27"/>
          <p:cNvSpPr txBox="true"/>
          <p:nvPr/>
        </p:nvSpPr>
        <p:spPr>
          <a:xfrm rot="0">
            <a:off x="1247753" y="4499146"/>
            <a:ext cx="2693711" cy="2121315"/>
          </a:xfrm>
          <a:prstGeom prst="rect">
            <a:avLst/>
          </a:prstGeom>
        </p:spPr>
        <p:txBody>
          <a:bodyPr anchor="t" rtlCol="false" tIns="0" lIns="0" bIns="0" rIns="0">
            <a:spAutoFit/>
          </a:bodyPr>
          <a:lstStyle/>
          <a:p>
            <a:pPr algn="ctr">
              <a:lnSpc>
                <a:spcPts val="4226"/>
              </a:lnSpc>
            </a:pPr>
            <a:r>
              <a:rPr lang="en-US" sz="3018">
                <a:solidFill>
                  <a:srgbClr val="000000"/>
                </a:solidFill>
                <a:latin typeface="DM Sans"/>
              </a:rPr>
              <a:t>Gathering &amp;</a:t>
            </a:r>
          </a:p>
          <a:p>
            <a:pPr algn="ctr">
              <a:lnSpc>
                <a:spcPts val="4226"/>
              </a:lnSpc>
            </a:pPr>
            <a:r>
              <a:rPr lang="en-US" sz="3018">
                <a:solidFill>
                  <a:srgbClr val="000000"/>
                </a:solidFill>
                <a:latin typeface="DM Sans"/>
              </a:rPr>
              <a:t>Understanding Market </a:t>
            </a:r>
          </a:p>
          <a:p>
            <a:pPr algn="ctr" marL="0" indent="0" lvl="0">
              <a:lnSpc>
                <a:spcPts val="4226"/>
              </a:lnSpc>
              <a:spcBef>
                <a:spcPct val="0"/>
              </a:spcBef>
            </a:pPr>
            <a:r>
              <a:rPr lang="en-US" sz="3018">
                <a:solidFill>
                  <a:srgbClr val="000000"/>
                </a:solidFill>
                <a:latin typeface="DM Sans"/>
              </a:rPr>
              <a:t>Data</a:t>
            </a:r>
          </a:p>
        </p:txBody>
      </p:sp>
      <p:sp>
        <p:nvSpPr>
          <p:cNvPr name="TextBox 28" id="28"/>
          <p:cNvSpPr txBox="true"/>
          <p:nvPr/>
        </p:nvSpPr>
        <p:spPr>
          <a:xfrm rot="0">
            <a:off x="4494832" y="4499146"/>
            <a:ext cx="2693711" cy="2121315"/>
          </a:xfrm>
          <a:prstGeom prst="rect">
            <a:avLst/>
          </a:prstGeom>
        </p:spPr>
        <p:txBody>
          <a:bodyPr anchor="t" rtlCol="false" tIns="0" lIns="0" bIns="0" rIns="0">
            <a:spAutoFit/>
          </a:bodyPr>
          <a:lstStyle/>
          <a:p>
            <a:pPr algn="ctr">
              <a:lnSpc>
                <a:spcPts val="4226"/>
              </a:lnSpc>
            </a:pPr>
            <a:r>
              <a:rPr lang="en-US" sz="3018">
                <a:solidFill>
                  <a:srgbClr val="000000"/>
                </a:solidFill>
                <a:latin typeface="DM Sans"/>
              </a:rPr>
              <a:t>Calculating Implied Volatility</a:t>
            </a:r>
          </a:p>
          <a:p>
            <a:pPr algn="ctr" marL="0" indent="0" lvl="0">
              <a:lnSpc>
                <a:spcPts val="4226"/>
              </a:lnSpc>
              <a:spcBef>
                <a:spcPct val="0"/>
              </a:spcBef>
            </a:pPr>
            <a:r>
              <a:rPr lang="en-US" sz="3018">
                <a:solidFill>
                  <a:srgbClr val="000000"/>
                </a:solidFill>
                <a:latin typeface="DM Sans"/>
              </a:rPr>
              <a:t>(IV)</a:t>
            </a:r>
          </a:p>
        </p:txBody>
      </p:sp>
      <p:sp>
        <p:nvSpPr>
          <p:cNvPr name="TextBox 29" id="29"/>
          <p:cNvSpPr txBox="true"/>
          <p:nvPr/>
        </p:nvSpPr>
        <p:spPr>
          <a:xfrm rot="0">
            <a:off x="7951969" y="4499146"/>
            <a:ext cx="2693711" cy="1588485"/>
          </a:xfrm>
          <a:prstGeom prst="rect">
            <a:avLst/>
          </a:prstGeom>
        </p:spPr>
        <p:txBody>
          <a:bodyPr anchor="t" rtlCol="false" tIns="0" lIns="0" bIns="0" rIns="0">
            <a:spAutoFit/>
          </a:bodyPr>
          <a:lstStyle/>
          <a:p>
            <a:pPr algn="ctr">
              <a:lnSpc>
                <a:spcPts val="4226"/>
              </a:lnSpc>
            </a:pPr>
            <a:r>
              <a:rPr lang="en-US" sz="3018">
                <a:solidFill>
                  <a:srgbClr val="000000"/>
                </a:solidFill>
                <a:latin typeface="DM Sans"/>
              </a:rPr>
              <a:t>Designing</a:t>
            </a:r>
            <a:r>
              <a:rPr lang="en-US" sz="3018">
                <a:solidFill>
                  <a:srgbClr val="000000"/>
                </a:solidFill>
                <a:latin typeface="DM Sans"/>
              </a:rPr>
              <a:t> </a:t>
            </a:r>
          </a:p>
          <a:p>
            <a:pPr algn="ctr">
              <a:lnSpc>
                <a:spcPts val="4226"/>
              </a:lnSpc>
            </a:pPr>
            <a:r>
              <a:rPr lang="en-US" sz="3018">
                <a:solidFill>
                  <a:srgbClr val="000000"/>
                </a:solidFill>
                <a:latin typeface="DM Sans"/>
              </a:rPr>
              <a:t>User </a:t>
            </a:r>
          </a:p>
          <a:p>
            <a:pPr algn="ctr" marL="0" indent="0" lvl="0">
              <a:lnSpc>
                <a:spcPts val="4226"/>
              </a:lnSpc>
              <a:spcBef>
                <a:spcPct val="0"/>
              </a:spcBef>
            </a:pPr>
            <a:r>
              <a:rPr lang="en-US" sz="3018">
                <a:solidFill>
                  <a:srgbClr val="000000"/>
                </a:solidFill>
                <a:latin typeface="DM Sans"/>
              </a:rPr>
              <a:t>Interface</a:t>
            </a:r>
          </a:p>
        </p:txBody>
      </p:sp>
      <p:sp>
        <p:nvSpPr>
          <p:cNvPr name="TextBox 30" id="30"/>
          <p:cNvSpPr txBox="true"/>
          <p:nvPr/>
        </p:nvSpPr>
        <p:spPr>
          <a:xfrm rot="0">
            <a:off x="11377865" y="4499146"/>
            <a:ext cx="2693711" cy="1588485"/>
          </a:xfrm>
          <a:prstGeom prst="rect">
            <a:avLst/>
          </a:prstGeom>
        </p:spPr>
        <p:txBody>
          <a:bodyPr anchor="t" rtlCol="false" tIns="0" lIns="0" bIns="0" rIns="0">
            <a:spAutoFit/>
          </a:bodyPr>
          <a:lstStyle/>
          <a:p>
            <a:pPr algn="ctr" marL="0" indent="0" lvl="0">
              <a:lnSpc>
                <a:spcPts val="4226"/>
              </a:lnSpc>
              <a:spcBef>
                <a:spcPct val="0"/>
              </a:spcBef>
            </a:pPr>
            <a:r>
              <a:rPr lang="en-US" sz="3018">
                <a:solidFill>
                  <a:srgbClr val="000000"/>
                </a:solidFill>
                <a:latin typeface="DM Sans"/>
              </a:rPr>
              <a:t>Integrating Frontend and Backend</a:t>
            </a:r>
          </a:p>
        </p:txBody>
      </p:sp>
      <p:sp>
        <p:nvSpPr>
          <p:cNvPr name="TextBox 31" id="31"/>
          <p:cNvSpPr txBox="true"/>
          <p:nvPr/>
        </p:nvSpPr>
        <p:spPr>
          <a:xfrm rot="0">
            <a:off x="14662582" y="4499146"/>
            <a:ext cx="2693711" cy="1055654"/>
          </a:xfrm>
          <a:prstGeom prst="rect">
            <a:avLst/>
          </a:prstGeom>
        </p:spPr>
        <p:txBody>
          <a:bodyPr anchor="t" rtlCol="false" tIns="0" lIns="0" bIns="0" rIns="0">
            <a:spAutoFit/>
          </a:bodyPr>
          <a:lstStyle/>
          <a:p>
            <a:pPr algn="ctr" marL="0" indent="0" lvl="0">
              <a:lnSpc>
                <a:spcPts val="4226"/>
              </a:lnSpc>
              <a:spcBef>
                <a:spcPct val="0"/>
              </a:spcBef>
            </a:pPr>
            <a:r>
              <a:rPr lang="en-US" sz="3018">
                <a:solidFill>
                  <a:srgbClr val="000000"/>
                </a:solidFill>
                <a:latin typeface="DM Sans"/>
              </a:rPr>
              <a:t>Testing &amp; Validation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81665" y="1986239"/>
            <a:ext cx="2801175" cy="3150606"/>
          </a:xfrm>
          <a:custGeom>
            <a:avLst/>
            <a:gdLst/>
            <a:ahLst/>
            <a:cxnLst/>
            <a:rect r="r" b="b" t="t" l="l"/>
            <a:pathLst>
              <a:path h="3150606" w="2801175">
                <a:moveTo>
                  <a:pt x="0" y="0"/>
                </a:moveTo>
                <a:lnTo>
                  <a:pt x="2801176" y="0"/>
                </a:lnTo>
                <a:lnTo>
                  <a:pt x="2801176" y="3150606"/>
                </a:lnTo>
                <a:lnTo>
                  <a:pt x="0" y="31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44156" y="1986239"/>
            <a:ext cx="2827928" cy="3180696"/>
          </a:xfrm>
          <a:custGeom>
            <a:avLst/>
            <a:gdLst/>
            <a:ahLst/>
            <a:cxnLst/>
            <a:rect r="r" b="b" t="t" l="l"/>
            <a:pathLst>
              <a:path h="3180696" w="2827928">
                <a:moveTo>
                  <a:pt x="0" y="0"/>
                </a:moveTo>
                <a:lnTo>
                  <a:pt x="2827928" y="0"/>
                </a:lnTo>
                <a:lnTo>
                  <a:pt x="2827928" y="3180696"/>
                </a:lnTo>
                <a:lnTo>
                  <a:pt x="0" y="31806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755830">
            <a:off x="9316452" y="2067808"/>
            <a:ext cx="3448738" cy="2987469"/>
          </a:xfrm>
          <a:custGeom>
            <a:avLst/>
            <a:gdLst/>
            <a:ahLst/>
            <a:cxnLst/>
            <a:rect r="r" b="b" t="t" l="l"/>
            <a:pathLst>
              <a:path h="2987469" w="3448738">
                <a:moveTo>
                  <a:pt x="0" y="0"/>
                </a:moveTo>
                <a:lnTo>
                  <a:pt x="3448738" y="0"/>
                </a:lnTo>
                <a:lnTo>
                  <a:pt x="3448738" y="2987469"/>
                </a:lnTo>
                <a:lnTo>
                  <a:pt x="0" y="2987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807073" y="4920876"/>
            <a:ext cx="2842160" cy="3196704"/>
          </a:xfrm>
          <a:custGeom>
            <a:avLst/>
            <a:gdLst/>
            <a:ahLst/>
            <a:cxnLst/>
            <a:rect r="r" b="b" t="t" l="l"/>
            <a:pathLst>
              <a:path h="3196704" w="2842160">
                <a:moveTo>
                  <a:pt x="0" y="0"/>
                </a:moveTo>
                <a:lnTo>
                  <a:pt x="2842160" y="0"/>
                </a:lnTo>
                <a:lnTo>
                  <a:pt x="2842160" y="3196704"/>
                </a:lnTo>
                <a:lnTo>
                  <a:pt x="0" y="31967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755830">
            <a:off x="5522810" y="2067808"/>
            <a:ext cx="3448738" cy="2987469"/>
          </a:xfrm>
          <a:custGeom>
            <a:avLst/>
            <a:gdLst/>
            <a:ahLst/>
            <a:cxnLst/>
            <a:rect r="r" b="b" t="t" l="l"/>
            <a:pathLst>
              <a:path h="2987469" w="3448738">
                <a:moveTo>
                  <a:pt x="0" y="0"/>
                </a:moveTo>
                <a:lnTo>
                  <a:pt x="3448738" y="0"/>
                </a:lnTo>
                <a:lnTo>
                  <a:pt x="3448738" y="2987469"/>
                </a:lnTo>
                <a:lnTo>
                  <a:pt x="0" y="29874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755830">
            <a:off x="7503784" y="5231723"/>
            <a:ext cx="3448738" cy="2987469"/>
          </a:xfrm>
          <a:custGeom>
            <a:avLst/>
            <a:gdLst/>
            <a:ahLst/>
            <a:cxnLst/>
            <a:rect r="r" b="b" t="t" l="l"/>
            <a:pathLst>
              <a:path h="2987469" w="3448738">
                <a:moveTo>
                  <a:pt x="0" y="0"/>
                </a:moveTo>
                <a:lnTo>
                  <a:pt x="3448738" y="0"/>
                </a:lnTo>
                <a:lnTo>
                  <a:pt x="3448738" y="2987469"/>
                </a:lnTo>
                <a:lnTo>
                  <a:pt x="0" y="2987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46963" y="3096838"/>
            <a:ext cx="3702318" cy="1671321"/>
          </a:xfrm>
          <a:prstGeom prst="rect">
            <a:avLst/>
          </a:prstGeom>
        </p:spPr>
        <p:txBody>
          <a:bodyPr anchor="t" rtlCol="false" tIns="0" lIns="0" bIns="0" rIns="0">
            <a:spAutoFit/>
          </a:bodyPr>
          <a:lstStyle/>
          <a:p>
            <a:pPr algn="just" marL="690874" indent="-345437" lvl="1">
              <a:lnSpc>
                <a:spcPts val="4479"/>
              </a:lnSpc>
              <a:buFont typeface="Arial"/>
              <a:buChar char="•"/>
            </a:pPr>
            <a:r>
              <a:rPr lang="en-US" sz="3199">
                <a:solidFill>
                  <a:srgbClr val="000000"/>
                </a:solidFill>
                <a:latin typeface="DM Sans"/>
              </a:rPr>
              <a:t>Socket Programming</a:t>
            </a:r>
          </a:p>
          <a:p>
            <a:pPr algn="just" marL="690874" indent="-345437" lvl="1">
              <a:lnSpc>
                <a:spcPts val="4479"/>
              </a:lnSpc>
              <a:buFont typeface="Arial"/>
              <a:buChar char="•"/>
            </a:pPr>
            <a:r>
              <a:rPr lang="en-US" sz="3199">
                <a:solidFill>
                  <a:srgbClr val="000000"/>
                </a:solidFill>
                <a:latin typeface="DM Sans"/>
              </a:rPr>
              <a:t>Flask </a:t>
            </a:r>
          </a:p>
        </p:txBody>
      </p:sp>
      <p:sp>
        <p:nvSpPr>
          <p:cNvPr name="TextBox 9" id="9"/>
          <p:cNvSpPr txBox="true"/>
          <p:nvPr/>
        </p:nvSpPr>
        <p:spPr>
          <a:xfrm rot="0">
            <a:off x="13326257" y="981075"/>
            <a:ext cx="3933043" cy="405765"/>
          </a:xfrm>
          <a:prstGeom prst="rect">
            <a:avLst/>
          </a:prstGeom>
        </p:spPr>
        <p:txBody>
          <a:bodyPr anchor="t" rtlCol="false" tIns="0" lIns="0" bIns="0" rIns="0">
            <a:spAutoFit/>
          </a:bodyPr>
          <a:lstStyle/>
          <a:p>
            <a:pPr algn="r">
              <a:lnSpc>
                <a:spcPts val="3359"/>
              </a:lnSpc>
            </a:pPr>
            <a:r>
              <a:rPr lang="en-US" sz="2400">
                <a:solidFill>
                  <a:srgbClr val="000000"/>
                </a:solidFill>
                <a:latin typeface="DM Sans"/>
              </a:rPr>
              <a:t>July 2023</a:t>
            </a:r>
          </a:p>
        </p:txBody>
      </p:sp>
      <p:sp>
        <p:nvSpPr>
          <p:cNvPr name="TextBox 10" id="10"/>
          <p:cNvSpPr txBox="true"/>
          <p:nvPr/>
        </p:nvSpPr>
        <p:spPr>
          <a:xfrm rot="0">
            <a:off x="1028700" y="981075"/>
            <a:ext cx="5351949" cy="405765"/>
          </a:xfrm>
          <a:prstGeom prst="rect">
            <a:avLst/>
          </a:prstGeom>
        </p:spPr>
        <p:txBody>
          <a:bodyPr anchor="t" rtlCol="false" tIns="0" lIns="0" bIns="0" rIns="0">
            <a:spAutoFit/>
          </a:bodyPr>
          <a:lstStyle/>
          <a:p>
            <a:pPr>
              <a:lnSpc>
                <a:spcPts val="3359"/>
              </a:lnSpc>
            </a:pPr>
            <a:r>
              <a:rPr lang="en-US" sz="2400" u="sng">
                <a:solidFill>
                  <a:srgbClr val="000000"/>
                </a:solidFill>
                <a:latin typeface="DM Sans"/>
              </a:rPr>
              <a:t>Edelweiss Global Markets Hackathon</a:t>
            </a:r>
          </a:p>
        </p:txBody>
      </p:sp>
      <p:sp>
        <p:nvSpPr>
          <p:cNvPr name="TextBox 11" id="11"/>
          <p:cNvSpPr txBox="true"/>
          <p:nvPr/>
        </p:nvSpPr>
        <p:spPr>
          <a:xfrm rot="0">
            <a:off x="12954942" y="8363372"/>
            <a:ext cx="4304358" cy="824244"/>
          </a:xfrm>
          <a:prstGeom prst="rect">
            <a:avLst/>
          </a:prstGeom>
        </p:spPr>
        <p:txBody>
          <a:bodyPr anchor="t" rtlCol="false" tIns="0" lIns="0" bIns="0" rIns="0">
            <a:spAutoFit/>
          </a:bodyPr>
          <a:lstStyle/>
          <a:p>
            <a:pPr marL="0" indent="0" lvl="0">
              <a:lnSpc>
                <a:spcPts val="6200"/>
              </a:lnSpc>
            </a:pPr>
            <a:r>
              <a:rPr lang="en-US" sz="6200" spc="-62">
                <a:solidFill>
                  <a:srgbClr val="29BB51"/>
                </a:solidFill>
                <a:latin typeface="DM Sans Bold"/>
              </a:rPr>
              <a:t>Tech</a:t>
            </a:r>
            <a:r>
              <a:rPr lang="en-US" sz="6200" spc="-62">
                <a:solidFill>
                  <a:srgbClr val="100F0D"/>
                </a:solidFill>
                <a:latin typeface="DM Sans Bold"/>
              </a:rPr>
              <a:t> Stack</a:t>
            </a:r>
          </a:p>
        </p:txBody>
      </p:sp>
      <p:sp>
        <p:nvSpPr>
          <p:cNvPr name="TextBox 12" id="12"/>
          <p:cNvSpPr txBox="true"/>
          <p:nvPr/>
        </p:nvSpPr>
        <p:spPr>
          <a:xfrm rot="0">
            <a:off x="5954106" y="3309879"/>
            <a:ext cx="2644300" cy="575960"/>
          </a:xfrm>
          <a:prstGeom prst="rect">
            <a:avLst/>
          </a:prstGeom>
        </p:spPr>
        <p:txBody>
          <a:bodyPr anchor="t" rtlCol="false" tIns="0" lIns="0" bIns="0" rIns="0">
            <a:spAutoFit/>
          </a:bodyPr>
          <a:lstStyle/>
          <a:p>
            <a:pPr algn="r" marL="0" indent="0" lvl="0">
              <a:lnSpc>
                <a:spcPts val="4300"/>
              </a:lnSpc>
            </a:pPr>
            <a:r>
              <a:rPr lang="en-US" sz="4300" spc="-43">
                <a:solidFill>
                  <a:srgbClr val="FFFFFF"/>
                </a:solidFill>
                <a:latin typeface="DM Sans Bold"/>
              </a:rPr>
              <a:t>Back End</a:t>
            </a:r>
          </a:p>
        </p:txBody>
      </p:sp>
      <p:sp>
        <p:nvSpPr>
          <p:cNvPr name="TextBox 13" id="13"/>
          <p:cNvSpPr txBox="true"/>
          <p:nvPr/>
        </p:nvSpPr>
        <p:spPr>
          <a:xfrm rot="0">
            <a:off x="9560103" y="3326707"/>
            <a:ext cx="2644300" cy="575960"/>
          </a:xfrm>
          <a:prstGeom prst="rect">
            <a:avLst/>
          </a:prstGeom>
        </p:spPr>
        <p:txBody>
          <a:bodyPr anchor="t" rtlCol="false" tIns="0" lIns="0" bIns="0" rIns="0">
            <a:spAutoFit/>
          </a:bodyPr>
          <a:lstStyle/>
          <a:p>
            <a:pPr marL="0" indent="0" lvl="0">
              <a:lnSpc>
                <a:spcPts val="4300"/>
              </a:lnSpc>
            </a:pPr>
            <a:r>
              <a:rPr lang="en-US" sz="4300" spc="-43">
                <a:solidFill>
                  <a:srgbClr val="FFFFFF"/>
                </a:solidFill>
                <a:latin typeface="DM Sans Bold"/>
              </a:rPr>
              <a:t> Front End</a:t>
            </a:r>
          </a:p>
        </p:txBody>
      </p:sp>
      <p:sp>
        <p:nvSpPr>
          <p:cNvPr name="TextBox 14" id="14"/>
          <p:cNvSpPr txBox="true"/>
          <p:nvPr/>
        </p:nvSpPr>
        <p:spPr>
          <a:xfrm rot="0">
            <a:off x="6993666" y="6269348"/>
            <a:ext cx="2644300" cy="575960"/>
          </a:xfrm>
          <a:prstGeom prst="rect">
            <a:avLst/>
          </a:prstGeom>
        </p:spPr>
        <p:txBody>
          <a:bodyPr anchor="t" rtlCol="false" tIns="0" lIns="0" bIns="0" rIns="0">
            <a:spAutoFit/>
          </a:bodyPr>
          <a:lstStyle/>
          <a:p>
            <a:pPr algn="r" marL="0" indent="0" lvl="0">
              <a:lnSpc>
                <a:spcPts val="4300"/>
              </a:lnSpc>
            </a:pPr>
            <a:r>
              <a:rPr lang="en-US" sz="4300" spc="-43">
                <a:solidFill>
                  <a:srgbClr val="FFFFFF"/>
                </a:solidFill>
                <a:latin typeface="DM Sans Bold"/>
              </a:rPr>
              <a:t>Meta</a:t>
            </a:r>
          </a:p>
        </p:txBody>
      </p:sp>
      <p:sp>
        <p:nvSpPr>
          <p:cNvPr name="TextBox 15" id="15"/>
          <p:cNvSpPr txBox="true"/>
          <p:nvPr/>
        </p:nvSpPr>
        <p:spPr>
          <a:xfrm rot="0">
            <a:off x="12954942" y="2834900"/>
            <a:ext cx="2713202" cy="2233296"/>
          </a:xfrm>
          <a:prstGeom prst="rect">
            <a:avLst/>
          </a:prstGeom>
        </p:spPr>
        <p:txBody>
          <a:bodyPr anchor="t" rtlCol="false" tIns="0" lIns="0" bIns="0" rIns="0">
            <a:spAutoFit/>
          </a:bodyPr>
          <a:lstStyle/>
          <a:p>
            <a:pPr marL="690874" indent="-345437" lvl="1">
              <a:lnSpc>
                <a:spcPts val="4479"/>
              </a:lnSpc>
              <a:buFont typeface="Arial"/>
              <a:buChar char="•"/>
            </a:pPr>
            <a:r>
              <a:rPr lang="en-US" sz="3199">
                <a:solidFill>
                  <a:srgbClr val="000000"/>
                </a:solidFill>
                <a:latin typeface="DM Sans"/>
              </a:rPr>
              <a:t>Reactjs</a:t>
            </a:r>
          </a:p>
          <a:p>
            <a:pPr marL="690874" indent="-345437" lvl="1">
              <a:lnSpc>
                <a:spcPts val="4479"/>
              </a:lnSpc>
              <a:buFont typeface="Arial"/>
              <a:buChar char="•"/>
            </a:pPr>
            <a:r>
              <a:rPr lang="en-US" sz="3199">
                <a:solidFill>
                  <a:srgbClr val="000000"/>
                </a:solidFill>
                <a:latin typeface="DM Sans"/>
              </a:rPr>
              <a:t>Bootstrap</a:t>
            </a:r>
          </a:p>
          <a:p>
            <a:pPr marL="690874" indent="-345437" lvl="1">
              <a:lnSpc>
                <a:spcPts val="4479"/>
              </a:lnSpc>
              <a:buFont typeface="Arial"/>
              <a:buChar char="•"/>
            </a:pPr>
            <a:r>
              <a:rPr lang="en-US" sz="3199">
                <a:solidFill>
                  <a:srgbClr val="000000"/>
                </a:solidFill>
                <a:latin typeface="DM Sans"/>
              </a:rPr>
              <a:t>HTML</a:t>
            </a:r>
          </a:p>
          <a:p>
            <a:pPr marL="690874" indent="-345437" lvl="1">
              <a:lnSpc>
                <a:spcPts val="4479"/>
              </a:lnSpc>
              <a:buFont typeface="Arial"/>
              <a:buChar char="•"/>
            </a:pPr>
            <a:r>
              <a:rPr lang="en-US" sz="3199">
                <a:solidFill>
                  <a:srgbClr val="000000"/>
                </a:solidFill>
                <a:latin typeface="DM Sans"/>
              </a:rPr>
              <a:t>CSS</a:t>
            </a:r>
          </a:p>
        </p:txBody>
      </p:sp>
      <p:sp>
        <p:nvSpPr>
          <p:cNvPr name="TextBox 16" id="16"/>
          <p:cNvSpPr txBox="true"/>
          <p:nvPr/>
        </p:nvSpPr>
        <p:spPr>
          <a:xfrm rot="0">
            <a:off x="5584042" y="8182397"/>
            <a:ext cx="2819248" cy="1109346"/>
          </a:xfrm>
          <a:prstGeom prst="rect">
            <a:avLst/>
          </a:prstGeom>
        </p:spPr>
        <p:txBody>
          <a:bodyPr anchor="t" rtlCol="false" tIns="0" lIns="0" bIns="0" rIns="0">
            <a:spAutoFit/>
          </a:bodyPr>
          <a:lstStyle/>
          <a:p>
            <a:pPr marL="690874" indent="-345437" lvl="1">
              <a:lnSpc>
                <a:spcPts val="4479"/>
              </a:lnSpc>
              <a:buFont typeface="Arial"/>
              <a:buChar char="•"/>
            </a:pPr>
            <a:r>
              <a:rPr lang="en-US" sz="3199">
                <a:solidFill>
                  <a:srgbClr val="000000"/>
                </a:solidFill>
                <a:latin typeface="DM Sans"/>
              </a:rPr>
              <a:t>Python</a:t>
            </a:r>
          </a:p>
          <a:p>
            <a:pPr marL="690874" indent="-345437" lvl="1">
              <a:lnSpc>
                <a:spcPts val="4479"/>
              </a:lnSpc>
              <a:buFont typeface="Arial"/>
              <a:buChar char="•"/>
            </a:pPr>
            <a:r>
              <a:rPr lang="en-US" sz="3199">
                <a:solidFill>
                  <a:srgbClr val="000000"/>
                </a:solidFill>
                <a:latin typeface="DM Sans"/>
              </a:rPr>
              <a:t>Javascript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DAFnlvTHMcI</dc:identifier>
  <dcterms:modified xsi:type="dcterms:W3CDTF">2011-08-01T06:04:30Z</dcterms:modified>
  <cp:revision>1</cp:revision>
  <dc:title>Tech_Capitalists</dc:title>
</cp:coreProperties>
</file>