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Light" charset="1" panose="00000400000000000000"/>
      <p:regular r:id="rId12"/>
    </p:embeddedFont>
    <p:embeddedFont>
      <p:font typeface="Montserrat Light Bold" charset="1" panose="00000800000000000000"/>
      <p:regular r:id="rId13"/>
    </p:embeddedFont>
    <p:embeddedFont>
      <p:font typeface="Montserrat Light Italics" charset="1" panose="00000400000000000000"/>
      <p:regular r:id="rId14"/>
    </p:embeddedFont>
    <p:embeddedFont>
      <p:font typeface="Montserrat Light Bold Italics" charset="1" panose="00000800000000000000"/>
      <p:regular r:id="rId15"/>
    </p:embeddedFont>
    <p:embeddedFont>
      <p:font typeface="DM Sans" charset="1" panose="00000000000000000000"/>
      <p:regular r:id="rId16"/>
    </p:embeddedFont>
    <p:embeddedFont>
      <p:font typeface="DM Sans Bold" charset="1" panose="00000000000000000000"/>
      <p:regular r:id="rId17"/>
    </p:embeddedFont>
    <p:embeddedFont>
      <p:font typeface="DM Sans Italics" charset="1" panose="00000000000000000000"/>
      <p:regular r:id="rId18"/>
    </p:embeddedFont>
    <p:embeddedFont>
      <p:font typeface="DM Sans Bold Italics" charset="1" panose="000000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
      <p:font typeface="Open Sauce Light" charset="1" panose="00000400000000000000"/>
      <p:regular r:id="rId24"/>
    </p:embeddedFont>
    <p:embeddedFont>
      <p:font typeface="Open Sauce Light Italics" charset="1" panose="00000400000000000000"/>
      <p:regular r:id="rId25"/>
    </p:embeddedFont>
    <p:embeddedFont>
      <p:font typeface="Open Sauce Medium" charset="1" panose="00000600000000000000"/>
      <p:regular r:id="rId26"/>
    </p:embeddedFont>
    <p:embeddedFont>
      <p:font typeface="Open Sauce Medium Italics" charset="1" panose="00000600000000000000"/>
      <p:regular r:id="rId27"/>
    </p:embeddedFont>
    <p:embeddedFont>
      <p:font typeface="Open Sauce Semi-Bold" charset="1" panose="00000700000000000000"/>
      <p:regular r:id="rId28"/>
    </p:embeddedFont>
    <p:embeddedFont>
      <p:font typeface="Open Sauce Semi-Bold Italics" charset="1" panose="00000700000000000000"/>
      <p:regular r:id="rId29"/>
    </p:embeddedFont>
    <p:embeddedFont>
      <p:font typeface="Open Sauce Heavy" charset="1" panose="00000A00000000000000"/>
      <p:regular r:id="rId30"/>
    </p:embeddedFont>
    <p:embeddedFont>
      <p:font typeface="Open Sauce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jpe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 Id="rId4" Target="../media/image12.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661064" y="2919460"/>
            <a:ext cx="9815307" cy="2338500"/>
            <a:chOff x="0" y="0"/>
            <a:chExt cx="1895495" cy="451602"/>
          </a:xfrm>
        </p:grpSpPr>
        <p:sp>
          <p:nvSpPr>
            <p:cNvPr name="Freeform 6" id="6"/>
            <p:cNvSpPr/>
            <p:nvPr/>
          </p:nvSpPr>
          <p:spPr>
            <a:xfrm flipH="false" flipV="false" rot="0">
              <a:off x="0" y="0"/>
              <a:ext cx="1895495" cy="451602"/>
            </a:xfrm>
            <a:custGeom>
              <a:avLst/>
              <a:gdLst/>
              <a:ahLst/>
              <a:cxnLst/>
              <a:rect r="r" b="b" t="t" l="l"/>
              <a:pathLst>
                <a:path h="451602" w="1895495">
                  <a:moveTo>
                    <a:pt x="0" y="0"/>
                  </a:moveTo>
                  <a:lnTo>
                    <a:pt x="1895495" y="0"/>
                  </a:lnTo>
                  <a:lnTo>
                    <a:pt x="1895495" y="451602"/>
                  </a:lnTo>
                  <a:lnTo>
                    <a:pt x="0" y="451602"/>
                  </a:lnTo>
                  <a:close/>
                </a:path>
              </a:pathLst>
            </a:custGeom>
            <a:solidFill>
              <a:srgbClr val="000000">
                <a:alpha val="0"/>
              </a:srgbClr>
            </a:solidFill>
            <a:ln cap="sq">
              <a:noFill/>
              <a:prstDash val="solid"/>
              <a:miter/>
            </a:ln>
          </p:spPr>
        </p:sp>
        <p:sp>
          <p:nvSpPr>
            <p:cNvPr name="TextBox 7" id="7"/>
            <p:cNvSpPr txBox="true"/>
            <p:nvPr/>
          </p:nvSpPr>
          <p:spPr>
            <a:xfrm>
              <a:off x="0" y="-47625"/>
              <a:ext cx="1895495" cy="499227"/>
            </a:xfrm>
            <a:prstGeom prst="rect">
              <a:avLst/>
            </a:prstGeom>
          </p:spPr>
          <p:txBody>
            <a:bodyPr anchor="ctr" rtlCol="false" tIns="50800" lIns="50800" bIns="50800" rIns="50800"/>
            <a:lstStyle/>
            <a:p>
              <a:pPr>
                <a:lnSpc>
                  <a:spcPts val="6759"/>
                </a:lnSpc>
              </a:pPr>
              <a:r>
                <a:rPr lang="en-US" sz="5199">
                  <a:solidFill>
                    <a:srgbClr val="000000"/>
                  </a:solidFill>
                  <a:latin typeface="Open Sauce Bold"/>
                </a:rPr>
                <a:t>Handwritten</a:t>
              </a:r>
              <a:r>
                <a:rPr lang="en-US" sz="5199">
                  <a:solidFill>
                    <a:srgbClr val="000000"/>
                  </a:solidFill>
                  <a:latin typeface="Open Sauce"/>
                </a:rPr>
                <a:t> Digit Recognition</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THANK'S FOR WATCHING</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2970716"/>
            <a:chOff x="0" y="0"/>
            <a:chExt cx="368852" cy="782411"/>
          </a:xfrm>
        </p:grpSpPr>
        <p:sp>
          <p:nvSpPr>
            <p:cNvPr name="Freeform 4" id="4"/>
            <p:cNvSpPr/>
            <p:nvPr/>
          </p:nvSpPr>
          <p:spPr>
            <a:xfrm flipH="false" flipV="false" rot="0">
              <a:off x="0" y="0"/>
              <a:ext cx="368852" cy="782411"/>
            </a:xfrm>
            <a:custGeom>
              <a:avLst/>
              <a:gdLst/>
              <a:ahLst/>
              <a:cxnLst/>
              <a:rect r="r" b="b" t="t" l="l"/>
              <a:pathLst>
                <a:path h="782411" w="368852">
                  <a:moveTo>
                    <a:pt x="0" y="0"/>
                  </a:moveTo>
                  <a:lnTo>
                    <a:pt x="368852" y="0"/>
                  </a:lnTo>
                  <a:lnTo>
                    <a:pt x="368852" y="782411"/>
                  </a:lnTo>
                  <a:lnTo>
                    <a:pt x="0" y="782411"/>
                  </a:lnTo>
                  <a:close/>
                </a:path>
              </a:pathLst>
            </a:custGeom>
            <a:solidFill>
              <a:srgbClr val="CCCCCC"/>
            </a:solidFill>
          </p:spPr>
        </p:sp>
        <p:sp>
          <p:nvSpPr>
            <p:cNvPr name="TextBox 5" id="5"/>
            <p:cNvSpPr txBox="true"/>
            <p:nvPr/>
          </p:nvSpPr>
          <p:spPr>
            <a:xfrm>
              <a:off x="0" y="-19050"/>
              <a:ext cx="368852" cy="801461"/>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94144"/>
            <a:ext cx="7416941" cy="1231414"/>
          </a:xfrm>
          <a:prstGeom prst="rect">
            <a:avLst/>
          </a:prstGeom>
        </p:spPr>
        <p:txBody>
          <a:bodyPr anchor="t" rtlCol="false" tIns="0" lIns="0" bIns="0" rIns="0">
            <a:spAutoFit/>
          </a:bodyPr>
          <a:lstStyle/>
          <a:p>
            <a:pPr algn="ctr">
              <a:lnSpc>
                <a:spcPts val="10187"/>
              </a:lnSpc>
            </a:pPr>
            <a:r>
              <a:rPr lang="en-US" sz="7382" spc="723">
                <a:solidFill>
                  <a:srgbClr val="231F20"/>
                </a:solidFill>
                <a:latin typeface="Oswald Bold"/>
              </a:rPr>
              <a:t>TEAM MEMBERS</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6607430" y="3304562"/>
            <a:ext cx="5790503" cy="538183"/>
          </a:xfrm>
          <a:prstGeom prst="rect">
            <a:avLst/>
          </a:prstGeom>
        </p:spPr>
        <p:txBody>
          <a:bodyPr anchor="t" rtlCol="false" tIns="0" lIns="0" bIns="0" rIns="0">
            <a:spAutoFit/>
          </a:bodyPr>
          <a:lstStyle/>
          <a:p>
            <a:pPr>
              <a:lnSpc>
                <a:spcPts val="4311"/>
              </a:lnSpc>
            </a:pPr>
            <a:r>
              <a:rPr lang="en-US" sz="3124" spc="306">
                <a:solidFill>
                  <a:srgbClr val="231F20"/>
                </a:solidFill>
                <a:latin typeface="DM Sans"/>
              </a:rPr>
              <a:t>GANESH REDDY JANGA</a:t>
            </a:r>
          </a:p>
        </p:txBody>
      </p:sp>
      <p:sp>
        <p:nvSpPr>
          <p:cNvPr name="TextBox 12" id="12"/>
          <p:cNvSpPr txBox="true"/>
          <p:nvPr/>
        </p:nvSpPr>
        <p:spPr>
          <a:xfrm rot="0">
            <a:off x="6607430" y="4098780"/>
            <a:ext cx="6076629" cy="538183"/>
          </a:xfrm>
          <a:prstGeom prst="rect">
            <a:avLst/>
          </a:prstGeom>
        </p:spPr>
        <p:txBody>
          <a:bodyPr anchor="t" rtlCol="false" tIns="0" lIns="0" bIns="0" rIns="0">
            <a:spAutoFit/>
          </a:bodyPr>
          <a:lstStyle/>
          <a:p>
            <a:pPr>
              <a:lnSpc>
                <a:spcPts val="4311"/>
              </a:lnSpc>
            </a:pPr>
            <a:r>
              <a:rPr lang="en-US" sz="3124" spc="306">
                <a:solidFill>
                  <a:srgbClr val="231F20"/>
                </a:solidFill>
                <a:latin typeface="DM Sans"/>
              </a:rPr>
              <a:t>SHAIK INTIYAZ</a:t>
            </a:r>
          </a:p>
        </p:txBody>
      </p:sp>
      <p:sp>
        <p:nvSpPr>
          <p:cNvPr name="TextBox 13" id="13"/>
          <p:cNvSpPr txBox="true"/>
          <p:nvPr/>
        </p:nvSpPr>
        <p:spPr>
          <a:xfrm rot="0">
            <a:off x="6607430" y="5018870"/>
            <a:ext cx="5790503" cy="538183"/>
          </a:xfrm>
          <a:prstGeom prst="rect">
            <a:avLst/>
          </a:prstGeom>
        </p:spPr>
        <p:txBody>
          <a:bodyPr anchor="t" rtlCol="false" tIns="0" lIns="0" bIns="0" rIns="0">
            <a:spAutoFit/>
          </a:bodyPr>
          <a:lstStyle/>
          <a:p>
            <a:pPr algn="l" marL="0" indent="0" lvl="0">
              <a:lnSpc>
                <a:spcPts val="4311"/>
              </a:lnSpc>
              <a:spcBef>
                <a:spcPct val="0"/>
              </a:spcBef>
            </a:pPr>
            <a:r>
              <a:rPr lang="en-US" sz="3124" spc="306">
                <a:solidFill>
                  <a:srgbClr val="231F20"/>
                </a:solidFill>
                <a:latin typeface="DM Sans"/>
              </a:rPr>
              <a:t>VEDASRAVAS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4"/>
            <a:stretch>
              <a:fillRect l="-49746" t="0" r="-49746" b="0"/>
            </a:stretch>
          </a:blipFill>
        </p:spPr>
      </p:sp>
      <p:grpSp>
        <p:nvGrpSpPr>
          <p:cNvPr name="Group 8" id="8"/>
          <p:cNvGrpSpPr/>
          <p:nvPr/>
        </p:nvGrpSpPr>
        <p:grpSpPr>
          <a:xfrm rot="0">
            <a:off x="604608" y="3396305"/>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1260127" y="917180"/>
            <a:ext cx="8299005" cy="1471827"/>
          </a:xfrm>
          <a:prstGeom prst="rect">
            <a:avLst/>
          </a:prstGeom>
        </p:spPr>
        <p:txBody>
          <a:bodyPr anchor="t" rtlCol="false" tIns="0" lIns="0" bIns="0" rIns="0">
            <a:spAutoFit/>
          </a:bodyPr>
          <a:lstStyle/>
          <a:p>
            <a:pPr>
              <a:lnSpc>
                <a:spcPts val="12084"/>
              </a:lnSpc>
            </a:pPr>
            <a:r>
              <a:rPr lang="en-US" sz="8756" spc="858">
                <a:solidFill>
                  <a:srgbClr val="231F20"/>
                </a:solidFill>
                <a:latin typeface="Oswald Bold"/>
              </a:rPr>
              <a:t>INTRODUCTION</a:t>
            </a:r>
          </a:p>
        </p:txBody>
      </p:sp>
      <p:sp>
        <p:nvSpPr>
          <p:cNvPr name="TextBox 12" id="12"/>
          <p:cNvSpPr txBox="true"/>
          <p:nvPr/>
        </p:nvSpPr>
        <p:spPr>
          <a:xfrm rot="0">
            <a:off x="1843539" y="3674863"/>
            <a:ext cx="7132181" cy="1154018"/>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Deciphering handwritten content gains crucial importance in today's data-driven era.</a:t>
            </a:r>
          </a:p>
        </p:txBody>
      </p:sp>
      <p:sp>
        <p:nvSpPr>
          <p:cNvPr name="Freeform 13" id="1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499763" y="3203766"/>
            <a:ext cx="9466093" cy="4402165"/>
          </a:xfrm>
          <a:custGeom>
            <a:avLst/>
            <a:gdLst/>
            <a:ahLst/>
            <a:cxnLst/>
            <a:rect r="r" b="b" t="t" l="l"/>
            <a:pathLst>
              <a:path h="4402165" w="9466093">
                <a:moveTo>
                  <a:pt x="0" y="0"/>
                </a:moveTo>
                <a:lnTo>
                  <a:pt x="9466093" y="0"/>
                </a:lnTo>
                <a:lnTo>
                  <a:pt x="9466093" y="4402165"/>
                </a:lnTo>
                <a:lnTo>
                  <a:pt x="0" y="4402165"/>
                </a:lnTo>
                <a:lnTo>
                  <a:pt x="0" y="0"/>
                </a:lnTo>
                <a:close/>
              </a:path>
            </a:pathLst>
          </a:custGeom>
          <a:blipFill>
            <a:blip r:embed="rId3"/>
            <a:stretch>
              <a:fillRect l="0" t="0" r="0" b="0"/>
            </a:stretch>
          </a:blipFill>
        </p:spPr>
      </p:sp>
      <p:sp>
        <p:nvSpPr>
          <p:cNvPr name="TextBox 4" id="4"/>
          <p:cNvSpPr txBox="true"/>
          <p:nvPr/>
        </p:nvSpPr>
        <p:spPr>
          <a:xfrm rot="0">
            <a:off x="349190" y="185074"/>
            <a:ext cx="9339259" cy="3018692"/>
          </a:xfrm>
          <a:prstGeom prst="rect">
            <a:avLst/>
          </a:prstGeom>
        </p:spPr>
        <p:txBody>
          <a:bodyPr anchor="t" rtlCol="false" tIns="0" lIns="0" bIns="0" rIns="0">
            <a:spAutoFit/>
          </a:bodyPr>
          <a:lstStyle/>
          <a:p>
            <a:pPr>
              <a:lnSpc>
                <a:spcPts val="12119"/>
              </a:lnSpc>
            </a:pPr>
            <a:r>
              <a:rPr lang="en-US" sz="8782" spc="860">
                <a:solidFill>
                  <a:srgbClr val="231F20"/>
                </a:solidFill>
                <a:latin typeface="Oswald Bold"/>
              </a:rPr>
              <a:t>MOTIVATION/ USE CASE</a:t>
            </a:r>
          </a:p>
        </p:txBody>
      </p:sp>
      <p:sp>
        <p:nvSpPr>
          <p:cNvPr name="TextBox 5" id="5"/>
          <p:cNvSpPr txBox="true"/>
          <p:nvPr/>
        </p:nvSpPr>
        <p:spPr>
          <a:xfrm rot="0">
            <a:off x="1028700" y="3630531"/>
            <a:ext cx="7132181" cy="5248037"/>
          </a:xfrm>
          <a:prstGeom prst="rect">
            <a:avLst/>
          </a:prstGeom>
        </p:spPr>
        <p:txBody>
          <a:bodyPr anchor="t" rtlCol="false" tIns="0" lIns="0" bIns="0" rIns="0">
            <a:spAutoFit/>
          </a:bodyPr>
          <a:lstStyle/>
          <a:p>
            <a:pPr>
              <a:lnSpc>
                <a:spcPts val="3464"/>
              </a:lnSpc>
            </a:pPr>
            <a:r>
              <a:rPr lang="en-US" sz="2510" spc="246">
                <a:solidFill>
                  <a:srgbClr val="231F20"/>
                </a:solidFill>
                <a:latin typeface="DM Sans"/>
              </a:rPr>
              <a:t>The motivation for our Handwritten Digit Recognition project lies in its versatile applications, from enhancing efficiency in financial transactions by recognizing handwritten numbers on checks to automating grading in education and facilitating accurate mail sorting in postal services.</a:t>
            </a:r>
          </a:p>
          <a:p>
            <a:pPr>
              <a:lnSpc>
                <a:spcPts val="3464"/>
              </a:lnSpc>
            </a:pPr>
          </a:p>
          <a:p>
            <a:pPr algn="l" marL="0" indent="0" lvl="0">
              <a:lnSpc>
                <a:spcPts val="3464"/>
              </a:lnSpc>
              <a:spcBef>
                <a:spcPct val="0"/>
              </a:spcBef>
            </a:pPr>
            <a:r>
              <a:rPr lang="en-US" sz="2510" spc="246">
                <a:solidFill>
                  <a:srgbClr val="231F20"/>
                </a:solidFill>
                <a:latin typeface="DM Sans"/>
              </a:rPr>
              <a:t>The project addresses real-world needs across various domains, emphasizing its practical significance.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23782" y="2963201"/>
            <a:ext cx="8115300" cy="4378117"/>
          </a:xfrm>
          <a:prstGeom prst="rect">
            <a:avLst/>
          </a:prstGeom>
        </p:spPr>
        <p:txBody>
          <a:bodyPr anchor="t" rtlCol="false" tIns="0" lIns="0" bIns="0" rIns="0">
            <a:spAutoFit/>
          </a:bodyPr>
          <a:lstStyle/>
          <a:p>
            <a:pPr>
              <a:lnSpc>
                <a:spcPts val="3470"/>
              </a:lnSpc>
            </a:pPr>
            <a:r>
              <a:rPr lang="en-US" sz="2515" spc="246">
                <a:solidFill>
                  <a:srgbClr val="231F20"/>
                </a:solidFill>
                <a:latin typeface="DM Sans"/>
              </a:rPr>
              <a:t>Our methodology revolves around implementing Convolutional Neural Networks (CNNs) for Handwritten Digit Recognition. Initially, we preprocess the data, extracting key features and normalizing inputs. Subsequently, we design and train the CNN model, optimizing it to capture intricate patterns in diverse handwriting styles.</a:t>
            </a:r>
          </a:p>
          <a:p>
            <a:pPr>
              <a:lnSpc>
                <a:spcPts val="3470"/>
              </a:lnSpc>
            </a:pPr>
          </a:p>
          <a:p>
            <a:pPr algn="l" marL="0" indent="0" lvl="0">
              <a:lnSpc>
                <a:spcPts val="3470"/>
              </a:lnSpc>
              <a:spcBef>
                <a:spcPct val="0"/>
              </a:spcBef>
            </a:pPr>
          </a:p>
        </p:txBody>
      </p:sp>
      <p:sp>
        <p:nvSpPr>
          <p:cNvPr name="Freeform 4" id="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624364" y="3305611"/>
            <a:ext cx="9415359" cy="4035707"/>
          </a:xfrm>
          <a:custGeom>
            <a:avLst/>
            <a:gdLst/>
            <a:ahLst/>
            <a:cxnLst/>
            <a:rect r="r" b="b" t="t" l="l"/>
            <a:pathLst>
              <a:path h="4035707" w="9415359">
                <a:moveTo>
                  <a:pt x="0" y="0"/>
                </a:moveTo>
                <a:lnTo>
                  <a:pt x="9415359" y="0"/>
                </a:lnTo>
                <a:lnTo>
                  <a:pt x="9415359" y="4035707"/>
                </a:lnTo>
                <a:lnTo>
                  <a:pt x="0" y="4035707"/>
                </a:lnTo>
                <a:lnTo>
                  <a:pt x="0" y="0"/>
                </a:lnTo>
                <a:close/>
              </a:path>
            </a:pathLst>
          </a:custGeom>
          <a:blipFill>
            <a:blip r:embed="rId5"/>
            <a:stretch>
              <a:fillRect l="-1553" t="0" r="-1553" b="0"/>
            </a:stretch>
          </a:blipFill>
        </p:spPr>
      </p:sp>
      <p:sp>
        <p:nvSpPr>
          <p:cNvPr name="TextBox 6" id="6"/>
          <p:cNvSpPr txBox="true"/>
          <p:nvPr/>
        </p:nvSpPr>
        <p:spPr>
          <a:xfrm rot="0">
            <a:off x="323782" y="888605"/>
            <a:ext cx="9235350"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METHODOLOGY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819199" y="402608"/>
            <a:ext cx="7416941"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RESOURCES</a:t>
            </a:r>
          </a:p>
        </p:txBody>
      </p:sp>
      <p:sp>
        <p:nvSpPr>
          <p:cNvPr name="TextBox 4" id="4"/>
          <p:cNvSpPr txBox="true"/>
          <p:nvPr/>
        </p:nvSpPr>
        <p:spPr>
          <a:xfrm rot="0">
            <a:off x="1687821" y="2446862"/>
            <a:ext cx="7132181" cy="5806588"/>
          </a:xfrm>
          <a:prstGeom prst="rect">
            <a:avLst/>
          </a:prstGeom>
        </p:spPr>
        <p:txBody>
          <a:bodyPr anchor="t" rtlCol="false" tIns="0" lIns="0" bIns="0" rIns="0">
            <a:spAutoFit/>
          </a:bodyPr>
          <a:lstStyle/>
          <a:p>
            <a:pPr marL="671450" indent="-335725" lvl="1">
              <a:lnSpc>
                <a:spcPts val="4291"/>
              </a:lnSpc>
              <a:buFont typeface="Arial"/>
              <a:buChar char="•"/>
            </a:pPr>
            <a:r>
              <a:rPr lang="en-US" sz="3110" spc="304">
                <a:solidFill>
                  <a:srgbClr val="231F20"/>
                </a:solidFill>
                <a:latin typeface="DM Sans"/>
              </a:rPr>
              <a:t>Programming Language: </a:t>
            </a:r>
            <a:r>
              <a:rPr lang="en-US" sz="3110" spc="304">
                <a:solidFill>
                  <a:srgbClr val="231F20"/>
                </a:solidFill>
                <a:latin typeface="DM Sans Bold"/>
              </a:rPr>
              <a:t>Python</a:t>
            </a:r>
          </a:p>
          <a:p>
            <a:pPr marL="671450" indent="-335725" lvl="1">
              <a:lnSpc>
                <a:spcPts val="4291"/>
              </a:lnSpc>
              <a:buFont typeface="Arial"/>
              <a:buChar char="•"/>
            </a:pPr>
            <a:r>
              <a:rPr lang="en-US" sz="3110" spc="304">
                <a:solidFill>
                  <a:srgbClr val="231F20"/>
                </a:solidFill>
                <a:latin typeface="DM Sans"/>
              </a:rPr>
              <a:t>Deep Learning Framework: </a:t>
            </a:r>
            <a:r>
              <a:rPr lang="en-US" sz="3110" spc="304">
                <a:solidFill>
                  <a:srgbClr val="231F20"/>
                </a:solidFill>
                <a:latin typeface="DM Sans Bold"/>
              </a:rPr>
              <a:t>TensorFlow or PyTorch</a:t>
            </a:r>
          </a:p>
          <a:p>
            <a:pPr marL="671450" indent="-335725" lvl="1">
              <a:lnSpc>
                <a:spcPts val="4291"/>
              </a:lnSpc>
              <a:buFont typeface="Arial"/>
              <a:buChar char="•"/>
            </a:pPr>
            <a:r>
              <a:rPr lang="en-US" sz="3110" spc="304">
                <a:solidFill>
                  <a:srgbClr val="231F20"/>
                </a:solidFill>
                <a:latin typeface="DM Sans"/>
              </a:rPr>
              <a:t>Libraries: </a:t>
            </a:r>
            <a:r>
              <a:rPr lang="en-US" sz="3110" spc="304">
                <a:solidFill>
                  <a:srgbClr val="231F20"/>
                </a:solidFill>
                <a:latin typeface="DM Sans Bold"/>
              </a:rPr>
              <a:t>NumPy, Matplotlib, OpenCV</a:t>
            </a:r>
          </a:p>
          <a:p>
            <a:pPr marL="671450" indent="-335725" lvl="1">
              <a:lnSpc>
                <a:spcPts val="4291"/>
              </a:lnSpc>
              <a:buFont typeface="Arial"/>
              <a:buChar char="•"/>
            </a:pPr>
            <a:r>
              <a:rPr lang="en-US" sz="3110" spc="304">
                <a:solidFill>
                  <a:srgbClr val="231F20"/>
                </a:solidFill>
                <a:latin typeface="DM Sans"/>
              </a:rPr>
              <a:t>Dataset: </a:t>
            </a:r>
            <a:r>
              <a:rPr lang="en-US" sz="3110" spc="304">
                <a:solidFill>
                  <a:srgbClr val="231F20"/>
                </a:solidFill>
                <a:latin typeface="DM Sans Bold"/>
              </a:rPr>
              <a:t>MNIST dataset from Keras Library</a:t>
            </a:r>
          </a:p>
          <a:p>
            <a:pPr marL="671450" indent="-335725" lvl="1">
              <a:lnSpc>
                <a:spcPts val="4291"/>
              </a:lnSpc>
              <a:buFont typeface="Arial"/>
              <a:buChar char="•"/>
            </a:pPr>
            <a:r>
              <a:rPr lang="en-US" sz="3110" spc="304">
                <a:solidFill>
                  <a:srgbClr val="231F20"/>
                </a:solidFill>
                <a:latin typeface="DM Sans"/>
              </a:rPr>
              <a:t>Development Environment: </a:t>
            </a:r>
            <a:r>
              <a:rPr lang="en-US" sz="3110" spc="304">
                <a:solidFill>
                  <a:srgbClr val="231F20"/>
                </a:solidFill>
                <a:latin typeface="DM Sans Bold"/>
              </a:rPr>
              <a:t>Jupyter Notebooks</a:t>
            </a:r>
            <a:r>
              <a:rPr lang="en-US" sz="3110" spc="304">
                <a:solidFill>
                  <a:srgbClr val="231F20"/>
                </a:solidFill>
                <a:latin typeface="DM Sans"/>
              </a:rPr>
              <a:t> or IDE.</a:t>
            </a:r>
          </a:p>
          <a:p>
            <a:pPr algn="l" marL="0" indent="0" lvl="0">
              <a:lnSpc>
                <a:spcPts val="3050"/>
              </a:lnSpc>
              <a:spcBef>
                <a:spcPct val="0"/>
              </a:spcBef>
            </a:pPr>
          </a:p>
        </p:txBody>
      </p:sp>
      <p:sp>
        <p:nvSpPr>
          <p:cNvPr name="Freeform 5" id="5"/>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46315" y="4509929"/>
            <a:ext cx="2464800" cy="2455172"/>
            <a:chOff x="0" y="0"/>
            <a:chExt cx="6502400" cy="6477000"/>
          </a:xfrm>
        </p:grpSpPr>
        <p:sp>
          <p:nvSpPr>
            <p:cNvPr name="Freeform 3" id="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t="0" r="223" b="0"/>
              </a:stretch>
            </a:blipFill>
          </p:spPr>
        </p:sp>
        <p:sp>
          <p:nvSpPr>
            <p:cNvPr name="Freeform 4" id="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100F0D"/>
            </a:solidFill>
          </p:spPr>
        </p:sp>
      </p:grpSp>
      <p:grpSp>
        <p:nvGrpSpPr>
          <p:cNvPr name="Group 5" id="5"/>
          <p:cNvGrpSpPr/>
          <p:nvPr/>
        </p:nvGrpSpPr>
        <p:grpSpPr>
          <a:xfrm rot="0">
            <a:off x="1729952" y="2422951"/>
            <a:ext cx="5981844" cy="2577674"/>
            <a:chOff x="0" y="0"/>
            <a:chExt cx="2047782" cy="882423"/>
          </a:xfrm>
        </p:grpSpPr>
        <p:sp>
          <p:nvSpPr>
            <p:cNvPr name="Freeform 6" id="6"/>
            <p:cNvSpPr/>
            <p:nvPr/>
          </p:nvSpPr>
          <p:spPr>
            <a:xfrm flipH="false" flipV="false" rot="0">
              <a:off x="0" y="0"/>
              <a:ext cx="2047782" cy="882423"/>
            </a:xfrm>
            <a:custGeom>
              <a:avLst/>
              <a:gdLst/>
              <a:ahLst/>
              <a:cxnLst/>
              <a:rect r="r" b="b" t="t" l="l"/>
              <a:pathLst>
                <a:path h="882423" w="2047782">
                  <a:moveTo>
                    <a:pt x="2047782" y="0"/>
                  </a:moveTo>
                  <a:lnTo>
                    <a:pt x="0" y="0"/>
                  </a:lnTo>
                  <a:lnTo>
                    <a:pt x="0" y="694463"/>
                  </a:lnTo>
                  <a:lnTo>
                    <a:pt x="157480" y="694463"/>
                  </a:lnTo>
                  <a:lnTo>
                    <a:pt x="157480" y="882423"/>
                  </a:lnTo>
                  <a:lnTo>
                    <a:pt x="463550" y="694463"/>
                  </a:lnTo>
                  <a:lnTo>
                    <a:pt x="2047782" y="694463"/>
                  </a:lnTo>
                  <a:lnTo>
                    <a:pt x="2047782" y="0"/>
                  </a:lnTo>
                  <a:close/>
                </a:path>
              </a:pathLst>
            </a:custGeom>
            <a:solidFill>
              <a:srgbClr val="CCCCCC"/>
            </a:solidFill>
          </p:spPr>
        </p:sp>
        <p:sp>
          <p:nvSpPr>
            <p:cNvPr name="TextBox 7" id="7"/>
            <p:cNvSpPr txBox="true"/>
            <p:nvPr/>
          </p:nvSpPr>
          <p:spPr>
            <a:xfrm>
              <a:off x="0" y="-19050"/>
              <a:ext cx="2047782" cy="710973"/>
            </a:xfrm>
            <a:prstGeom prst="rect">
              <a:avLst/>
            </a:prstGeom>
          </p:spPr>
          <p:txBody>
            <a:bodyPr anchor="ctr" rtlCol="false" tIns="50800" lIns="50800" bIns="50800" rIns="50800"/>
            <a:lstStyle/>
            <a:p>
              <a:pPr algn="ctr">
                <a:lnSpc>
                  <a:spcPts val="2859"/>
                </a:lnSpc>
              </a:pPr>
            </a:p>
          </p:txBody>
        </p:sp>
      </p:grpSp>
      <p:grpSp>
        <p:nvGrpSpPr>
          <p:cNvPr name="Group 8" id="8"/>
          <p:cNvGrpSpPr>
            <a:grpSpLocks noChangeAspect="true"/>
          </p:cNvGrpSpPr>
          <p:nvPr/>
        </p:nvGrpSpPr>
        <p:grpSpPr>
          <a:xfrm rot="0">
            <a:off x="2256074" y="7803300"/>
            <a:ext cx="2464800" cy="2455172"/>
            <a:chOff x="0" y="0"/>
            <a:chExt cx="6502400" cy="6477000"/>
          </a:xfrm>
        </p:grpSpPr>
        <p:sp>
          <p:nvSpPr>
            <p:cNvPr name="Freeform 9" id="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1602" r="-2967" b="-1602"/>
              </a:stretch>
            </a:blipFill>
          </p:spPr>
        </p:sp>
        <p:sp>
          <p:nvSpPr>
            <p:cNvPr name="Freeform 10" id="1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100F0D"/>
            </a:solidFill>
          </p:spPr>
        </p:sp>
      </p:grpSp>
      <p:grpSp>
        <p:nvGrpSpPr>
          <p:cNvPr name="Group 11" id="11"/>
          <p:cNvGrpSpPr/>
          <p:nvPr/>
        </p:nvGrpSpPr>
        <p:grpSpPr>
          <a:xfrm rot="0">
            <a:off x="3777163" y="5615953"/>
            <a:ext cx="6785254" cy="2698295"/>
            <a:chOff x="0" y="0"/>
            <a:chExt cx="2322816" cy="923715"/>
          </a:xfrm>
        </p:grpSpPr>
        <p:sp>
          <p:nvSpPr>
            <p:cNvPr name="Freeform 12" id="12"/>
            <p:cNvSpPr/>
            <p:nvPr/>
          </p:nvSpPr>
          <p:spPr>
            <a:xfrm flipH="false" flipV="false" rot="0">
              <a:off x="0" y="0"/>
              <a:ext cx="2322816" cy="923715"/>
            </a:xfrm>
            <a:custGeom>
              <a:avLst/>
              <a:gdLst/>
              <a:ahLst/>
              <a:cxnLst/>
              <a:rect r="r" b="b" t="t" l="l"/>
              <a:pathLst>
                <a:path h="923715" w="2322816">
                  <a:moveTo>
                    <a:pt x="2322816" y="0"/>
                  </a:moveTo>
                  <a:lnTo>
                    <a:pt x="0" y="0"/>
                  </a:lnTo>
                  <a:lnTo>
                    <a:pt x="0" y="735755"/>
                  </a:lnTo>
                  <a:lnTo>
                    <a:pt x="157480" y="735755"/>
                  </a:lnTo>
                  <a:lnTo>
                    <a:pt x="157480" y="923715"/>
                  </a:lnTo>
                  <a:lnTo>
                    <a:pt x="463550" y="735755"/>
                  </a:lnTo>
                  <a:lnTo>
                    <a:pt x="2322816" y="735755"/>
                  </a:lnTo>
                  <a:lnTo>
                    <a:pt x="2322816" y="0"/>
                  </a:lnTo>
                  <a:close/>
                </a:path>
              </a:pathLst>
            </a:custGeom>
            <a:solidFill>
              <a:srgbClr val="CCCCCC"/>
            </a:solidFill>
          </p:spPr>
        </p:sp>
        <p:sp>
          <p:nvSpPr>
            <p:cNvPr name="TextBox 13" id="13"/>
            <p:cNvSpPr txBox="true"/>
            <p:nvPr/>
          </p:nvSpPr>
          <p:spPr>
            <a:xfrm>
              <a:off x="0" y="-19050"/>
              <a:ext cx="2322816" cy="752265"/>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16333169" y="8069439"/>
            <a:ext cx="2094695" cy="2377721"/>
            <a:chOff x="0" y="0"/>
            <a:chExt cx="551689" cy="626231"/>
          </a:xfrm>
        </p:grpSpPr>
        <p:sp>
          <p:nvSpPr>
            <p:cNvPr name="Freeform 15" id="15"/>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6" id="16"/>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17" id="17"/>
          <p:cNvGrpSpPr>
            <a:grpSpLocks noChangeAspect="true"/>
          </p:cNvGrpSpPr>
          <p:nvPr/>
        </p:nvGrpSpPr>
        <p:grpSpPr>
          <a:xfrm rot="0">
            <a:off x="10755286" y="4148665"/>
            <a:ext cx="2464800" cy="2455172"/>
            <a:chOff x="0" y="0"/>
            <a:chExt cx="6502400" cy="6477000"/>
          </a:xfrm>
        </p:grpSpPr>
        <p:sp>
          <p:nvSpPr>
            <p:cNvPr name="Freeform 18" id="18"/>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0" r="223" b="0"/>
              </a:stretch>
            </a:blipFill>
          </p:spPr>
        </p:sp>
        <p:sp>
          <p:nvSpPr>
            <p:cNvPr name="Freeform 19" id="19"/>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100F0D"/>
            </a:solidFill>
          </p:spPr>
        </p:sp>
      </p:grpSp>
      <p:grpSp>
        <p:nvGrpSpPr>
          <p:cNvPr name="Group 20" id="20"/>
          <p:cNvGrpSpPr/>
          <p:nvPr/>
        </p:nvGrpSpPr>
        <p:grpSpPr>
          <a:xfrm rot="0">
            <a:off x="12446020" y="1657131"/>
            <a:ext cx="5981844" cy="3008794"/>
            <a:chOff x="0" y="0"/>
            <a:chExt cx="2047782" cy="1030009"/>
          </a:xfrm>
        </p:grpSpPr>
        <p:sp>
          <p:nvSpPr>
            <p:cNvPr name="Freeform 21" id="21"/>
            <p:cNvSpPr/>
            <p:nvPr/>
          </p:nvSpPr>
          <p:spPr>
            <a:xfrm flipH="false" flipV="false" rot="0">
              <a:off x="0" y="0"/>
              <a:ext cx="2047782" cy="1030009"/>
            </a:xfrm>
            <a:custGeom>
              <a:avLst/>
              <a:gdLst/>
              <a:ahLst/>
              <a:cxnLst/>
              <a:rect r="r" b="b" t="t" l="l"/>
              <a:pathLst>
                <a:path h="1030009" w="2047782">
                  <a:moveTo>
                    <a:pt x="2047782" y="0"/>
                  </a:moveTo>
                  <a:lnTo>
                    <a:pt x="0" y="0"/>
                  </a:lnTo>
                  <a:lnTo>
                    <a:pt x="0" y="842049"/>
                  </a:lnTo>
                  <a:lnTo>
                    <a:pt x="157480" y="842049"/>
                  </a:lnTo>
                  <a:lnTo>
                    <a:pt x="157480" y="1030009"/>
                  </a:lnTo>
                  <a:lnTo>
                    <a:pt x="463550" y="842049"/>
                  </a:lnTo>
                  <a:lnTo>
                    <a:pt x="2047782" y="842049"/>
                  </a:lnTo>
                  <a:lnTo>
                    <a:pt x="2047782" y="0"/>
                  </a:lnTo>
                  <a:close/>
                </a:path>
              </a:pathLst>
            </a:custGeom>
            <a:solidFill>
              <a:srgbClr val="CCCCCC"/>
            </a:solidFill>
          </p:spPr>
        </p:sp>
        <p:sp>
          <p:nvSpPr>
            <p:cNvPr name="TextBox 22" id="22"/>
            <p:cNvSpPr txBox="true"/>
            <p:nvPr/>
          </p:nvSpPr>
          <p:spPr>
            <a:xfrm>
              <a:off x="0" y="-19050"/>
              <a:ext cx="2047782" cy="858559"/>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1884024" y="3123428"/>
            <a:ext cx="4769467" cy="1098450"/>
          </a:xfrm>
          <a:prstGeom prst="rect">
            <a:avLst/>
          </a:prstGeom>
        </p:spPr>
        <p:txBody>
          <a:bodyPr anchor="t" rtlCol="false" tIns="0" lIns="0" bIns="0" rIns="0">
            <a:spAutoFit/>
          </a:bodyPr>
          <a:lstStyle/>
          <a:p>
            <a:pPr>
              <a:lnSpc>
                <a:spcPts val="2980"/>
              </a:lnSpc>
            </a:pPr>
            <a:r>
              <a:rPr lang="en-US" sz="2128">
                <a:solidFill>
                  <a:srgbClr val="100F0D"/>
                </a:solidFill>
                <a:latin typeface="Montserrat Light"/>
              </a:rPr>
              <a:t>Spearheaded the preprocessing of the MNIST dataset, ensuring optimal feature extraction.</a:t>
            </a:r>
          </a:p>
        </p:txBody>
      </p:sp>
      <p:sp>
        <p:nvSpPr>
          <p:cNvPr name="TextBox 24" id="24"/>
          <p:cNvSpPr txBox="true"/>
          <p:nvPr/>
        </p:nvSpPr>
        <p:spPr>
          <a:xfrm rot="0">
            <a:off x="246315" y="-114300"/>
            <a:ext cx="7061696" cy="2394919"/>
          </a:xfrm>
          <a:prstGeom prst="rect">
            <a:avLst/>
          </a:prstGeom>
        </p:spPr>
        <p:txBody>
          <a:bodyPr anchor="t" rtlCol="false" tIns="0" lIns="0" bIns="0" rIns="0">
            <a:spAutoFit/>
          </a:bodyPr>
          <a:lstStyle/>
          <a:p>
            <a:pPr marL="0" indent="0" lvl="0">
              <a:lnSpc>
                <a:spcPts val="9637"/>
              </a:lnSpc>
              <a:spcBef>
                <a:spcPct val="0"/>
              </a:spcBef>
            </a:pPr>
            <a:r>
              <a:rPr lang="en-US" sz="6983" spc="684">
                <a:solidFill>
                  <a:srgbClr val="231F20"/>
                </a:solidFill>
                <a:latin typeface="Oswald Bold"/>
              </a:rPr>
              <a:t>INDIVIDUAL CONTRIBUTION</a:t>
            </a:r>
          </a:p>
        </p:txBody>
      </p:sp>
      <p:sp>
        <p:nvSpPr>
          <p:cNvPr name="TextBox 25" id="25"/>
          <p:cNvSpPr txBox="true"/>
          <p:nvPr/>
        </p:nvSpPr>
        <p:spPr>
          <a:xfrm rot="0">
            <a:off x="1884024" y="2632270"/>
            <a:ext cx="5022216" cy="422845"/>
          </a:xfrm>
          <a:prstGeom prst="rect">
            <a:avLst/>
          </a:prstGeom>
        </p:spPr>
        <p:txBody>
          <a:bodyPr anchor="t" rtlCol="false" tIns="0" lIns="0" bIns="0" rIns="0">
            <a:spAutoFit/>
          </a:bodyPr>
          <a:lstStyle/>
          <a:p>
            <a:pPr>
              <a:lnSpc>
                <a:spcPts val="3468"/>
              </a:lnSpc>
            </a:pPr>
            <a:r>
              <a:rPr lang="en-US" sz="2477">
                <a:solidFill>
                  <a:srgbClr val="000000"/>
                </a:solidFill>
                <a:latin typeface="DM Sans Bold"/>
              </a:rPr>
              <a:t>SHAIK INTIYAZ</a:t>
            </a:r>
          </a:p>
        </p:txBody>
      </p:sp>
      <p:sp>
        <p:nvSpPr>
          <p:cNvPr name="TextBox 26" id="26"/>
          <p:cNvSpPr txBox="true"/>
          <p:nvPr/>
        </p:nvSpPr>
        <p:spPr>
          <a:xfrm rot="0">
            <a:off x="4720874" y="5791618"/>
            <a:ext cx="4049606" cy="422845"/>
          </a:xfrm>
          <a:prstGeom prst="rect">
            <a:avLst/>
          </a:prstGeom>
        </p:spPr>
        <p:txBody>
          <a:bodyPr anchor="t" rtlCol="false" tIns="0" lIns="0" bIns="0" rIns="0">
            <a:spAutoFit/>
          </a:bodyPr>
          <a:lstStyle/>
          <a:p>
            <a:pPr>
              <a:lnSpc>
                <a:spcPts val="3468"/>
              </a:lnSpc>
            </a:pPr>
            <a:r>
              <a:rPr lang="en-US" sz="2477">
                <a:solidFill>
                  <a:srgbClr val="000000"/>
                </a:solidFill>
                <a:latin typeface="DM Sans Bold"/>
              </a:rPr>
              <a:t>VEDASRAVAS</a:t>
            </a:r>
          </a:p>
        </p:txBody>
      </p:sp>
      <p:sp>
        <p:nvSpPr>
          <p:cNvPr name="TextBox 27" id="27"/>
          <p:cNvSpPr txBox="true"/>
          <p:nvPr/>
        </p:nvSpPr>
        <p:spPr>
          <a:xfrm rot="0">
            <a:off x="5517502" y="6179410"/>
            <a:ext cx="5044915" cy="1098423"/>
          </a:xfrm>
          <a:prstGeom prst="rect">
            <a:avLst/>
          </a:prstGeom>
        </p:spPr>
        <p:txBody>
          <a:bodyPr anchor="t" rtlCol="false" tIns="0" lIns="0" bIns="0" rIns="0">
            <a:spAutoFit/>
          </a:bodyPr>
          <a:lstStyle/>
          <a:p>
            <a:pPr>
              <a:lnSpc>
                <a:spcPts val="2981"/>
              </a:lnSpc>
            </a:pPr>
            <a:r>
              <a:rPr lang="en-US" sz="2129">
                <a:solidFill>
                  <a:srgbClr val="100F0D"/>
                </a:solidFill>
                <a:latin typeface="Montserrat Light"/>
              </a:rPr>
              <a:t>Implemented the core functionality of the Convolutional Neural Network (CNN) for digit recognition.</a:t>
            </a:r>
          </a:p>
        </p:txBody>
      </p:sp>
      <p:sp>
        <p:nvSpPr>
          <p:cNvPr name="TextBox 28" id="28"/>
          <p:cNvSpPr txBox="true"/>
          <p:nvPr/>
        </p:nvSpPr>
        <p:spPr>
          <a:xfrm rot="0">
            <a:off x="12780089" y="1771506"/>
            <a:ext cx="4049606" cy="422845"/>
          </a:xfrm>
          <a:prstGeom prst="rect">
            <a:avLst/>
          </a:prstGeom>
        </p:spPr>
        <p:txBody>
          <a:bodyPr anchor="t" rtlCol="false" tIns="0" lIns="0" bIns="0" rIns="0">
            <a:spAutoFit/>
          </a:bodyPr>
          <a:lstStyle/>
          <a:p>
            <a:pPr>
              <a:lnSpc>
                <a:spcPts val="3468"/>
              </a:lnSpc>
            </a:pPr>
            <a:r>
              <a:rPr lang="en-US" sz="2477">
                <a:solidFill>
                  <a:srgbClr val="000000"/>
                </a:solidFill>
                <a:latin typeface="DM Sans Bold"/>
              </a:rPr>
              <a:t>GANESH REDDY JANGA</a:t>
            </a:r>
          </a:p>
        </p:txBody>
      </p:sp>
      <p:sp>
        <p:nvSpPr>
          <p:cNvPr name="TextBox 29" id="29"/>
          <p:cNvSpPr txBox="true"/>
          <p:nvPr/>
        </p:nvSpPr>
        <p:spPr>
          <a:xfrm rot="0">
            <a:off x="12780089" y="2384851"/>
            <a:ext cx="5044915" cy="1469898"/>
          </a:xfrm>
          <a:prstGeom prst="rect">
            <a:avLst/>
          </a:prstGeom>
        </p:spPr>
        <p:txBody>
          <a:bodyPr anchor="t" rtlCol="false" tIns="0" lIns="0" bIns="0" rIns="0">
            <a:spAutoFit/>
          </a:bodyPr>
          <a:lstStyle/>
          <a:p>
            <a:pPr>
              <a:lnSpc>
                <a:spcPts val="2981"/>
              </a:lnSpc>
            </a:pPr>
            <a:r>
              <a:rPr lang="en-US" sz="2129">
                <a:solidFill>
                  <a:srgbClr val="100F0D"/>
                </a:solidFill>
                <a:latin typeface="Montserrat Light"/>
              </a:rPr>
              <a:t>Led the project, Designed and developed the graphical user interface (GUI) using Tkinter for seamless user interaction.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472561" y="3166180"/>
            <a:ext cx="7106513" cy="3954639"/>
          </a:xfrm>
          <a:custGeom>
            <a:avLst/>
            <a:gdLst/>
            <a:ahLst/>
            <a:cxnLst/>
            <a:rect r="r" b="b" t="t" l="l"/>
            <a:pathLst>
              <a:path h="3954639" w="7106513">
                <a:moveTo>
                  <a:pt x="0" y="0"/>
                </a:moveTo>
                <a:lnTo>
                  <a:pt x="7106512" y="0"/>
                </a:lnTo>
                <a:lnTo>
                  <a:pt x="7106512" y="3954640"/>
                </a:lnTo>
                <a:lnTo>
                  <a:pt x="0" y="3954640"/>
                </a:lnTo>
                <a:lnTo>
                  <a:pt x="0" y="0"/>
                </a:lnTo>
                <a:close/>
              </a:path>
            </a:pathLst>
          </a:custGeom>
          <a:blipFill>
            <a:blip r:embed="rId3"/>
            <a:stretch>
              <a:fillRect l="0" t="0" r="0" b="-1081"/>
            </a:stretch>
          </a:blipFill>
        </p:spPr>
      </p:sp>
      <p:sp>
        <p:nvSpPr>
          <p:cNvPr name="TextBox 4" id="4"/>
          <p:cNvSpPr txBox="true"/>
          <p:nvPr/>
        </p:nvSpPr>
        <p:spPr>
          <a:xfrm rot="0">
            <a:off x="1028700" y="301054"/>
            <a:ext cx="5181670" cy="2390402"/>
          </a:xfrm>
          <a:prstGeom prst="rect">
            <a:avLst/>
          </a:prstGeom>
        </p:spPr>
        <p:txBody>
          <a:bodyPr anchor="t" rtlCol="false" tIns="0" lIns="0" bIns="0" rIns="0">
            <a:spAutoFit/>
          </a:bodyPr>
          <a:lstStyle/>
          <a:p>
            <a:pPr>
              <a:lnSpc>
                <a:spcPts val="9623"/>
              </a:lnSpc>
            </a:pPr>
            <a:r>
              <a:rPr lang="en-US" sz="6973" spc="683">
                <a:solidFill>
                  <a:srgbClr val="231F20"/>
                </a:solidFill>
                <a:latin typeface="Oswald Bold"/>
              </a:rPr>
              <a:t>EXPECTED OUTCOMES</a:t>
            </a:r>
          </a:p>
        </p:txBody>
      </p:sp>
      <p:sp>
        <p:nvSpPr>
          <p:cNvPr name="TextBox 5" id="5"/>
          <p:cNvSpPr txBox="true"/>
          <p:nvPr/>
        </p:nvSpPr>
        <p:spPr>
          <a:xfrm rot="0">
            <a:off x="776918" y="3202460"/>
            <a:ext cx="8606372" cy="4630638"/>
          </a:xfrm>
          <a:prstGeom prst="rect">
            <a:avLst/>
          </a:prstGeom>
        </p:spPr>
        <p:txBody>
          <a:bodyPr anchor="t" rtlCol="false" tIns="0" lIns="0" bIns="0" rIns="0">
            <a:spAutoFit/>
          </a:bodyPr>
          <a:lstStyle/>
          <a:p>
            <a:pPr algn="l" marL="0" indent="0" lvl="0">
              <a:lnSpc>
                <a:spcPts val="3680"/>
              </a:lnSpc>
              <a:spcBef>
                <a:spcPct val="0"/>
              </a:spcBef>
            </a:pPr>
            <a:r>
              <a:rPr lang="en-US" sz="2667" spc="261">
                <a:solidFill>
                  <a:srgbClr val="231F20"/>
                </a:solidFill>
                <a:latin typeface="DM Sans"/>
              </a:rPr>
              <a:t>Our project aims to deliver a robust Handwritten Digit Recognition system with a Tkinter-based user interface. The expected outcomes include a high-accuracy Convolutional Neural Network model capable of recognizing diverse handwriting styles. Users will experience an intuitive GUI where they can draw digits for real-time predictions, contributing to a user-friendly and versatile application.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871953" y="213649"/>
            <a:ext cx="5318603" cy="2460076"/>
          </a:xfrm>
          <a:prstGeom prst="rect">
            <a:avLst/>
          </a:prstGeom>
        </p:spPr>
        <p:txBody>
          <a:bodyPr anchor="t" rtlCol="false" tIns="0" lIns="0" bIns="0" rIns="0">
            <a:spAutoFit/>
          </a:bodyPr>
          <a:lstStyle/>
          <a:p>
            <a:pPr>
              <a:lnSpc>
                <a:spcPts val="9877"/>
              </a:lnSpc>
            </a:pPr>
            <a:r>
              <a:rPr lang="en-US" sz="7157" spc="701">
                <a:solidFill>
                  <a:srgbClr val="231F20"/>
                </a:solidFill>
                <a:latin typeface="Oswald Bold"/>
              </a:rPr>
              <a:t>FUTURE WORK</a:t>
            </a:r>
          </a:p>
        </p:txBody>
      </p:sp>
      <p:sp>
        <p:nvSpPr>
          <p:cNvPr name="TextBox 4" id="4"/>
          <p:cNvSpPr txBox="true"/>
          <p:nvPr/>
        </p:nvSpPr>
        <p:spPr>
          <a:xfrm rot="0">
            <a:off x="1028700" y="3594316"/>
            <a:ext cx="10248092" cy="2201024"/>
          </a:xfrm>
          <a:prstGeom prst="rect">
            <a:avLst/>
          </a:prstGeom>
        </p:spPr>
        <p:txBody>
          <a:bodyPr anchor="t" rtlCol="false" tIns="0" lIns="0" bIns="0" rIns="0">
            <a:spAutoFit/>
          </a:bodyPr>
          <a:lstStyle/>
          <a:p>
            <a:pPr algn="l" marL="0" indent="0" lvl="0">
              <a:lnSpc>
                <a:spcPts val="4383"/>
              </a:lnSpc>
              <a:spcBef>
                <a:spcPct val="0"/>
              </a:spcBef>
            </a:pPr>
            <a:r>
              <a:rPr lang="en-US" sz="3176" spc="311">
                <a:solidFill>
                  <a:srgbClr val="231F20"/>
                </a:solidFill>
                <a:latin typeface="DM Sans"/>
              </a:rPr>
              <a:t>Future work involves exploring advanced neural network architectures to further enhance recognition accuracy and adaptability to varied writing styles. </a:t>
            </a:r>
          </a:p>
        </p:txBody>
      </p:sp>
      <p:sp>
        <p:nvSpPr>
          <p:cNvPr name="Freeform 5" id="5"/>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DAFyjGDehHA</dc:identifier>
  <dcterms:modified xsi:type="dcterms:W3CDTF">2011-08-01T06:04:30Z</dcterms:modified>
  <cp:revision>1</cp:revision>
  <dc:title>Handwritten Digit Recognition</dc:title>
</cp:coreProperties>
</file>