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embeddedFontLst>
    <p:embeddedFont>
      <p:font typeface="Franklin Gothic"/>
      <p:regular r:id="rId22"/>
    </p:embeddedFont>
    <p:embeddedFont>
      <p:font typeface="Libre Franklin"/>
      <p:regular r:id="rId23"/>
      <p:bold r:id="rId24"/>
      <p:italic r:id="rId25"/>
      <p:boldItalic r:id="rId26"/>
    </p:embeddedFont>
    <p:embeddedFont>
      <p:font typeface="Calibri" panose="020F0502020204030204"/>
      <p:regular r:id="rId27"/>
      <p:bold r:id="rId28"/>
      <p:italic r:id="rId29"/>
      <p:boldItalic r:id="rId30"/>
    </p:embeddedFont>
    <p:embeddedFont>
      <p:font typeface="Inter" panose="02000503000000020004"/>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384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font" Target="fonts/font13.fntdata"/><Relationship Id="rId33" Type="http://schemas.openxmlformats.org/officeDocument/2006/relationships/font" Target="fonts/font12.fntdata"/><Relationship Id="rId32" Type="http://schemas.openxmlformats.org/officeDocument/2006/relationships/font" Target="fonts/font11.fntdata"/><Relationship Id="rId31" Type="http://schemas.openxmlformats.org/officeDocument/2006/relationships/font" Target="fonts/font10.fntdata"/><Relationship Id="rId30" Type="http://schemas.openxmlformats.org/officeDocument/2006/relationships/font" Target="fonts/font9.fntdata"/><Relationship Id="rId3" Type="http://schemas.openxmlformats.org/officeDocument/2006/relationships/slide" Target="slides/slide1.xml"/><Relationship Id="rId29" Type="http://schemas.openxmlformats.org/officeDocument/2006/relationships/font" Target="fonts/font8.fntdata"/><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4" name="Google Shape;94;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p1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2" name="Google Shape;152;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p1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8" name="Google Shape;158;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p1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4" name="Google Shape;164;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p1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0" name="Google Shape;170;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74"/>
        <p:cNvGrpSpPr/>
        <p:nvPr/>
      </p:nvGrpSpPr>
      <p:grpSpPr>
        <a:xfrm>
          <a:off x="0" y="0"/>
          <a:ext cx="0" cy="0"/>
          <a:chOff x="0" y="0"/>
          <a:chExt cx="0" cy="0"/>
        </a:xfrm>
      </p:grpSpPr>
      <p:sp>
        <p:nvSpPr>
          <p:cNvPr id="175" name="Google Shape;175;p1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6" name="Google Shape;176;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p1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2" name="Google Shape;182;p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1" name="Google Shape;101;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4" name="Google Shape;114;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6" name="Google Shape;126;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2" name="Google Shape;132;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9" name="Google Shape;139;p8: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p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6" name="Google Shape;146;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txBox="1"/>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24" name="Google Shape;24;p2"/>
          <p:cNvSpPr txBox="1"/>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660" algn="l">
              <a:lnSpc>
                <a:spcPct val="110000"/>
              </a:lnSpc>
              <a:spcBef>
                <a:spcPts val="340"/>
              </a:spcBef>
              <a:spcAft>
                <a:spcPts val="0"/>
              </a:spcAft>
              <a:buSzPts val="1564"/>
              <a:buChar char="◼"/>
              <a:defRPr/>
            </a:lvl1pPr>
            <a:lvl2pPr marL="914400" lvl="1" indent="-310515" algn="l">
              <a:spcBef>
                <a:spcPts val="600"/>
              </a:spcBef>
              <a:spcAft>
                <a:spcPts val="0"/>
              </a:spcAft>
              <a:buSzPts val="1288"/>
              <a:buChar char="◼"/>
              <a:defRPr/>
            </a:lvl2pPr>
            <a:lvl3pPr marL="1371600" lvl="2" indent="-304800" algn="l">
              <a:spcBef>
                <a:spcPts val="600"/>
              </a:spcBef>
              <a:spcAft>
                <a:spcPts val="0"/>
              </a:spcAft>
              <a:buSzPts val="1196"/>
              <a:buChar char="◼"/>
              <a:defRPr/>
            </a:lvl3pPr>
            <a:lvl4pPr marL="1828800" lvl="3" indent="-292735" algn="l">
              <a:spcBef>
                <a:spcPts val="600"/>
              </a:spcBef>
              <a:spcAft>
                <a:spcPts val="0"/>
              </a:spcAft>
              <a:buSzPts val="1012"/>
              <a:buChar char="◼"/>
              <a:defRPr/>
            </a:lvl4pPr>
            <a:lvl5pPr marL="2286000" lvl="4" indent="-292735" algn="l">
              <a:spcBef>
                <a:spcPts val="600"/>
              </a:spcBef>
              <a:spcAft>
                <a:spcPts val="0"/>
              </a:spcAft>
              <a:buSzPts val="1012"/>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p:txBody>
      </p:sp>
      <p:sp>
        <p:nvSpPr>
          <p:cNvPr id="79" name="Google Shape;79;p11"/>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81" name="Google Shape;81;p11"/>
          <p:cNvSpPr txBox="1"/>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showMasterSp="0" matchingName="Vertical Title and Text">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12"/>
          <p:cNvSpPr txBox="1"/>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4010" algn="l">
              <a:lnSpc>
                <a:spcPct val="110000"/>
              </a:lnSpc>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12"/>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91" name="Google Shape;91;p12"/>
          <p:cNvSpPr txBox="1"/>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4010" algn="l">
              <a:lnSpc>
                <a:spcPct val="110000"/>
              </a:lnSpc>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p:txBody>
      </p:sp>
      <p:sp>
        <p:nvSpPr>
          <p:cNvPr id="28" name="Google Shape;28;p3"/>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33" name="Google Shape;33;p4"/>
          <p:cNvSpPr txBox="1"/>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5"/>
          <p:cNvSpPr txBox="1"/>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p:txBody>
      </p:sp>
      <p:sp>
        <p:nvSpPr>
          <p:cNvPr id="38" name="Google Shape;38;p5"/>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40" name="Google Shape;40;p5"/>
          <p:cNvSpPr txBox="1"/>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4010" algn="l">
              <a:lnSpc>
                <a:spcPct val="110000"/>
              </a:lnSpc>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p:txBody>
      </p:sp>
      <p:sp>
        <p:nvSpPr>
          <p:cNvPr id="44" name="Google Shape;44;p6"/>
          <p:cNvSpPr txBox="1"/>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4010" algn="l">
              <a:lnSpc>
                <a:spcPct val="110000"/>
              </a:lnSpc>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p:txBody>
      </p:sp>
      <p:sp>
        <p:nvSpPr>
          <p:cNvPr id="45" name="Google Shape;45;p6"/>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47" name="Google Shape;47;p6"/>
          <p:cNvSpPr txBox="1"/>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p:txBody>
      </p:sp>
      <p:sp>
        <p:nvSpPr>
          <p:cNvPr id="51" name="Google Shape;51;p7"/>
          <p:cNvSpPr txBox="1"/>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4010" algn="l">
              <a:lnSpc>
                <a:spcPct val="110000"/>
              </a:lnSpc>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p:txBody>
      </p:sp>
      <p:sp>
        <p:nvSpPr>
          <p:cNvPr id="52" name="Google Shape;52;p7"/>
          <p:cNvSpPr txBox="1"/>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p:txBody>
      </p:sp>
      <p:sp>
        <p:nvSpPr>
          <p:cNvPr id="53" name="Google Shape;53;p7"/>
          <p:cNvSpPr txBox="1"/>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4010" algn="l">
              <a:lnSpc>
                <a:spcPct val="110000"/>
              </a:lnSpc>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p:txBody>
      </p:sp>
      <p:sp>
        <p:nvSpPr>
          <p:cNvPr id="54" name="Google Shape;54;p7"/>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56" name="Google Shape;56;p7"/>
          <p:cNvSpPr txBox="1"/>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7" name="Shape 57"/>
        <p:cNvGrpSpPr/>
        <p:nvPr/>
      </p:nvGrpSpPr>
      <p:grpSpPr>
        <a:xfrm>
          <a:off x="0" y="0"/>
          <a:ext cx="0" cy="0"/>
          <a:chOff x="0" y="0"/>
          <a:chExt cx="0" cy="0"/>
        </a:xfrm>
      </p:grpSpPr>
      <p:sp>
        <p:nvSpPr>
          <p:cNvPr id="58" name="Google Shape;58;p8"/>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60" name="Google Shape;60;p8"/>
          <p:cNvSpPr txBox="1"/>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9"/>
          <p:cNvSpPr txBox="1"/>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4010" algn="l">
              <a:spcBef>
                <a:spcPts val="600"/>
              </a:spcBef>
              <a:spcAft>
                <a:spcPts val="0"/>
              </a:spcAft>
              <a:buSzPts val="1656"/>
              <a:buChar char="◼"/>
              <a:defRPr sz="1800">
                <a:solidFill>
                  <a:schemeClr val="dk2"/>
                </a:solidFill>
              </a:defRPr>
            </a:lvl2pPr>
            <a:lvl3pPr marL="1371600" lvl="2" indent="-321945" algn="l">
              <a:spcBef>
                <a:spcPts val="600"/>
              </a:spcBef>
              <a:spcAft>
                <a:spcPts val="0"/>
              </a:spcAft>
              <a:buSzPts val="1472"/>
              <a:buChar char="◼"/>
              <a:defRPr sz="1600">
                <a:solidFill>
                  <a:schemeClr val="dk2"/>
                </a:solidFill>
              </a:defRPr>
            </a:lvl3pPr>
            <a:lvl4pPr marL="1828800" lvl="3" indent="-310515" algn="l">
              <a:spcBef>
                <a:spcPts val="600"/>
              </a:spcBef>
              <a:spcAft>
                <a:spcPts val="0"/>
              </a:spcAft>
              <a:buSzPts val="1288"/>
              <a:buChar char="◼"/>
              <a:defRPr sz="1400">
                <a:solidFill>
                  <a:schemeClr val="dk2"/>
                </a:solidFill>
              </a:defRPr>
            </a:lvl4pPr>
            <a:lvl5pPr marL="2286000" lvl="4" indent="-310515" algn="l">
              <a:spcBef>
                <a:spcPts val="600"/>
              </a:spcBef>
              <a:spcAft>
                <a:spcPts val="0"/>
              </a:spcAft>
              <a:buSzPts val="1288"/>
              <a:buChar char="◼"/>
              <a:defRPr sz="1400">
                <a:solidFill>
                  <a:schemeClr val="dk2"/>
                </a:solidFill>
              </a:defRPr>
            </a:lvl5pPr>
            <a:lvl6pPr marL="2743200" lvl="5" indent="-310515" algn="l">
              <a:spcBef>
                <a:spcPts val="600"/>
              </a:spcBef>
              <a:spcAft>
                <a:spcPts val="0"/>
              </a:spcAft>
              <a:buSzPts val="1288"/>
              <a:buChar char="◼"/>
              <a:defRPr sz="1400">
                <a:solidFill>
                  <a:schemeClr val="dk2"/>
                </a:solidFill>
              </a:defRPr>
            </a:lvl6pPr>
            <a:lvl7pPr marL="3200400" lvl="6" indent="-310515" algn="l">
              <a:spcBef>
                <a:spcPts val="600"/>
              </a:spcBef>
              <a:spcAft>
                <a:spcPts val="0"/>
              </a:spcAft>
              <a:buSzPts val="1288"/>
              <a:buChar char="◼"/>
              <a:defRPr sz="1400">
                <a:solidFill>
                  <a:schemeClr val="dk2"/>
                </a:solidFill>
              </a:defRPr>
            </a:lvl7pPr>
            <a:lvl8pPr marL="3657600" lvl="7" indent="-310515" algn="l">
              <a:spcBef>
                <a:spcPts val="600"/>
              </a:spcBef>
              <a:spcAft>
                <a:spcPts val="0"/>
              </a:spcAft>
              <a:buSzPts val="1288"/>
              <a:buChar char="◼"/>
              <a:defRPr sz="1400">
                <a:solidFill>
                  <a:schemeClr val="dk2"/>
                </a:solidFill>
              </a:defRPr>
            </a:lvl8pPr>
            <a:lvl9pPr marL="4114800" lvl="8" indent="-310515" algn="l">
              <a:spcBef>
                <a:spcPts val="600"/>
              </a:spcBef>
              <a:spcAft>
                <a:spcPts val="600"/>
              </a:spcAft>
              <a:buSzPts val="1288"/>
              <a:buChar char="◼"/>
              <a:defRPr sz="1400">
                <a:solidFill>
                  <a:schemeClr val="dk2"/>
                </a:solidFill>
              </a:defRPr>
            </a:lvl9pPr>
          </a:lstStyle>
          <a:p/>
        </p:txBody>
      </p:sp>
      <p:sp>
        <p:nvSpPr>
          <p:cNvPr id="65" name="Google Shape;65;p9"/>
          <p:cNvSpPr txBox="1"/>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p:txBody>
      </p:sp>
      <p:sp>
        <p:nvSpPr>
          <p:cNvPr id="66" name="Google Shape;66;p9"/>
          <p:cNvSpPr txBox="1"/>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68" name="Google Shape;68;p9"/>
          <p:cNvSpPr txBox="1"/>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type="pic" idx="2"/>
          </p:nvPr>
        </p:nvSpPr>
        <p:spPr>
          <a:xfrm>
            <a:off x="447817" y="641350"/>
            <a:ext cx="11290859" cy="3651249"/>
          </a:xfrm>
          <a:prstGeom prst="rect">
            <a:avLst/>
          </a:prstGeom>
          <a:noFill/>
          <a:ln>
            <a:noFill/>
          </a:ln>
        </p:spPr>
      </p:sp>
      <p:sp>
        <p:nvSpPr>
          <p:cNvPr id="72" name="Google Shape;72;p10"/>
          <p:cNvSpPr txBox="1"/>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p:txBody>
      </p:sp>
      <p:sp>
        <p:nvSpPr>
          <p:cNvPr id="73" name="Google Shape;73;p10"/>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75" name="Google Shape;75;p10"/>
          <p:cNvSpPr txBox="1"/>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p:txBody>
      </p:sp>
      <p:sp>
        <p:nvSpPr>
          <p:cNvPr id="11" name="Google Shape;11;p1"/>
          <p:cNvSpPr txBox="1"/>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660"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515"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800"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735"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735"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450"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450"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450"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450"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p:txBody>
      </p:sp>
      <p:sp>
        <p:nvSpPr>
          <p:cNvPr id="12" name="Google Shape;12;p1"/>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13" name="Google Shape;13;p1"/>
          <p:cNvSpPr txBox="1"/>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fld>
            <a:endParaRPr lang="en-US"/>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7" name="Google Shape;17;p1" descr="Logo&#10;&#10;Description automatically generated"/>
          <p:cNvPicPr preferRelativeResize="0"/>
          <p:nvPr/>
        </p:nvPicPr>
        <p:blipFill rotWithShape="1">
          <a:blip r:embed="rId12"/>
          <a:srcRect/>
          <a:stretch>
            <a:fill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accent1"/>
              </a:buClr>
              <a:buSzPct val="100000"/>
              <a:buFont typeface="Arial" panose="020B0604020202020204"/>
              <a:buNone/>
            </a:pPr>
            <a:r>
              <a:rPr lang="en-US" b="1">
                <a:solidFill>
                  <a:schemeClr val="accent1"/>
                </a:solidFill>
                <a:latin typeface="Arial" panose="020B0604020202020204"/>
                <a:ea typeface="Arial" panose="020B0604020202020204"/>
                <a:cs typeface="Arial" panose="020B0604020202020204"/>
                <a:sym typeface="Arial" panose="020B0604020202020204"/>
              </a:rPr>
              <a:t>SECURE DATA HIDING IN IMAGE USING STEGANOGRAPHY</a:t>
            </a:r>
            <a:endParaRPr lang="en-US"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1482AB"/>
                </a:solidFill>
                <a:latin typeface="Arial" panose="020B0604020202020204"/>
                <a:ea typeface="Arial" panose="020B0604020202020204"/>
                <a:cs typeface="Arial" panose="020B0604020202020204"/>
                <a:sym typeface="Arial" panose="020B0604020202020204"/>
              </a:rPr>
              <a:t>CAPSTONE PROJECT</a:t>
            </a:r>
            <a:endParaRPr lang="en-US" sz="3200" b="1" i="0" u="none" strike="noStrike" cap="none">
              <a:solidFill>
                <a:srgbClr val="1482AB"/>
              </a:solidFill>
              <a:latin typeface="Arial" panose="020B0604020202020204"/>
              <a:ea typeface="Arial" panose="020B0604020202020204"/>
              <a:cs typeface="Arial" panose="020B0604020202020204"/>
              <a:sym typeface="Arial" panose="020B0604020202020204"/>
            </a:endParaRPr>
          </a:p>
        </p:txBody>
      </p:sp>
      <p:sp>
        <p:nvSpPr>
          <p:cNvPr id="98" name="Google Shape;98;p13"/>
          <p:cNvSpPr txBox="1"/>
          <p:nvPr/>
        </p:nvSpPr>
        <p:spPr>
          <a:xfrm>
            <a:off x="3067287" y="4586365"/>
            <a:ext cx="7980300" cy="132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1482AB"/>
                </a:solidFill>
                <a:latin typeface="Arial" panose="020B0604020202020204"/>
                <a:ea typeface="Arial" panose="020B0604020202020204"/>
                <a:cs typeface="Arial" panose="020B0604020202020204"/>
                <a:sym typeface="Arial" panose="020B0604020202020204"/>
              </a:rPr>
              <a:t>Presented By : </a:t>
            </a:r>
            <a:r>
              <a:rPr lang="en-US" sz="2000" b="1">
                <a:solidFill>
                  <a:srgbClr val="1482AB"/>
                </a:solidFill>
              </a:rPr>
              <a:t>MITTAKOLU VEDASREE</a:t>
            </a:r>
            <a:endParaRPr sz="2000" b="1">
              <a:solidFill>
                <a:srgbClr val="1482AB"/>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2000" b="1">
                <a:solidFill>
                  <a:schemeClr val="accent2"/>
                </a:solidFill>
                <a:latin typeface="Arial" panose="020B0604020202020204"/>
                <a:ea typeface="Arial" panose="020B0604020202020204"/>
                <a:cs typeface="Arial" panose="020B0604020202020204"/>
                <a:sym typeface="Arial" panose="020B0604020202020204"/>
              </a:rPr>
              <a:t>Student</a:t>
            </a:r>
            <a:r>
              <a:rPr lang="en-US" sz="2000" b="1">
                <a:solidFill>
                  <a:srgbClr val="1482AB"/>
                </a:solidFill>
                <a:latin typeface="Arial" panose="020B0604020202020204"/>
                <a:ea typeface="Arial" panose="020B0604020202020204"/>
                <a:cs typeface="Arial" panose="020B0604020202020204"/>
                <a:sym typeface="Arial" panose="020B0604020202020204"/>
              </a:rPr>
              <a:t> Name </a:t>
            </a:r>
            <a:r>
              <a:rPr lang="en-US" sz="2000" b="1">
                <a:solidFill>
                  <a:schemeClr val="accent2"/>
                </a:solidFill>
                <a:latin typeface="Arial" panose="020B0604020202020204"/>
                <a:ea typeface="Arial" panose="020B0604020202020204"/>
                <a:cs typeface="Arial" panose="020B0604020202020204"/>
                <a:sym typeface="Arial" panose="020B0604020202020204"/>
              </a:rPr>
              <a:t>: </a:t>
            </a:r>
            <a:r>
              <a:rPr lang="en-US" sz="2000" b="1">
                <a:solidFill>
                  <a:schemeClr val="accent2"/>
                </a:solidFill>
              </a:rPr>
              <a:t>VEDASREE</a:t>
            </a:r>
            <a:endParaRPr sz="2000" b="1">
              <a:solidFill>
                <a:schemeClr val="accent2"/>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2000" b="1">
                <a:solidFill>
                  <a:srgbClr val="1482AB"/>
                </a:solidFill>
                <a:latin typeface="Arial" panose="020B0604020202020204"/>
                <a:ea typeface="Arial" panose="020B0604020202020204"/>
                <a:cs typeface="Arial" panose="020B0604020202020204"/>
                <a:sym typeface="Arial" panose="020B0604020202020204"/>
              </a:rPr>
              <a:t>College Name &amp; Department : SR UNIVERSITY &amp; B</a:t>
            </a:r>
            <a:r>
              <a:rPr lang="en-US" sz="2000" b="1">
                <a:solidFill>
                  <a:srgbClr val="1482AB"/>
                </a:solidFill>
              </a:rPr>
              <a:t>tech</a:t>
            </a:r>
            <a:endParaRPr lang="en-US" sz="2000" b="1">
              <a:solidFill>
                <a:srgbClr val="1482AB"/>
              </a:solidFill>
            </a:endParaRPr>
          </a:p>
          <a:p>
            <a:pPr marL="0" marR="0" lvl="0" indent="0" algn="l" rtl="0">
              <a:spcBef>
                <a:spcPts val="0"/>
              </a:spcBef>
              <a:spcAft>
                <a:spcPts val="0"/>
              </a:spcAft>
              <a:buNone/>
            </a:pPr>
            <a:endParaRPr sz="2000" b="1">
              <a:solidFill>
                <a:srgbClr val="1482AB"/>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DECRYPTED CODE</a:t>
            </a:r>
            <a:endParaRPr lang="en-US"/>
          </a:p>
        </p:txBody>
      </p:sp>
      <p:pic>
        <p:nvPicPr>
          <p:cNvPr id="155" name="Google Shape;155;p22" descr="A screenshot of a computer program&#10;&#10;AI-generated content may be incorrect."/>
          <p:cNvPicPr preferRelativeResize="0"/>
          <p:nvPr>
            <p:ph type="body" idx="1"/>
          </p:nvPr>
        </p:nvPicPr>
        <p:blipFill rotWithShape="1">
          <a:blip r:embed="rId1"/>
          <a:srcRect/>
          <a:stretch>
            <a:fillRect/>
          </a:stretch>
        </p:blipFill>
        <p:spPr>
          <a:xfrm>
            <a:off x="2317345" y="1301750"/>
            <a:ext cx="7557310" cy="4673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DECRYPTED </a:t>
            </a:r>
            <a:r>
              <a:rPr lang="en-US" sz="2800" b="1"/>
              <a:t>CODE </a:t>
            </a:r>
            <a:r>
              <a:rPr lang="en-US"/>
              <a:t>OUTPUT: </a:t>
            </a:r>
            <a:endParaRPr lang="en-US"/>
          </a:p>
        </p:txBody>
      </p:sp>
      <p:pic>
        <p:nvPicPr>
          <p:cNvPr id="161" name="Google Shape;161;p23" descr="A screenshot of a computer&#10;&#10;AI-generated content may be incorrect."/>
          <p:cNvPicPr preferRelativeResize="0"/>
          <p:nvPr>
            <p:ph type="body" idx="1"/>
          </p:nvPr>
        </p:nvPicPr>
        <p:blipFill rotWithShape="1">
          <a:blip r:embed="rId1"/>
          <a:srcRect/>
          <a:stretch>
            <a:fillRect/>
          </a:stretch>
        </p:blipFill>
        <p:spPr>
          <a:xfrm>
            <a:off x="780308" y="1914284"/>
            <a:ext cx="10631384" cy="34485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800"/>
              <a:buFont typeface="Franklin Gothic"/>
              <a:buNone/>
            </a:pPr>
            <a:r>
              <a:rPr lang="en-US">
                <a:solidFill>
                  <a:schemeClr val="accent1"/>
                </a:solidFill>
              </a:rPr>
              <a:t>CONCLUSION</a:t>
            </a:r>
            <a:endParaRPr lang="en-US">
              <a:solidFill>
                <a:schemeClr val="accent1"/>
              </a:solidFill>
            </a:endParaRPr>
          </a:p>
        </p:txBody>
      </p:sp>
      <p:sp>
        <p:nvSpPr>
          <p:cNvPr id="167" name="Google Shape;167;p24"/>
          <p:cNvSpPr txBox="1"/>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6070" lvl="0" indent="-306070" algn="l" rtl="0">
              <a:lnSpc>
                <a:spcPct val="110000"/>
              </a:lnSpc>
              <a:spcBef>
                <a:spcPts val="0"/>
              </a:spcBef>
              <a:spcAft>
                <a:spcPts val="0"/>
              </a:spcAft>
              <a:buSzPts val="1564"/>
              <a:buChar char="◼"/>
            </a:pPr>
            <a:r>
              <a:rPr lang="en-US" b="0" i="0">
                <a:solidFill>
                  <a:srgbClr val="374151"/>
                </a:solidFill>
                <a:latin typeface="Inter" panose="02000503000000020004"/>
                <a:ea typeface="Inter" panose="02000503000000020004"/>
                <a:cs typeface="Inter" panose="02000503000000020004"/>
                <a:sym typeface="Inter" panose="02000503000000020004"/>
              </a:rPr>
              <a:t>In conclusion, this project effectively tackles the important issue of data privacy through innovative image encryption techniques using Python and OpenCV. By implementing a pixel shuffling method based on a user-defined seed key, we ensure that sensitive images are transformed into a secure format that is difficult to decipher without the correct key.</a:t>
            </a:r>
            <a:endParaRPr lang="en-US" b="0" i="0">
              <a:solidFill>
                <a:srgbClr val="374151"/>
              </a:solidFill>
              <a:latin typeface="Inter" panose="02000503000000020004"/>
              <a:ea typeface="Inter" panose="02000503000000020004"/>
              <a:cs typeface="Inter" panose="02000503000000020004"/>
              <a:sym typeface="Inter" panose="02000503000000020004"/>
            </a:endParaRPr>
          </a:p>
          <a:p>
            <a:pPr marL="306070" lvl="0" indent="-306070" algn="l" rtl="0">
              <a:lnSpc>
                <a:spcPct val="110000"/>
              </a:lnSpc>
              <a:spcBef>
                <a:spcPts val="940"/>
              </a:spcBef>
              <a:spcAft>
                <a:spcPts val="0"/>
              </a:spcAft>
              <a:buSzPts val="1564"/>
              <a:buChar char="◼"/>
            </a:pPr>
            <a:r>
              <a:rPr lang="en-US" b="0" i="0">
                <a:solidFill>
                  <a:srgbClr val="374151"/>
                </a:solidFill>
                <a:latin typeface="Inter" panose="02000503000000020004"/>
                <a:ea typeface="Inter" panose="02000503000000020004"/>
                <a:cs typeface="Inter" panose="02000503000000020004"/>
                <a:sym typeface="Inter" panose="02000503000000020004"/>
              </a:rPr>
              <a:t>The user-friendly interface allows individuals, regardless of their technical background, to easily encrypt and decrypt images, making data security accessible to a wider audience. Additionally, robust error handling enhances the user experience by guiding users through potential issues, ensuring a smooth operation.</a:t>
            </a:r>
            <a:endParaRPr lang="en-US" b="0" i="0">
              <a:solidFill>
                <a:srgbClr val="374151"/>
              </a:solidFill>
              <a:latin typeface="Inter" panose="02000503000000020004"/>
              <a:ea typeface="Inter" panose="02000503000000020004"/>
              <a:cs typeface="Inter" panose="02000503000000020004"/>
              <a:sym typeface="Inter" panose="02000503000000020004"/>
            </a:endParaRPr>
          </a:p>
          <a:p>
            <a:pPr marL="306070" lvl="0" indent="-306070" algn="l" rtl="0">
              <a:lnSpc>
                <a:spcPct val="110000"/>
              </a:lnSpc>
              <a:spcBef>
                <a:spcPts val="940"/>
              </a:spcBef>
              <a:spcAft>
                <a:spcPts val="0"/>
              </a:spcAft>
              <a:buSzPts val="1564"/>
              <a:buChar char="◼"/>
            </a:pPr>
            <a:r>
              <a:rPr lang="en-US" b="0" i="0">
                <a:solidFill>
                  <a:srgbClr val="374151"/>
                </a:solidFill>
                <a:latin typeface="Inter" panose="02000503000000020004"/>
                <a:ea typeface="Inter" panose="02000503000000020004"/>
                <a:cs typeface="Inter" panose="02000503000000020004"/>
                <a:sym typeface="Inter" panose="02000503000000020004"/>
              </a:rPr>
              <a:t>This project not only serves as a practical tool for protecting personal information but also acts as an educational resource for students and aspiring developers. It demonstrates key programming concepts and the significance of data security in today’s digital world. By empowering users to take control of their data privacy, this project contributes to a greater awareness of the importance of safeguarding personal information in an increasingly connected environment.</a:t>
            </a:r>
            <a:endParaRPr lang="en-US" b="0" i="0">
              <a:solidFill>
                <a:srgbClr val="374151"/>
              </a:solidFill>
              <a:latin typeface="Inter" panose="02000503000000020004"/>
              <a:ea typeface="Inter" panose="02000503000000020004"/>
              <a:cs typeface="Inter" panose="02000503000000020004"/>
              <a:sym typeface="Inter" panose="02000503000000020004"/>
            </a:endParaRPr>
          </a:p>
          <a:p>
            <a:pPr marL="0" lvl="0" indent="0" algn="l" rtl="0">
              <a:lnSpc>
                <a:spcPct val="110000"/>
              </a:lnSpc>
              <a:spcBef>
                <a:spcPts val="940"/>
              </a:spcBef>
              <a:spcAft>
                <a:spcPts val="0"/>
              </a:spcAft>
              <a:buSzPts val="1564"/>
              <a:buNone/>
            </a:pPr>
            <a:endParaRPr>
              <a:solidFill>
                <a:srgbClr val="374151"/>
              </a:solidFill>
              <a:latin typeface="Inter" panose="02000503000000020004"/>
              <a:ea typeface="Inter" panose="02000503000000020004"/>
              <a:cs typeface="Inter" panose="02000503000000020004"/>
              <a:sym typeface="Inter" panose="02000503000000020004"/>
            </a:endParaRPr>
          </a:p>
          <a:p>
            <a:pPr marL="306070" lvl="0" indent="-206375" algn="l" rtl="0">
              <a:lnSpc>
                <a:spcPct val="110000"/>
              </a:lnSpc>
              <a:spcBef>
                <a:spcPts val="940"/>
              </a:spcBef>
              <a:spcAft>
                <a:spcPts val="0"/>
              </a:spcAft>
              <a:buSzPts val="1564"/>
              <a:buNone/>
            </a:pPr>
            <a:endParaRPr>
              <a:solidFill>
                <a:srgbClr val="374151"/>
              </a:solidFill>
              <a:latin typeface="Inter" panose="02000503000000020004"/>
              <a:ea typeface="Inter" panose="02000503000000020004"/>
              <a:cs typeface="Inter" panose="02000503000000020004"/>
              <a:sym typeface="Inter" panose="02000503000000020004"/>
            </a:endParaRPr>
          </a:p>
          <a:p>
            <a:pPr marL="306070" lvl="0" indent="-206375" algn="l" rtl="0">
              <a:lnSpc>
                <a:spcPct val="110000"/>
              </a:lnSpc>
              <a:spcBef>
                <a:spcPts val="940"/>
              </a:spcBef>
              <a:spcAft>
                <a:spcPts val="0"/>
              </a:spcAft>
              <a:buSzPts val="1564"/>
              <a:buNone/>
            </a:pPr>
            <a:endParaRPr>
              <a:solidFill>
                <a:srgbClr val="374151"/>
              </a:solidFill>
              <a:latin typeface="Inter" panose="02000503000000020004"/>
              <a:ea typeface="Inter" panose="02000503000000020004"/>
              <a:cs typeface="Inter" panose="02000503000000020004"/>
              <a:sym typeface="Inter" panose="02000503000000020004"/>
            </a:endParaRPr>
          </a:p>
          <a:p>
            <a:pPr marL="0" lvl="0" indent="0" algn="l" rtl="0">
              <a:lnSpc>
                <a:spcPct val="110000"/>
              </a:lnSpc>
              <a:spcBef>
                <a:spcPts val="940"/>
              </a:spcBef>
              <a:spcAft>
                <a:spcPts val="0"/>
              </a:spcAft>
              <a:buSzPts val="1564"/>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2" name="Google Shape;172;p25"/>
          <p:cNvSpPr txBox="1"/>
          <p:nvPr>
            <p:ph type="body" idx="1"/>
          </p:nvPr>
        </p:nvSpPr>
        <p:spPr>
          <a:xfrm>
            <a:off x="581192" y="1302025"/>
            <a:ext cx="11029615" cy="5068629"/>
          </a:xfrm>
          <a:prstGeom prst="rect">
            <a:avLst/>
          </a:prstGeom>
          <a:noFill/>
          <a:ln>
            <a:noFill/>
          </a:ln>
        </p:spPr>
        <p:txBody>
          <a:bodyPr spcFirstLastPara="1" wrap="square" lIns="91425" tIns="45700" rIns="91425" bIns="45700" anchor="ctr" anchorCtr="0">
            <a:normAutofit fontScale="25000" lnSpcReduction="20000"/>
          </a:bodyPr>
          <a:lstStyle/>
          <a:p>
            <a:pPr marL="306070" lvl="0" indent="-212725" algn="l" rtl="0">
              <a:lnSpc>
                <a:spcPct val="110000"/>
              </a:lnSpc>
              <a:spcBef>
                <a:spcPts val="0"/>
              </a:spcBef>
              <a:spcAft>
                <a:spcPts val="0"/>
              </a:spcAft>
              <a:buSzPct val="92000"/>
              <a:buNone/>
            </a:pPr>
            <a:endParaRPr sz="6400" b="0" i="0">
              <a:solidFill>
                <a:srgbClr val="374151"/>
              </a:solidFill>
              <a:latin typeface="Inter" panose="02000503000000020004"/>
              <a:ea typeface="Inter" panose="02000503000000020004"/>
              <a:cs typeface="Inter" panose="02000503000000020004"/>
              <a:sym typeface="Inter" panose="02000503000000020004"/>
            </a:endParaRPr>
          </a:p>
          <a:p>
            <a:pPr marL="306070" lvl="0" indent="-306070" algn="l" rtl="0">
              <a:lnSpc>
                <a:spcPct val="110000"/>
              </a:lnSpc>
              <a:spcBef>
                <a:spcPts val="920"/>
              </a:spcBef>
              <a:spcAft>
                <a:spcPts val="0"/>
              </a:spcAft>
              <a:buSzPct val="92000"/>
              <a:buChar char="◼"/>
            </a:pPr>
            <a:r>
              <a:rPr lang="en-US" sz="6400" b="0" i="0">
                <a:solidFill>
                  <a:srgbClr val="374151"/>
                </a:solidFill>
                <a:latin typeface="Inter" panose="02000503000000020004"/>
                <a:ea typeface="Inter" panose="02000503000000020004"/>
                <a:cs typeface="Inter" panose="02000503000000020004"/>
                <a:sym typeface="Inter" panose="02000503000000020004"/>
              </a:rPr>
              <a:t>The future scope of image encryption and decryption projects in Python is promising, with applications in various fields such as healthcare, military, and multimedia security. Advancements in algorithms, including the integration of neural networks and enhanced user interfaces, will further improve data protection and accessibility for users. Additionally, the project can be expanded to include:</a:t>
            </a:r>
            <a:endParaRPr lang="en-US" sz="6400" b="0" i="0">
              <a:solidFill>
                <a:srgbClr val="374151"/>
              </a:solidFill>
              <a:latin typeface="Inter" panose="02000503000000020004"/>
              <a:ea typeface="Inter" panose="02000503000000020004"/>
              <a:cs typeface="Inter" panose="02000503000000020004"/>
              <a:sym typeface="Inter" panose="02000503000000020004"/>
            </a:endParaRPr>
          </a:p>
          <a:p>
            <a:pPr marL="306070" lvl="0" indent="-306070" algn="l" rtl="0">
              <a:lnSpc>
                <a:spcPct val="110000"/>
              </a:lnSpc>
              <a:spcBef>
                <a:spcPts val="920"/>
              </a:spcBef>
              <a:spcAft>
                <a:spcPts val="0"/>
              </a:spcAft>
              <a:buSzPct val="92000"/>
              <a:buFont typeface="Arial" panose="020B0604020202020204"/>
              <a:buChar char="•"/>
            </a:pPr>
            <a:r>
              <a:rPr lang="en-US" sz="6400" b="1" i="0">
                <a:solidFill>
                  <a:srgbClr val="374151"/>
                </a:solidFill>
                <a:latin typeface="Inter" panose="02000503000000020004"/>
                <a:ea typeface="Inter" panose="02000503000000020004"/>
                <a:cs typeface="Inter" panose="02000503000000020004"/>
                <a:sym typeface="Inter" panose="02000503000000020004"/>
              </a:rPr>
              <a:t>Support for Multiple Image Formats</a:t>
            </a:r>
            <a:r>
              <a:rPr lang="en-US" sz="6400" b="0" i="0">
                <a:solidFill>
                  <a:srgbClr val="374151"/>
                </a:solidFill>
                <a:latin typeface="Inter" panose="02000503000000020004"/>
                <a:ea typeface="Inter" panose="02000503000000020004"/>
                <a:cs typeface="Inter" panose="02000503000000020004"/>
                <a:sym typeface="Inter" panose="02000503000000020004"/>
              </a:rPr>
              <a:t>: Enhancing the tool to handle various image formats like BMP, GIF, and TIFF, increasing its versatility.</a:t>
            </a:r>
            <a:endParaRPr lang="en-US" sz="6400" b="0" i="0">
              <a:solidFill>
                <a:srgbClr val="374151"/>
              </a:solidFill>
              <a:latin typeface="Inter" panose="02000503000000020004"/>
              <a:ea typeface="Inter" panose="02000503000000020004"/>
              <a:cs typeface="Inter" panose="02000503000000020004"/>
              <a:sym typeface="Inter" panose="02000503000000020004"/>
            </a:endParaRPr>
          </a:p>
          <a:p>
            <a:pPr marL="306070" lvl="0" indent="-306070" algn="l" rtl="0">
              <a:lnSpc>
                <a:spcPct val="110000"/>
              </a:lnSpc>
              <a:spcBef>
                <a:spcPts val="920"/>
              </a:spcBef>
              <a:spcAft>
                <a:spcPts val="0"/>
              </a:spcAft>
              <a:buSzPct val="92000"/>
              <a:buFont typeface="Arial" panose="020B0604020202020204"/>
              <a:buChar char="•"/>
            </a:pPr>
            <a:r>
              <a:rPr lang="en-US" sz="6400" b="1" i="0">
                <a:solidFill>
                  <a:srgbClr val="374151"/>
                </a:solidFill>
                <a:latin typeface="Inter" panose="02000503000000020004"/>
                <a:ea typeface="Inter" panose="02000503000000020004"/>
                <a:cs typeface="Inter" panose="02000503000000020004"/>
                <a:sym typeface="Inter" panose="02000503000000020004"/>
              </a:rPr>
              <a:t>Real-time Encryption</a:t>
            </a:r>
            <a:r>
              <a:rPr lang="en-US" sz="6400" b="0" i="0">
                <a:solidFill>
                  <a:srgbClr val="374151"/>
                </a:solidFill>
                <a:latin typeface="Inter" panose="02000503000000020004"/>
                <a:ea typeface="Inter" panose="02000503000000020004"/>
                <a:cs typeface="Inter" panose="02000503000000020004"/>
                <a:sym typeface="Inter" panose="02000503000000020004"/>
              </a:rPr>
              <a:t>: Implementing real-time encryption for video streams, which can be crucial for secure communications in live settings.</a:t>
            </a:r>
            <a:endParaRPr lang="en-US" sz="6400" b="0" i="0">
              <a:solidFill>
                <a:srgbClr val="374151"/>
              </a:solidFill>
              <a:latin typeface="Inter" panose="02000503000000020004"/>
              <a:ea typeface="Inter" panose="02000503000000020004"/>
              <a:cs typeface="Inter" panose="02000503000000020004"/>
              <a:sym typeface="Inter" panose="02000503000000020004"/>
            </a:endParaRPr>
          </a:p>
          <a:p>
            <a:pPr marL="306070" lvl="0" indent="-306070" algn="l" rtl="0">
              <a:lnSpc>
                <a:spcPct val="110000"/>
              </a:lnSpc>
              <a:spcBef>
                <a:spcPts val="920"/>
              </a:spcBef>
              <a:spcAft>
                <a:spcPts val="0"/>
              </a:spcAft>
              <a:buSzPct val="92000"/>
              <a:buFont typeface="Arial" panose="020B0604020202020204"/>
              <a:buChar char="•"/>
            </a:pPr>
            <a:r>
              <a:rPr lang="en-US" sz="6400" b="1" i="0">
                <a:solidFill>
                  <a:srgbClr val="374151"/>
                </a:solidFill>
                <a:latin typeface="Inter" panose="02000503000000020004"/>
                <a:ea typeface="Inter" panose="02000503000000020004"/>
                <a:cs typeface="Inter" panose="02000503000000020004"/>
                <a:sym typeface="Inter" panose="02000503000000020004"/>
              </a:rPr>
              <a:t>Cloud Integration</a:t>
            </a:r>
            <a:r>
              <a:rPr lang="en-US" sz="6400" b="0" i="0">
                <a:solidFill>
                  <a:srgbClr val="374151"/>
                </a:solidFill>
                <a:latin typeface="Inter" panose="02000503000000020004"/>
                <a:ea typeface="Inter" panose="02000503000000020004"/>
                <a:cs typeface="Inter" panose="02000503000000020004"/>
                <a:sym typeface="Inter" panose="02000503000000020004"/>
              </a:rPr>
              <a:t>: Allowing users to encrypt images before uploading them to cloud storage, ensuring that sensitive data remains protected.</a:t>
            </a:r>
            <a:endParaRPr lang="en-US" sz="6400" b="0" i="0">
              <a:solidFill>
                <a:srgbClr val="374151"/>
              </a:solidFill>
              <a:latin typeface="Inter" panose="02000503000000020004"/>
              <a:ea typeface="Inter" panose="02000503000000020004"/>
              <a:cs typeface="Inter" panose="02000503000000020004"/>
              <a:sym typeface="Inter" panose="02000503000000020004"/>
            </a:endParaRPr>
          </a:p>
          <a:p>
            <a:pPr marL="306070" lvl="0" indent="-306070" algn="l" rtl="0">
              <a:lnSpc>
                <a:spcPct val="110000"/>
              </a:lnSpc>
              <a:spcBef>
                <a:spcPts val="920"/>
              </a:spcBef>
              <a:spcAft>
                <a:spcPts val="0"/>
              </a:spcAft>
              <a:buSzPct val="92000"/>
              <a:buFont typeface="Arial" panose="020B0604020202020204"/>
              <a:buChar char="•"/>
            </a:pPr>
            <a:r>
              <a:rPr lang="en-US" sz="6400" b="1" i="0">
                <a:solidFill>
                  <a:srgbClr val="374151"/>
                </a:solidFill>
                <a:latin typeface="Inter" panose="02000503000000020004"/>
                <a:ea typeface="Inter" panose="02000503000000020004"/>
                <a:cs typeface="Inter" panose="02000503000000020004"/>
                <a:sym typeface="Inter" panose="02000503000000020004"/>
              </a:rPr>
              <a:t>User Authentication</a:t>
            </a:r>
            <a:r>
              <a:rPr lang="en-US" sz="6400" b="0" i="0">
                <a:solidFill>
                  <a:srgbClr val="374151"/>
                </a:solidFill>
                <a:latin typeface="Inter" panose="02000503000000020004"/>
                <a:ea typeface="Inter" panose="02000503000000020004"/>
                <a:cs typeface="Inter" panose="02000503000000020004"/>
                <a:sym typeface="Inter" panose="02000503000000020004"/>
              </a:rPr>
              <a:t>: Adding user authentication features to restrict access to the encryption and decryption functionalities, enhancing security.</a:t>
            </a:r>
            <a:endParaRPr lang="en-US" sz="6400" b="0" i="0">
              <a:solidFill>
                <a:srgbClr val="374151"/>
              </a:solidFill>
              <a:latin typeface="Inter" panose="02000503000000020004"/>
              <a:ea typeface="Inter" panose="02000503000000020004"/>
              <a:cs typeface="Inter" panose="02000503000000020004"/>
              <a:sym typeface="Inter" panose="02000503000000020004"/>
            </a:endParaRPr>
          </a:p>
          <a:p>
            <a:pPr marL="306070" lvl="0" indent="-306070" algn="l" rtl="0">
              <a:lnSpc>
                <a:spcPct val="110000"/>
              </a:lnSpc>
              <a:spcBef>
                <a:spcPts val="920"/>
              </a:spcBef>
              <a:spcAft>
                <a:spcPts val="0"/>
              </a:spcAft>
              <a:buSzPct val="92000"/>
              <a:buFont typeface="Arial" panose="020B0604020202020204"/>
              <a:buChar char="•"/>
            </a:pPr>
            <a:r>
              <a:rPr lang="en-US" sz="6400" b="1" i="0">
                <a:solidFill>
                  <a:srgbClr val="374151"/>
                </a:solidFill>
                <a:latin typeface="Inter" panose="02000503000000020004"/>
                <a:ea typeface="Inter" panose="02000503000000020004"/>
                <a:cs typeface="Inter" panose="02000503000000020004"/>
                <a:sym typeface="Inter" panose="02000503000000020004"/>
              </a:rPr>
              <a:t>Cross-Platform Compatibility</a:t>
            </a:r>
            <a:r>
              <a:rPr lang="en-US" sz="6400" b="0" i="0">
                <a:solidFill>
                  <a:srgbClr val="374151"/>
                </a:solidFill>
                <a:latin typeface="Inter" panose="02000503000000020004"/>
                <a:ea typeface="Inter" panose="02000503000000020004"/>
                <a:cs typeface="Inter" panose="02000503000000020004"/>
                <a:sym typeface="Inter" panose="02000503000000020004"/>
              </a:rPr>
              <a:t>: Developing the application to work seamlessly across different operating systems, such as macOS and Linux, broadening its user base.</a:t>
            </a:r>
            <a:endParaRPr lang="en-US" sz="6400" b="0" i="0">
              <a:solidFill>
                <a:srgbClr val="374151"/>
              </a:solidFill>
              <a:latin typeface="Inter" panose="02000503000000020004"/>
              <a:ea typeface="Inter" panose="02000503000000020004"/>
              <a:cs typeface="Inter" panose="02000503000000020004"/>
              <a:sym typeface="Inter" panose="02000503000000020004"/>
            </a:endParaRPr>
          </a:p>
          <a:p>
            <a:pPr marL="306070" lvl="0" indent="-306070" algn="l" rtl="0">
              <a:lnSpc>
                <a:spcPct val="110000"/>
              </a:lnSpc>
              <a:spcBef>
                <a:spcPts val="920"/>
              </a:spcBef>
              <a:spcAft>
                <a:spcPts val="0"/>
              </a:spcAft>
              <a:buSzPct val="92000"/>
              <a:buFont typeface="Arial" panose="020B0604020202020204"/>
              <a:buChar char="•"/>
            </a:pPr>
            <a:r>
              <a:rPr lang="en-US" sz="6400" b="1" i="0">
                <a:solidFill>
                  <a:srgbClr val="374151"/>
                </a:solidFill>
                <a:latin typeface="Inter" panose="02000503000000020004"/>
                <a:ea typeface="Inter" panose="02000503000000020004"/>
                <a:cs typeface="Inter" panose="02000503000000020004"/>
                <a:sym typeface="Inter" panose="02000503000000020004"/>
              </a:rPr>
              <a:t>Educational Tools</a:t>
            </a:r>
            <a:r>
              <a:rPr lang="en-US" sz="6400" b="0" i="0">
                <a:solidFill>
                  <a:srgbClr val="374151"/>
                </a:solidFill>
                <a:latin typeface="Inter" panose="02000503000000020004"/>
                <a:ea typeface="Inter" panose="02000503000000020004"/>
                <a:cs typeface="Inter" panose="02000503000000020004"/>
                <a:sym typeface="Inter" panose="02000503000000020004"/>
              </a:rPr>
              <a:t>: Creating tutorials and documentation to help users understand the underlying principles of encryption, fostering a deeper appreciation for data security.</a:t>
            </a:r>
            <a:endParaRPr lang="en-US" sz="6400" b="0" i="0">
              <a:solidFill>
                <a:srgbClr val="374151"/>
              </a:solidFill>
              <a:latin typeface="Inter" panose="02000503000000020004"/>
              <a:ea typeface="Inter" panose="02000503000000020004"/>
              <a:cs typeface="Inter" panose="02000503000000020004"/>
              <a:sym typeface="Inter" panose="02000503000000020004"/>
            </a:endParaRPr>
          </a:p>
          <a:p>
            <a:pPr marL="306070" lvl="0" indent="-306070" algn="l" rtl="0">
              <a:lnSpc>
                <a:spcPct val="110000"/>
              </a:lnSpc>
              <a:spcBef>
                <a:spcPts val="920"/>
              </a:spcBef>
              <a:spcAft>
                <a:spcPts val="0"/>
              </a:spcAft>
              <a:buSzPct val="92000"/>
              <a:buFont typeface="Arial" panose="020B0604020202020204"/>
              <a:buChar char="•"/>
            </a:pPr>
            <a:r>
              <a:rPr lang="en-US" sz="6400" b="1" i="0">
                <a:solidFill>
                  <a:srgbClr val="374151"/>
                </a:solidFill>
                <a:latin typeface="Inter" panose="02000503000000020004"/>
                <a:ea typeface="Inter" panose="02000503000000020004"/>
                <a:cs typeface="Inter" panose="02000503000000020004"/>
                <a:sym typeface="Inter" panose="02000503000000020004"/>
              </a:rPr>
              <a:t>Collaboration with Other Technologies</a:t>
            </a:r>
            <a:r>
              <a:rPr lang="en-US" sz="6400" b="0" i="0">
                <a:solidFill>
                  <a:srgbClr val="374151"/>
                </a:solidFill>
                <a:latin typeface="Inter" panose="02000503000000020004"/>
                <a:ea typeface="Inter" panose="02000503000000020004"/>
                <a:cs typeface="Inter" panose="02000503000000020004"/>
                <a:sym typeface="Inter" panose="02000503000000020004"/>
              </a:rPr>
              <a:t>: Exploring integration with blockchain technology for immutable records of encrypted images, enhancing trust and security in data handling.</a:t>
            </a:r>
            <a:endParaRPr lang="en-US" sz="6400" b="0" i="0">
              <a:solidFill>
                <a:srgbClr val="374151"/>
              </a:solidFill>
              <a:latin typeface="Inter" panose="02000503000000020004"/>
              <a:ea typeface="Inter" panose="02000503000000020004"/>
              <a:cs typeface="Inter" panose="02000503000000020004"/>
              <a:sym typeface="Inter" panose="02000503000000020004"/>
            </a:endParaRPr>
          </a:p>
          <a:p>
            <a:pPr marL="305435" lvl="0" indent="-280670" algn="l" rtl="0">
              <a:lnSpc>
                <a:spcPct val="110000"/>
              </a:lnSpc>
              <a:spcBef>
                <a:spcPts val="685"/>
              </a:spcBef>
              <a:spcAft>
                <a:spcPts val="0"/>
              </a:spcAft>
              <a:buSzPct val="92000"/>
              <a:buNone/>
            </a:pPr>
          </a:p>
        </p:txBody>
      </p:sp>
      <p:sp>
        <p:nvSpPr>
          <p:cNvPr id="173" name="Google Shape;173;p25"/>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panose="020B0604020202020204"/>
              <a:buNone/>
            </a:pPr>
            <a:r>
              <a:rPr lang="en-US" sz="4400" b="1" cap="none">
                <a:solidFill>
                  <a:schemeClr val="accent1"/>
                </a:solidFill>
                <a:latin typeface="Arial" panose="020B0604020202020204"/>
                <a:ea typeface="Arial" panose="020B0604020202020204"/>
                <a:cs typeface="Arial" panose="020B0604020202020204"/>
                <a:sym typeface="Arial" panose="020B0604020202020204"/>
              </a:rPr>
              <a:t>FUTURE SCOPE</a:t>
            </a:r>
            <a:endParaRPr lang="en-US" sz="4400" b="1" cap="none">
              <a:solidFill>
                <a:schemeClr val="accen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800"/>
              <a:buFont typeface="Franklin Gothic"/>
              <a:buNone/>
            </a:pPr>
            <a:r>
              <a:rPr lang="en-US">
                <a:solidFill>
                  <a:schemeClr val="accent1"/>
                </a:solidFill>
              </a:rPr>
              <a:t>GITHUB LINK</a:t>
            </a:r>
            <a:endParaRPr lang="en-US">
              <a:solidFill>
                <a:schemeClr val="accent1"/>
              </a:solidFill>
            </a:endParaRPr>
          </a:p>
        </p:txBody>
      </p:sp>
      <p:sp>
        <p:nvSpPr>
          <p:cNvPr id="179" name="Google Shape;179;p26"/>
          <p:cNvSpPr txBox="1"/>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576"/>
              <a:buNone/>
            </a:pPr>
            <a:r>
              <a:rPr lang="en-US"/>
              <a:t>                                             </a:t>
            </a:r>
            <a:r>
              <a:rPr lang="en-US" sz="2100"/>
              <a:t>https://github.com/Vedasree2004/Secureimageencryptor</a:t>
            </a:r>
            <a:endParaRPr sz="27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panose="020B0604020202020204"/>
              <a:buNone/>
            </a:pPr>
            <a:r>
              <a:rPr lang="en-US" b="1">
                <a:solidFill>
                  <a:srgbClr val="002060"/>
                </a:solidFill>
                <a:latin typeface="Arial" panose="020B0604020202020204"/>
                <a:ea typeface="Arial" panose="020B0604020202020204"/>
                <a:cs typeface="Arial" panose="020B0604020202020204"/>
                <a:sym typeface="Arial" panose="020B0604020202020204"/>
              </a:rPr>
              <a:t>THANK YOU</a:t>
            </a:r>
            <a:endParaRPr lang="en-US" b="1">
              <a:solidFill>
                <a:srgbClr val="00206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panose="020B0604020202020204"/>
              <a:buNone/>
            </a:pPr>
            <a:r>
              <a:rPr lang="en-US" b="1">
                <a:solidFill>
                  <a:srgbClr val="002060"/>
                </a:solidFill>
                <a:latin typeface="Arial" panose="020B0604020202020204"/>
                <a:ea typeface="Arial" panose="020B0604020202020204"/>
                <a:cs typeface="Arial" panose="020B0604020202020204"/>
                <a:sym typeface="Arial" panose="020B0604020202020204"/>
              </a:rPr>
              <a:t>OUTLINE</a:t>
            </a:r>
            <a:endParaRPr lang="en-US" b="1">
              <a:solidFill>
                <a:srgbClr val="002060"/>
              </a:solidFill>
              <a:latin typeface="Arial" panose="020B0604020202020204"/>
              <a:ea typeface="Arial" panose="020B0604020202020204"/>
              <a:cs typeface="Arial" panose="020B0604020202020204"/>
              <a:sym typeface="Arial" panose="020B0604020202020204"/>
            </a:endParaRPr>
          </a:p>
        </p:txBody>
      </p:sp>
      <p:sp>
        <p:nvSpPr>
          <p:cNvPr id="104" name="Google Shape;104;p14"/>
          <p:cNvSpPr txBox="1"/>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panose="020B0604020202020204"/>
                <a:ea typeface="Arial" panose="020B0604020202020204"/>
                <a:cs typeface="Arial" panose="020B0604020202020204"/>
                <a:sym typeface="Arial" panose="020B0604020202020204"/>
              </a:rPr>
              <a:t>  </a:t>
            </a:r>
            <a:endParaRPr>
              <a:latin typeface="Arial" panose="020B0604020202020204"/>
              <a:ea typeface="Arial" panose="020B0604020202020204"/>
              <a:cs typeface="Arial" panose="020B0604020202020204"/>
              <a:sym typeface="Arial" panose="020B0604020202020204"/>
            </a:endParaRPr>
          </a:p>
          <a:p>
            <a:pPr marL="305435" lvl="0" indent="-305435" algn="l" rtl="0">
              <a:lnSpc>
                <a:spcPct val="110000"/>
              </a:lnSpc>
              <a:spcBef>
                <a:spcPts val="1000"/>
              </a:spcBef>
              <a:spcAft>
                <a:spcPts val="0"/>
              </a:spcAft>
              <a:buSzPts val="1840"/>
              <a:buChar char="◼"/>
            </a:pPr>
            <a:r>
              <a:rPr lang="en-US" sz="2000" b="1">
                <a:latin typeface="Arial" panose="020B0604020202020204"/>
                <a:ea typeface="Arial" panose="020B0604020202020204"/>
                <a:cs typeface="Arial" panose="020B0604020202020204"/>
                <a:sym typeface="Arial" panose="020B0604020202020204"/>
              </a:rPr>
              <a:t>Problem Statement </a:t>
            </a:r>
            <a:endParaRPr lang="en-US" sz="2000" b="1">
              <a:latin typeface="Arial" panose="020B0604020202020204"/>
              <a:ea typeface="Arial" panose="020B0604020202020204"/>
              <a:cs typeface="Arial" panose="020B0604020202020204"/>
              <a:sym typeface="Arial" panose="020B0604020202020204"/>
            </a:endParaRPr>
          </a:p>
          <a:p>
            <a:pPr marL="305435" lvl="0" indent="-305435" algn="l" rtl="0">
              <a:lnSpc>
                <a:spcPct val="110000"/>
              </a:lnSpc>
              <a:spcBef>
                <a:spcPts val="1000"/>
              </a:spcBef>
              <a:spcAft>
                <a:spcPts val="0"/>
              </a:spcAft>
              <a:buSzPts val="1840"/>
              <a:buChar char="◼"/>
            </a:pPr>
            <a:r>
              <a:rPr lang="en-US" sz="2000" b="1">
                <a:latin typeface="Arial" panose="020B0604020202020204"/>
                <a:ea typeface="Arial" panose="020B0604020202020204"/>
                <a:cs typeface="Arial" panose="020B0604020202020204"/>
                <a:sym typeface="Arial" panose="020B0604020202020204"/>
              </a:rPr>
              <a:t>Technology used</a:t>
            </a:r>
            <a:endParaRPr>
              <a:latin typeface="Arial" panose="020B0604020202020204"/>
              <a:ea typeface="Arial" panose="020B0604020202020204"/>
              <a:cs typeface="Arial" panose="020B0604020202020204"/>
              <a:sym typeface="Arial" panose="020B0604020202020204"/>
            </a:endParaRPr>
          </a:p>
          <a:p>
            <a:pPr marL="305435" lvl="0" indent="-305435" algn="l" rtl="0">
              <a:lnSpc>
                <a:spcPct val="110000"/>
              </a:lnSpc>
              <a:spcBef>
                <a:spcPts val="1000"/>
              </a:spcBef>
              <a:spcAft>
                <a:spcPts val="0"/>
              </a:spcAft>
              <a:buSzPts val="1840"/>
              <a:buChar char="◼"/>
            </a:pPr>
            <a:r>
              <a:rPr lang="en-US" sz="2000" b="1">
                <a:latin typeface="Arial" panose="020B0604020202020204"/>
                <a:ea typeface="Arial" panose="020B0604020202020204"/>
                <a:cs typeface="Arial" panose="020B0604020202020204"/>
                <a:sym typeface="Arial" panose="020B0604020202020204"/>
              </a:rPr>
              <a:t>Wow factor </a:t>
            </a:r>
            <a:endParaRPr sz="2000">
              <a:latin typeface="Arial" panose="020B0604020202020204"/>
              <a:ea typeface="Arial" panose="020B0604020202020204"/>
              <a:cs typeface="Arial" panose="020B0604020202020204"/>
              <a:sym typeface="Arial" panose="020B0604020202020204"/>
            </a:endParaRPr>
          </a:p>
          <a:p>
            <a:pPr marL="305435" lvl="0" indent="-305435" algn="l" rtl="0">
              <a:lnSpc>
                <a:spcPct val="110000"/>
              </a:lnSpc>
              <a:spcBef>
                <a:spcPts val="1000"/>
              </a:spcBef>
              <a:spcAft>
                <a:spcPts val="0"/>
              </a:spcAft>
              <a:buSzPts val="1840"/>
              <a:buChar char="◼"/>
            </a:pPr>
            <a:r>
              <a:rPr lang="en-US" sz="2000" b="1">
                <a:latin typeface="Arial" panose="020B0604020202020204"/>
                <a:ea typeface="Arial" panose="020B0604020202020204"/>
                <a:cs typeface="Arial" panose="020B0604020202020204"/>
                <a:sym typeface="Arial" panose="020B0604020202020204"/>
              </a:rPr>
              <a:t>End users</a:t>
            </a:r>
            <a:endParaRPr lang="en-US" sz="2000" b="1">
              <a:latin typeface="Arial" panose="020B0604020202020204"/>
              <a:ea typeface="Arial" panose="020B0604020202020204"/>
              <a:cs typeface="Arial" panose="020B0604020202020204"/>
              <a:sym typeface="Arial" panose="020B0604020202020204"/>
            </a:endParaRPr>
          </a:p>
          <a:p>
            <a:pPr marL="305435" lvl="0" indent="-305435" algn="l" rtl="0">
              <a:lnSpc>
                <a:spcPct val="110000"/>
              </a:lnSpc>
              <a:spcBef>
                <a:spcPts val="1000"/>
              </a:spcBef>
              <a:spcAft>
                <a:spcPts val="0"/>
              </a:spcAft>
              <a:buSzPts val="1840"/>
              <a:buChar char="◼"/>
            </a:pPr>
            <a:r>
              <a:rPr lang="en-US" sz="2000" b="1">
                <a:latin typeface="Arial" panose="020B0604020202020204"/>
                <a:ea typeface="Arial" panose="020B0604020202020204"/>
                <a:cs typeface="Arial" panose="020B0604020202020204"/>
                <a:sym typeface="Arial" panose="020B0604020202020204"/>
              </a:rPr>
              <a:t>Result</a:t>
            </a:r>
            <a:endParaRPr lang="en-US" sz="2000" b="1">
              <a:latin typeface="Arial" panose="020B0604020202020204"/>
              <a:ea typeface="Arial" panose="020B0604020202020204"/>
              <a:cs typeface="Arial" panose="020B0604020202020204"/>
              <a:sym typeface="Arial" panose="020B0604020202020204"/>
            </a:endParaRPr>
          </a:p>
          <a:p>
            <a:pPr marL="305435" lvl="0" indent="-305435" algn="l" rtl="0">
              <a:lnSpc>
                <a:spcPct val="110000"/>
              </a:lnSpc>
              <a:spcBef>
                <a:spcPts val="1000"/>
              </a:spcBef>
              <a:spcAft>
                <a:spcPts val="0"/>
              </a:spcAft>
              <a:buSzPts val="1840"/>
              <a:buChar char="◼"/>
            </a:pPr>
            <a:r>
              <a:rPr lang="en-US" sz="2000" b="1">
                <a:latin typeface="Arial" panose="020B0604020202020204"/>
                <a:ea typeface="Arial" panose="020B0604020202020204"/>
                <a:cs typeface="Arial" panose="020B0604020202020204"/>
                <a:sym typeface="Arial" panose="020B0604020202020204"/>
              </a:rPr>
              <a:t>Conclusion</a:t>
            </a:r>
            <a:endParaRPr lang="en-US" sz="2000" b="1">
              <a:latin typeface="Arial" panose="020B0604020202020204"/>
              <a:ea typeface="Arial" panose="020B0604020202020204"/>
              <a:cs typeface="Arial" panose="020B0604020202020204"/>
              <a:sym typeface="Arial" panose="020B0604020202020204"/>
            </a:endParaRPr>
          </a:p>
          <a:p>
            <a:pPr marL="305435" lvl="0" indent="-305435" algn="l" rtl="0">
              <a:lnSpc>
                <a:spcPct val="110000"/>
              </a:lnSpc>
              <a:spcBef>
                <a:spcPts val="1000"/>
              </a:spcBef>
              <a:spcAft>
                <a:spcPts val="0"/>
              </a:spcAft>
              <a:buSzPts val="1840"/>
              <a:buChar char="◼"/>
            </a:pPr>
            <a:r>
              <a:rPr lang="en-US" sz="2000" b="1">
                <a:latin typeface="Arial" panose="020B0604020202020204"/>
                <a:ea typeface="Arial" panose="020B0604020202020204"/>
                <a:cs typeface="Arial" panose="020B0604020202020204"/>
                <a:sym typeface="Arial" panose="020B0604020202020204"/>
              </a:rPr>
              <a:t>Git-hub Link</a:t>
            </a:r>
            <a:endParaRPr lang="en-US" sz="2000" b="1">
              <a:latin typeface="Arial" panose="020B0604020202020204"/>
              <a:ea typeface="Arial" panose="020B0604020202020204"/>
              <a:cs typeface="Arial" panose="020B0604020202020204"/>
              <a:sym typeface="Arial" panose="020B0604020202020204"/>
            </a:endParaRPr>
          </a:p>
          <a:p>
            <a:pPr marL="305435" lvl="0" indent="-305435" algn="l" rtl="0">
              <a:lnSpc>
                <a:spcPct val="110000"/>
              </a:lnSpc>
              <a:spcBef>
                <a:spcPts val="1000"/>
              </a:spcBef>
              <a:spcAft>
                <a:spcPts val="0"/>
              </a:spcAft>
              <a:buSzPts val="1840"/>
              <a:buChar char="◼"/>
            </a:pPr>
            <a:r>
              <a:rPr lang="en-US" sz="2000" b="1">
                <a:latin typeface="Arial" panose="020B0604020202020204"/>
                <a:ea typeface="Arial" panose="020B0604020202020204"/>
                <a:cs typeface="Arial" panose="020B0604020202020204"/>
                <a:sym typeface="Arial" panose="020B0604020202020204"/>
              </a:rPr>
              <a:t>Future scope</a:t>
            </a:r>
            <a:endParaRPr lang="en-US" sz="2000" b="1">
              <a:latin typeface="Arial" panose="020B0604020202020204"/>
              <a:ea typeface="Arial" panose="020B0604020202020204"/>
              <a:cs typeface="Arial" panose="020B0604020202020204"/>
              <a:sym typeface="Arial" panose="020B0604020202020204"/>
            </a:endParaRPr>
          </a:p>
          <a:p>
            <a:pPr marL="0" lvl="0" indent="0" algn="l" rtl="0">
              <a:lnSpc>
                <a:spcPct val="110000"/>
              </a:lnSpc>
              <a:spcBef>
                <a:spcPts val="1000"/>
              </a:spcBef>
              <a:spcAft>
                <a:spcPts val="0"/>
              </a:spcAft>
              <a:buSzPts val="1840"/>
              <a:buNone/>
            </a:pPr>
            <a:endParaRPr sz="2000" b="1">
              <a:latin typeface="Arial" panose="020B0604020202020204"/>
              <a:ea typeface="Arial" panose="020B0604020202020204"/>
              <a:cs typeface="Arial" panose="020B0604020202020204"/>
              <a:sym typeface="Arial" panose="020B0604020202020204"/>
            </a:endParaRPr>
          </a:p>
          <a:p>
            <a:pPr marL="305435" lvl="0" indent="-188595" algn="l" rtl="0">
              <a:lnSpc>
                <a:spcPct val="110000"/>
              </a:lnSpc>
              <a:spcBef>
                <a:spcPts val="1000"/>
              </a:spcBef>
              <a:spcAft>
                <a:spcPts val="0"/>
              </a:spcAft>
              <a:buSzPts val="1840"/>
              <a:buNone/>
            </a:pPr>
            <a:endParaRPr sz="2000" b="1">
              <a:latin typeface="Arial" panose="020B0604020202020204"/>
              <a:ea typeface="Arial" panose="020B0604020202020204"/>
              <a:cs typeface="Arial" panose="020B0604020202020204"/>
              <a:sym typeface="Arial" panose="020B0604020202020204"/>
            </a:endParaRPr>
          </a:p>
          <a:p>
            <a:pPr marL="305435" lvl="0" indent="-206375" algn="l" rtl="0">
              <a:lnSpc>
                <a:spcPct val="110000"/>
              </a:lnSpc>
              <a:spcBef>
                <a:spcPts val="940"/>
              </a:spcBef>
              <a:spcAft>
                <a:spcPts val="0"/>
              </a:spcAft>
              <a:buSzPts val="1564"/>
              <a:buNone/>
            </a:pPr>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PROBLEM STATEMENT</a:t>
            </a:r>
            <a:endParaRPr sz="4400"/>
          </a:p>
        </p:txBody>
      </p:sp>
      <p:sp>
        <p:nvSpPr>
          <p:cNvPr id="110" name="Google Shape;110;p15"/>
          <p:cNvSpPr txBox="1"/>
          <p:nvPr>
            <p:ph type="body" idx="1"/>
          </p:nvPr>
        </p:nvSpPr>
        <p:spPr>
          <a:xfrm>
            <a:off x="452403" y="1237632"/>
            <a:ext cx="11029615" cy="4673324"/>
          </a:xfrm>
          <a:prstGeom prst="rect">
            <a:avLst/>
          </a:prstGeom>
          <a:noFill/>
          <a:ln>
            <a:noFill/>
          </a:ln>
        </p:spPr>
        <p:txBody>
          <a:bodyPr spcFirstLastPara="1" wrap="square" lIns="91425" tIns="45700" rIns="91425" bIns="45700" anchor="ctr" anchorCtr="0">
            <a:normAutofit fontScale="92500" lnSpcReduction="20000"/>
          </a:bodyPr>
          <a:lstStyle/>
          <a:p>
            <a:pPr marL="0" lvl="0" indent="0" algn="l" rtl="0">
              <a:lnSpc>
                <a:spcPct val="110000"/>
              </a:lnSpc>
              <a:spcBef>
                <a:spcPts val="0"/>
              </a:spcBef>
              <a:spcAft>
                <a:spcPts val="0"/>
              </a:spcAft>
              <a:buSzPct val="92000"/>
              <a:buNone/>
            </a:pPr>
            <a:endParaRPr sz="2400" b="1" i="0">
              <a:latin typeface="Inter" panose="02000503000000020004"/>
              <a:ea typeface="Inter" panose="02000503000000020004"/>
              <a:cs typeface="Inter" panose="02000503000000020004"/>
              <a:sym typeface="Inter" panose="02000503000000020004"/>
            </a:endParaRPr>
          </a:p>
          <a:p>
            <a:pPr marL="0" lvl="0" indent="0" algn="l" rtl="0">
              <a:lnSpc>
                <a:spcPct val="110000"/>
              </a:lnSpc>
              <a:spcBef>
                <a:spcPts val="1045"/>
              </a:spcBef>
              <a:spcAft>
                <a:spcPts val="0"/>
              </a:spcAft>
              <a:buSzPct val="92000"/>
              <a:buNone/>
            </a:pPr>
            <a:endParaRPr sz="2400" b="1">
              <a:latin typeface="Inter" panose="02000503000000020004"/>
              <a:ea typeface="Inter" panose="02000503000000020004"/>
              <a:cs typeface="Inter" panose="02000503000000020004"/>
              <a:sym typeface="Inter" panose="02000503000000020004"/>
            </a:endParaRPr>
          </a:p>
          <a:p>
            <a:pPr marL="0" lvl="0" indent="0" algn="l" rtl="0">
              <a:lnSpc>
                <a:spcPct val="110000"/>
              </a:lnSpc>
              <a:spcBef>
                <a:spcPts val="1045"/>
              </a:spcBef>
              <a:spcAft>
                <a:spcPts val="0"/>
              </a:spcAft>
              <a:buSzPct val="92000"/>
              <a:buNone/>
            </a:pPr>
            <a:endParaRPr sz="2400" b="1" i="0">
              <a:latin typeface="Inter" panose="02000503000000020004"/>
              <a:ea typeface="Inter" panose="02000503000000020004"/>
              <a:cs typeface="Inter" panose="02000503000000020004"/>
              <a:sym typeface="Inter" panose="02000503000000020004"/>
            </a:endParaRPr>
          </a:p>
          <a:p>
            <a:pPr marL="0" lvl="0" indent="0" algn="l" rtl="0">
              <a:lnSpc>
                <a:spcPct val="110000"/>
              </a:lnSpc>
              <a:spcBef>
                <a:spcPts val="1045"/>
              </a:spcBef>
              <a:spcAft>
                <a:spcPts val="0"/>
              </a:spcAft>
              <a:buSzPct val="92000"/>
              <a:buNone/>
            </a:pPr>
            <a:endParaRPr sz="2400" b="1" i="0">
              <a:latin typeface="Inter" panose="02000503000000020004"/>
              <a:ea typeface="Inter" panose="02000503000000020004"/>
              <a:cs typeface="Inter" panose="02000503000000020004"/>
              <a:sym typeface="Inter" panose="02000503000000020004"/>
            </a:endParaRPr>
          </a:p>
          <a:p>
            <a:pPr marL="0" lvl="0" indent="0" algn="l" rtl="0">
              <a:lnSpc>
                <a:spcPct val="110000"/>
              </a:lnSpc>
              <a:spcBef>
                <a:spcPts val="1045"/>
              </a:spcBef>
              <a:spcAft>
                <a:spcPts val="0"/>
              </a:spcAft>
              <a:buSzPct val="92000"/>
              <a:buNone/>
            </a:pPr>
            <a:r>
              <a:rPr lang="en-US" sz="2400" b="1" i="0">
                <a:latin typeface="Inter" panose="02000503000000020004"/>
                <a:ea typeface="Inter" panose="02000503000000020004"/>
                <a:cs typeface="Inter" panose="02000503000000020004"/>
                <a:sym typeface="Inter" panose="02000503000000020004"/>
              </a:rPr>
              <a:t>encrypted image :</a:t>
            </a:r>
            <a:endParaRPr lang="en-US" sz="2400" b="1" i="0">
              <a:latin typeface="Inter" panose="02000503000000020004"/>
              <a:ea typeface="Inter" panose="02000503000000020004"/>
              <a:cs typeface="Inter" panose="02000503000000020004"/>
              <a:sym typeface="Inter" panose="02000503000000020004"/>
            </a:endParaRPr>
          </a:p>
          <a:p>
            <a:pPr marL="0" lvl="0" indent="0" algn="l" rtl="0">
              <a:lnSpc>
                <a:spcPct val="110000"/>
              </a:lnSpc>
              <a:spcBef>
                <a:spcPts val="935"/>
              </a:spcBef>
              <a:spcAft>
                <a:spcPts val="0"/>
              </a:spcAft>
              <a:buSzPct val="92000"/>
              <a:buNone/>
            </a:pPr>
            <a:r>
              <a:rPr lang="en-US" sz="1800" b="0" i="0">
                <a:solidFill>
                  <a:srgbClr val="374151"/>
                </a:solidFill>
                <a:latin typeface="Inter" panose="02000503000000020004"/>
                <a:ea typeface="Inter" panose="02000503000000020004"/>
                <a:cs typeface="Inter" panose="02000503000000020004"/>
                <a:sym typeface="Inter" panose="02000503000000020004"/>
              </a:rPr>
              <a:t>The code reads an image from a specified location and prompts the user to enter a secret message and a password. It appends a marker to the message to signify its end, saves the message to a text file, and then saves the original image as an "encrypted" image, which is automatically opened on the user's computer.</a:t>
            </a:r>
            <a:endParaRPr sz="1800" b="1">
              <a:latin typeface="Inter" panose="02000503000000020004"/>
              <a:ea typeface="Inter" panose="02000503000000020004"/>
              <a:cs typeface="Inter" panose="02000503000000020004"/>
              <a:sym typeface="Inter" panose="02000503000000020004"/>
            </a:endParaRPr>
          </a:p>
          <a:p>
            <a:pPr marL="0" lvl="0" indent="0" algn="l" rtl="0">
              <a:lnSpc>
                <a:spcPct val="110000"/>
              </a:lnSpc>
              <a:spcBef>
                <a:spcPts val="1045"/>
              </a:spcBef>
              <a:spcAft>
                <a:spcPts val="0"/>
              </a:spcAft>
              <a:buSzPct val="92000"/>
              <a:buNone/>
            </a:pPr>
            <a:r>
              <a:rPr lang="en-US" sz="2400" b="1" i="0">
                <a:latin typeface="Inter" panose="02000503000000020004"/>
                <a:ea typeface="Inter" panose="02000503000000020004"/>
                <a:cs typeface="Inter" panose="02000503000000020004"/>
                <a:sym typeface="Inter" panose="02000503000000020004"/>
              </a:rPr>
              <a:t>Decrypt image:</a:t>
            </a:r>
            <a:endParaRPr lang="en-US" sz="2400" b="1" i="0">
              <a:latin typeface="Inter" panose="02000503000000020004"/>
              <a:ea typeface="Inter" panose="02000503000000020004"/>
              <a:cs typeface="Inter" panose="02000503000000020004"/>
              <a:sym typeface="Inter" panose="02000503000000020004"/>
            </a:endParaRPr>
          </a:p>
          <a:p>
            <a:pPr marL="0" lvl="0" indent="0" algn="l" rtl="0">
              <a:lnSpc>
                <a:spcPct val="110000"/>
              </a:lnSpc>
              <a:spcBef>
                <a:spcPts val="935"/>
              </a:spcBef>
              <a:spcAft>
                <a:spcPts val="0"/>
              </a:spcAft>
              <a:buSzPct val="92000"/>
              <a:buNone/>
            </a:pPr>
            <a:r>
              <a:rPr lang="en-US" sz="1800" b="0" i="0">
                <a:solidFill>
                  <a:srgbClr val="374151"/>
                </a:solidFill>
                <a:latin typeface="Inter" panose="02000503000000020004"/>
                <a:ea typeface="Inter" panose="02000503000000020004"/>
                <a:cs typeface="Inter" panose="02000503000000020004"/>
                <a:sym typeface="Inter" panose="02000503000000020004"/>
              </a:rPr>
              <a:t>The code prompts the user to enter a password for decryption and attempts to read a secret message from a text file. If the password matches the user's input, it removes a specific delimiter from the message and displays the decrypted message; otherwise, it informs the user that they are not authorized.</a:t>
            </a:r>
            <a:endParaRPr sz="1800" b="1" i="0">
              <a:latin typeface="Inter" panose="02000503000000020004"/>
              <a:ea typeface="Inter" panose="02000503000000020004"/>
              <a:cs typeface="Inter" panose="02000503000000020004"/>
              <a:sym typeface="Inter" panose="02000503000000020004"/>
            </a:endParaRPr>
          </a:p>
          <a:p>
            <a:pPr marL="0" lvl="0" indent="0" algn="l" rtl="0">
              <a:lnSpc>
                <a:spcPct val="110000"/>
              </a:lnSpc>
              <a:spcBef>
                <a:spcPts val="1045"/>
              </a:spcBef>
              <a:spcAft>
                <a:spcPts val="0"/>
              </a:spcAft>
              <a:buSzPct val="92000"/>
              <a:buNone/>
            </a:pPr>
            <a:endParaRPr sz="2400" b="1" i="0">
              <a:latin typeface="Inter" panose="02000503000000020004"/>
              <a:ea typeface="Inter" panose="02000503000000020004"/>
              <a:cs typeface="Inter" panose="02000503000000020004"/>
              <a:sym typeface="Inter" panose="02000503000000020004"/>
            </a:endParaRPr>
          </a:p>
          <a:p>
            <a:pPr marL="0" lvl="0" indent="0" algn="l" rtl="0">
              <a:lnSpc>
                <a:spcPct val="110000"/>
              </a:lnSpc>
              <a:spcBef>
                <a:spcPts val="1045"/>
              </a:spcBef>
              <a:spcAft>
                <a:spcPts val="0"/>
              </a:spcAft>
              <a:buSzPct val="92000"/>
              <a:buNone/>
            </a:pPr>
            <a:endParaRPr sz="2400" b="1" i="0">
              <a:latin typeface="Inter" panose="02000503000000020004"/>
              <a:ea typeface="Inter" panose="02000503000000020004"/>
              <a:cs typeface="Inter" panose="02000503000000020004"/>
              <a:sym typeface="Inter" panose="02000503000000020004"/>
            </a:endParaRPr>
          </a:p>
          <a:p>
            <a:pPr marL="0" lvl="0" indent="0" algn="l" rtl="0">
              <a:lnSpc>
                <a:spcPct val="110000"/>
              </a:lnSpc>
              <a:spcBef>
                <a:spcPts val="1045"/>
              </a:spcBef>
              <a:spcAft>
                <a:spcPts val="0"/>
              </a:spcAft>
              <a:buSzPct val="92000"/>
              <a:buNone/>
            </a:pPr>
            <a:endParaRPr sz="2400" b="1">
              <a:latin typeface="Inter" panose="02000503000000020004"/>
              <a:ea typeface="Inter" panose="02000503000000020004"/>
              <a:cs typeface="Inter" panose="02000503000000020004"/>
              <a:sym typeface="Inter" panose="02000503000000020004"/>
            </a:endParaRPr>
          </a:p>
          <a:p>
            <a:pPr marL="0" lvl="0" indent="0" algn="l" rtl="0">
              <a:lnSpc>
                <a:spcPct val="110000"/>
              </a:lnSpc>
              <a:spcBef>
                <a:spcPts val="1045"/>
              </a:spcBef>
              <a:spcAft>
                <a:spcPts val="0"/>
              </a:spcAft>
              <a:buSzPct val="92000"/>
              <a:buNone/>
            </a:pPr>
            <a:endParaRPr sz="2400" b="1" i="0">
              <a:latin typeface="Inter" panose="02000503000000020004"/>
              <a:ea typeface="Inter" panose="02000503000000020004"/>
              <a:cs typeface="Inter" panose="02000503000000020004"/>
              <a:sym typeface="Inter" panose="02000503000000020004"/>
            </a:endParaRPr>
          </a:p>
          <a:p>
            <a:pPr marL="0" lvl="0" indent="0" algn="l" rtl="0">
              <a:lnSpc>
                <a:spcPct val="110000"/>
              </a:lnSpc>
              <a:spcBef>
                <a:spcPts val="1045"/>
              </a:spcBef>
              <a:spcAft>
                <a:spcPts val="0"/>
              </a:spcAft>
              <a:buSzPct val="92000"/>
              <a:buNone/>
            </a:pPr>
            <a:endParaRPr sz="2400" b="1">
              <a:latin typeface="Inter" panose="02000503000000020004"/>
              <a:ea typeface="Inter" panose="02000503000000020004"/>
              <a:cs typeface="Inter" panose="02000503000000020004"/>
              <a:sym typeface="Inter" panose="02000503000000020004"/>
            </a:endParaRPr>
          </a:p>
          <a:p>
            <a:pPr marL="0" lvl="0" indent="0" algn="l" rtl="0">
              <a:lnSpc>
                <a:spcPct val="110000"/>
              </a:lnSpc>
              <a:spcBef>
                <a:spcPts val="1045"/>
              </a:spcBef>
              <a:spcAft>
                <a:spcPts val="0"/>
              </a:spcAft>
              <a:buSzPct val="92000"/>
              <a:buNone/>
            </a:pPr>
            <a:endParaRPr sz="2400" b="1" i="0">
              <a:latin typeface="Inter" panose="02000503000000020004"/>
              <a:ea typeface="Inter" panose="02000503000000020004"/>
              <a:cs typeface="Inter" panose="02000503000000020004"/>
              <a:sym typeface="Inter" panose="02000503000000020004"/>
            </a:endParaRPr>
          </a:p>
          <a:p>
            <a:pPr marL="0" lvl="0" indent="0" algn="l" rtl="0">
              <a:lnSpc>
                <a:spcPct val="110000"/>
              </a:lnSpc>
              <a:spcBef>
                <a:spcPts val="1045"/>
              </a:spcBef>
              <a:spcAft>
                <a:spcPts val="0"/>
              </a:spcAft>
              <a:buSzPct val="92000"/>
              <a:buNone/>
            </a:pPr>
            <a:endParaRPr sz="2400" b="1" i="0">
              <a:latin typeface="Inter" panose="02000503000000020004"/>
              <a:ea typeface="Inter" panose="02000503000000020004"/>
              <a:cs typeface="Inter" panose="02000503000000020004"/>
              <a:sym typeface="Inter" panose="02000503000000020004"/>
            </a:endParaRPr>
          </a:p>
          <a:p>
            <a:pPr marL="0" lvl="0" indent="0" algn="l" rtl="0">
              <a:lnSpc>
                <a:spcPct val="110000"/>
              </a:lnSpc>
              <a:spcBef>
                <a:spcPts val="915"/>
              </a:spcBef>
              <a:spcAft>
                <a:spcPts val="0"/>
              </a:spcAft>
              <a:buSzPct val="92000"/>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TECHNOLOGY  USED</a:t>
            </a:r>
            <a:endParaRPr sz="4400"/>
          </a:p>
        </p:txBody>
      </p:sp>
      <p:sp>
        <p:nvSpPr>
          <p:cNvPr id="117" name="Google Shape;117;p16"/>
          <p:cNvSpPr txBox="1"/>
          <p:nvPr>
            <p:ph type="body" idx="1"/>
          </p:nvPr>
        </p:nvSpPr>
        <p:spPr>
          <a:xfrm>
            <a:off x="441671" y="1087378"/>
            <a:ext cx="11613485" cy="5563973"/>
          </a:xfrm>
          <a:prstGeom prst="rect">
            <a:avLst/>
          </a:prstGeom>
          <a:noFill/>
          <a:ln>
            <a:noFill/>
          </a:ln>
        </p:spPr>
        <p:txBody>
          <a:bodyPr spcFirstLastPara="1" wrap="square" lIns="91425" tIns="45700" rIns="91425" bIns="45700" anchor="ctr" anchorCtr="0">
            <a:noAutofit/>
          </a:bodyPr>
          <a:lstStyle/>
          <a:p>
            <a:pPr marL="0" lvl="0" indent="0" algn="l" rtl="0">
              <a:lnSpc>
                <a:spcPct val="110000"/>
              </a:lnSpc>
              <a:spcBef>
                <a:spcPts val="0"/>
              </a:spcBef>
              <a:spcAft>
                <a:spcPts val="0"/>
              </a:spcAft>
              <a:buSzPts val="1564"/>
              <a:buNone/>
            </a:pPr>
            <a:r>
              <a:rPr lang="en-US" b="0" i="0">
                <a:solidFill>
                  <a:srgbClr val="374151"/>
                </a:solidFill>
                <a:latin typeface="Inter" panose="02000503000000020004"/>
                <a:ea typeface="Inter" panose="02000503000000020004"/>
                <a:cs typeface="Inter" panose="02000503000000020004"/>
                <a:sym typeface="Inter" panose="02000503000000020004"/>
              </a:rPr>
              <a:t>In Python programs for encrypting and decrypting messages with images, common libraries include Pillow for image processing, OpenCV for advanced image manipulation, and cryptography or PyCrypto for implementing encryption algorithms like AES. These libraries facilitate the handling of images and secure data encryption. </a:t>
            </a:r>
            <a:r>
              <a:rPr lang="en-US" b="1" i="0">
                <a:latin typeface="Inter" panose="02000503000000020004"/>
                <a:ea typeface="Inter" panose="02000503000000020004"/>
                <a:cs typeface="Inter" panose="02000503000000020004"/>
                <a:sym typeface="Inter" panose="02000503000000020004"/>
              </a:rPr>
              <a:t>Libraries and Platforms Used</a:t>
            </a:r>
            <a:endParaRPr lang="en-US" b="1" i="0">
              <a:latin typeface="Inter" panose="02000503000000020004"/>
              <a:ea typeface="Inter" panose="02000503000000020004"/>
              <a:cs typeface="Inter" panose="02000503000000020004"/>
              <a:sym typeface="Inter" panose="02000503000000020004"/>
            </a:endParaRPr>
          </a:p>
          <a:p>
            <a:pPr marL="306070" lvl="0" indent="-306070" algn="l" rtl="0">
              <a:lnSpc>
                <a:spcPct val="110000"/>
              </a:lnSpc>
              <a:spcBef>
                <a:spcPts val="940"/>
              </a:spcBef>
              <a:spcAft>
                <a:spcPts val="0"/>
              </a:spcAft>
              <a:buSzPts val="1564"/>
              <a:buFont typeface="Arial" panose="020B0604020202020204"/>
              <a:buChar char="•"/>
            </a:pPr>
            <a:r>
              <a:rPr lang="en-US" b="1" i="0">
                <a:solidFill>
                  <a:srgbClr val="374151"/>
                </a:solidFill>
                <a:latin typeface="Inter" panose="02000503000000020004"/>
                <a:ea typeface="Inter" panose="02000503000000020004"/>
                <a:cs typeface="Inter" panose="02000503000000020004"/>
                <a:sym typeface="Inter" panose="02000503000000020004"/>
              </a:rPr>
              <a:t>Pillow (PIL)</a:t>
            </a:r>
            <a:r>
              <a:rPr lang="en-US" b="0" i="0">
                <a:solidFill>
                  <a:srgbClr val="374151"/>
                </a:solidFill>
                <a:latin typeface="Inter" panose="02000503000000020004"/>
                <a:ea typeface="Inter" panose="02000503000000020004"/>
                <a:cs typeface="Inter" panose="02000503000000020004"/>
                <a:sym typeface="Inter" panose="02000503000000020004"/>
              </a:rPr>
              <a:t>: This library is essential for opening, manipulating, and saving images in various formats. It allows the program to handle pixel data effectively.</a:t>
            </a:r>
            <a:endParaRPr lang="en-US" b="0" i="0">
              <a:solidFill>
                <a:srgbClr val="374151"/>
              </a:solidFill>
              <a:latin typeface="Inter" panose="02000503000000020004"/>
              <a:ea typeface="Inter" panose="02000503000000020004"/>
              <a:cs typeface="Inter" panose="02000503000000020004"/>
              <a:sym typeface="Inter" panose="02000503000000020004"/>
            </a:endParaRPr>
          </a:p>
          <a:p>
            <a:pPr marL="306070" lvl="0" indent="-306070" algn="l" rtl="0">
              <a:lnSpc>
                <a:spcPct val="110000"/>
              </a:lnSpc>
              <a:spcBef>
                <a:spcPts val="940"/>
              </a:spcBef>
              <a:spcAft>
                <a:spcPts val="0"/>
              </a:spcAft>
              <a:buSzPts val="1564"/>
              <a:buFont typeface="Arial" panose="020B0604020202020204"/>
              <a:buChar char="•"/>
            </a:pPr>
            <a:r>
              <a:rPr lang="en-US" b="1" i="0">
                <a:solidFill>
                  <a:srgbClr val="374151"/>
                </a:solidFill>
                <a:latin typeface="Inter" panose="02000503000000020004"/>
                <a:ea typeface="Inter" panose="02000503000000020004"/>
                <a:cs typeface="Inter" panose="02000503000000020004"/>
                <a:sym typeface="Inter" panose="02000503000000020004"/>
              </a:rPr>
              <a:t>Tkinter</a:t>
            </a:r>
            <a:r>
              <a:rPr lang="en-US" b="0" i="0">
                <a:solidFill>
                  <a:srgbClr val="374151"/>
                </a:solidFill>
                <a:latin typeface="Inter" panose="02000503000000020004"/>
                <a:ea typeface="Inter" panose="02000503000000020004"/>
                <a:cs typeface="Inter" panose="02000503000000020004"/>
                <a:sym typeface="Inter" panose="02000503000000020004"/>
              </a:rPr>
              <a:t>: This is the standard GUI toolkit for Python, used to create the graphical user interface that allows users to interact with the program easily.</a:t>
            </a:r>
            <a:endParaRPr lang="en-US" b="0" i="0">
              <a:solidFill>
                <a:srgbClr val="374151"/>
              </a:solidFill>
              <a:latin typeface="Inter" panose="02000503000000020004"/>
              <a:ea typeface="Inter" panose="02000503000000020004"/>
              <a:cs typeface="Inter" panose="02000503000000020004"/>
              <a:sym typeface="Inter" panose="02000503000000020004"/>
            </a:endParaRPr>
          </a:p>
          <a:p>
            <a:pPr marL="306070" lvl="0" indent="-306070" algn="l" rtl="0">
              <a:lnSpc>
                <a:spcPct val="110000"/>
              </a:lnSpc>
              <a:spcBef>
                <a:spcPts val="940"/>
              </a:spcBef>
              <a:spcAft>
                <a:spcPts val="0"/>
              </a:spcAft>
              <a:buSzPts val="1564"/>
              <a:buFont typeface="Arial" panose="020B0604020202020204"/>
              <a:buChar char="•"/>
            </a:pPr>
            <a:r>
              <a:rPr lang="en-US" b="1" i="0">
                <a:solidFill>
                  <a:srgbClr val="374151"/>
                </a:solidFill>
                <a:latin typeface="Inter" panose="02000503000000020004"/>
                <a:ea typeface="Inter" panose="02000503000000020004"/>
                <a:cs typeface="Inter" panose="02000503000000020004"/>
                <a:sym typeface="Inter" panose="02000503000000020004"/>
              </a:rPr>
              <a:t>Random</a:t>
            </a:r>
            <a:r>
              <a:rPr lang="en-US" b="0" i="0">
                <a:solidFill>
                  <a:srgbClr val="374151"/>
                </a:solidFill>
                <a:latin typeface="Inter" panose="02000503000000020004"/>
                <a:ea typeface="Inter" panose="02000503000000020004"/>
                <a:cs typeface="Inter" panose="02000503000000020004"/>
                <a:sym typeface="Inter" panose="02000503000000020004"/>
              </a:rPr>
              <a:t>: This built-in library is used to generate random numbers and shuffle pixel data, which is crucial for the encryption and decryption processes.</a:t>
            </a:r>
            <a:endParaRPr lang="en-US" b="0" i="0">
              <a:solidFill>
                <a:srgbClr val="374151"/>
              </a:solidFill>
              <a:latin typeface="Inter" panose="02000503000000020004"/>
              <a:ea typeface="Inter" panose="02000503000000020004"/>
              <a:cs typeface="Inter" panose="02000503000000020004"/>
              <a:sym typeface="Inter" panose="02000503000000020004"/>
            </a:endParaRPr>
          </a:p>
          <a:p>
            <a:pPr marL="306070" lvl="0" indent="-306070" algn="l" rtl="0">
              <a:lnSpc>
                <a:spcPct val="110000"/>
              </a:lnSpc>
              <a:spcBef>
                <a:spcPts val="940"/>
              </a:spcBef>
              <a:spcAft>
                <a:spcPts val="0"/>
              </a:spcAft>
              <a:buSzPts val="1564"/>
              <a:buFont typeface="Arial" panose="020B0604020202020204"/>
              <a:buChar char="•"/>
            </a:pPr>
            <a:r>
              <a:rPr lang="en-US" b="1" i="0">
                <a:solidFill>
                  <a:srgbClr val="374151"/>
                </a:solidFill>
                <a:latin typeface="Inter" panose="02000503000000020004"/>
                <a:ea typeface="Inter" panose="02000503000000020004"/>
                <a:cs typeface="Inter" panose="02000503000000020004"/>
                <a:sym typeface="Inter" panose="02000503000000020004"/>
              </a:rPr>
              <a:t>OS</a:t>
            </a:r>
            <a:r>
              <a:rPr lang="en-US" b="0" i="0">
                <a:solidFill>
                  <a:srgbClr val="374151"/>
                </a:solidFill>
                <a:latin typeface="Inter" panose="02000503000000020004"/>
                <a:ea typeface="Inter" panose="02000503000000020004"/>
                <a:cs typeface="Inter" panose="02000503000000020004"/>
                <a:sym typeface="Inter" panose="02000503000000020004"/>
              </a:rPr>
              <a:t>: This module provides a way to interact with the operating system, allowing the program to handle file paths and directories.</a:t>
            </a:r>
            <a:endParaRPr lang="en-US" b="0" i="0">
              <a:solidFill>
                <a:srgbClr val="374151"/>
              </a:solidFill>
              <a:latin typeface="Inter" panose="02000503000000020004"/>
              <a:ea typeface="Inter" panose="02000503000000020004"/>
              <a:cs typeface="Inter" panose="02000503000000020004"/>
              <a:sym typeface="Inter" panose="02000503000000020004"/>
            </a:endParaRPr>
          </a:p>
          <a:p>
            <a:pPr marL="306070" lvl="0" indent="-306070" algn="l" rtl="0">
              <a:lnSpc>
                <a:spcPct val="110000"/>
              </a:lnSpc>
              <a:spcBef>
                <a:spcPts val="940"/>
              </a:spcBef>
              <a:spcAft>
                <a:spcPts val="0"/>
              </a:spcAft>
              <a:buSzPts val="1564"/>
              <a:buChar char="◼"/>
            </a:pPr>
            <a:r>
              <a:rPr lang="en-US" b="1" i="0">
                <a:solidFill>
                  <a:srgbClr val="374151"/>
                </a:solidFill>
                <a:latin typeface="Inter" panose="02000503000000020004"/>
                <a:ea typeface="Inter" panose="02000503000000020004"/>
                <a:cs typeface="Inter" panose="02000503000000020004"/>
                <a:sym typeface="Inter" panose="02000503000000020004"/>
              </a:rPr>
              <a:t>Python Version and Environment</a:t>
            </a:r>
            <a:endParaRPr b="0" i="0">
              <a:solidFill>
                <a:srgbClr val="374151"/>
              </a:solidFill>
              <a:latin typeface="Inter" panose="02000503000000020004"/>
              <a:ea typeface="Inter" panose="02000503000000020004"/>
              <a:cs typeface="Inter" panose="02000503000000020004"/>
              <a:sym typeface="Inter" panose="02000503000000020004"/>
            </a:endParaRPr>
          </a:p>
          <a:p>
            <a:pPr marL="306070" lvl="0" indent="-306070" algn="l" rtl="0">
              <a:lnSpc>
                <a:spcPct val="110000"/>
              </a:lnSpc>
              <a:spcBef>
                <a:spcPts val="940"/>
              </a:spcBef>
              <a:spcAft>
                <a:spcPts val="0"/>
              </a:spcAft>
              <a:buSzPts val="1564"/>
              <a:buFont typeface="Arial" panose="020B0604020202020204"/>
              <a:buChar char="•"/>
            </a:pPr>
            <a:r>
              <a:rPr lang="en-US" b="0" i="0">
                <a:solidFill>
                  <a:srgbClr val="374151"/>
                </a:solidFill>
                <a:latin typeface="Inter" panose="02000503000000020004"/>
                <a:ea typeface="Inter" panose="02000503000000020004"/>
                <a:cs typeface="Inter" panose="02000503000000020004"/>
                <a:sym typeface="Inter" panose="02000503000000020004"/>
              </a:rPr>
              <a:t>The program was developed using </a:t>
            </a:r>
            <a:r>
              <a:rPr lang="en-US" b="1" i="0">
                <a:solidFill>
                  <a:srgbClr val="374151"/>
                </a:solidFill>
                <a:latin typeface="Inter" panose="02000503000000020004"/>
                <a:ea typeface="Inter" panose="02000503000000020004"/>
                <a:cs typeface="Inter" panose="02000503000000020004"/>
                <a:sym typeface="Inter" panose="02000503000000020004"/>
              </a:rPr>
              <a:t>Python IDLE 3.13 64-bit</a:t>
            </a:r>
            <a:r>
              <a:rPr lang="en-US" b="0" i="0">
                <a:solidFill>
                  <a:srgbClr val="374151"/>
                </a:solidFill>
                <a:latin typeface="Inter" panose="02000503000000020004"/>
                <a:ea typeface="Inter" panose="02000503000000020004"/>
                <a:cs typeface="Inter" panose="02000503000000020004"/>
                <a:sym typeface="Inter" panose="02000503000000020004"/>
              </a:rPr>
              <a:t>, which is an integrated development environment that comes with Python installations. It provides a simple interface for writing and testing Python code.</a:t>
            </a:r>
            <a:endParaRPr lang="en-US" b="0" i="0">
              <a:solidFill>
                <a:srgbClr val="374151"/>
              </a:solidFill>
              <a:latin typeface="Inter" panose="02000503000000020004"/>
              <a:ea typeface="Inter" panose="02000503000000020004"/>
              <a:cs typeface="Inter" panose="02000503000000020004"/>
              <a:sym typeface="Inter" panose="02000503000000020004"/>
            </a:endParaRPr>
          </a:p>
          <a:p>
            <a:pPr marL="0" lvl="0" indent="0" algn="l" rtl="0">
              <a:lnSpc>
                <a:spcPct val="110000"/>
              </a:lnSpc>
              <a:spcBef>
                <a:spcPts val="940"/>
              </a:spcBef>
              <a:spcAft>
                <a:spcPts val="0"/>
              </a:spcAft>
              <a:buSzPts val="1564"/>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2"/>
              </a:buClr>
              <a:buSzPts val="2800"/>
              <a:buFont typeface="Inter" panose="02000503000000020004"/>
              <a:buNone/>
            </a:pPr>
            <a:r>
              <a:rPr lang="en-US" b="1" i="0">
                <a:solidFill>
                  <a:schemeClr val="accent2"/>
                </a:solidFill>
                <a:latin typeface="Inter" panose="02000503000000020004"/>
                <a:ea typeface="Inter" panose="02000503000000020004"/>
                <a:cs typeface="Inter" panose="02000503000000020004"/>
                <a:sym typeface="Inter" panose="02000503000000020004"/>
              </a:rPr>
              <a:t>EXPLANATION OF THE PROGRAM</a:t>
            </a:r>
            <a:endParaRPr>
              <a:solidFill>
                <a:schemeClr val="accent2"/>
              </a:solidFill>
            </a:endParaRPr>
          </a:p>
        </p:txBody>
      </p:sp>
      <p:sp>
        <p:nvSpPr>
          <p:cNvPr id="123" name="Google Shape;123;p17"/>
          <p:cNvSpPr txBox="1"/>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6070" lvl="0" indent="-306070" algn="l" rtl="0">
              <a:lnSpc>
                <a:spcPct val="110000"/>
              </a:lnSpc>
              <a:spcBef>
                <a:spcPts val="0"/>
              </a:spcBef>
              <a:spcAft>
                <a:spcPts val="0"/>
              </a:spcAft>
              <a:buSzPts val="1564"/>
              <a:buChar char="◼"/>
            </a:pPr>
            <a:r>
              <a:rPr lang="en-US" b="0" i="0">
                <a:solidFill>
                  <a:srgbClr val="374151"/>
                </a:solidFill>
                <a:latin typeface="Inter" panose="02000503000000020004"/>
                <a:ea typeface="Inter" panose="02000503000000020004"/>
                <a:cs typeface="Inter" panose="02000503000000020004"/>
                <a:sym typeface="Inter" panose="02000503000000020004"/>
              </a:rPr>
              <a:t>The program is designed to encrypt and decrypt images, making them unreadable to anyone who doesn't have the right key. Here's how it works:</a:t>
            </a:r>
            <a:endParaRPr lang="en-US" b="0" i="0">
              <a:solidFill>
                <a:srgbClr val="374151"/>
              </a:solidFill>
              <a:latin typeface="Inter" panose="02000503000000020004"/>
              <a:ea typeface="Inter" panose="02000503000000020004"/>
              <a:cs typeface="Inter" panose="02000503000000020004"/>
              <a:sym typeface="Inter" panose="02000503000000020004"/>
            </a:endParaRPr>
          </a:p>
          <a:p>
            <a:pPr marL="306070" lvl="0" indent="-306070" algn="l" rtl="0">
              <a:lnSpc>
                <a:spcPct val="110000"/>
              </a:lnSpc>
              <a:spcBef>
                <a:spcPts val="940"/>
              </a:spcBef>
              <a:spcAft>
                <a:spcPts val="0"/>
              </a:spcAft>
              <a:buSzPts val="1564"/>
              <a:buFont typeface="Arial" panose="020B0604020202020204"/>
              <a:buChar char="•"/>
            </a:pPr>
            <a:r>
              <a:rPr lang="en-US" b="1" i="0">
                <a:solidFill>
                  <a:srgbClr val="374151"/>
                </a:solidFill>
                <a:latin typeface="Inter" panose="02000503000000020004"/>
                <a:ea typeface="Inter" panose="02000503000000020004"/>
                <a:cs typeface="Inter" panose="02000503000000020004"/>
                <a:sym typeface="Inter" panose="02000503000000020004"/>
              </a:rPr>
              <a:t>User Interface</a:t>
            </a:r>
            <a:r>
              <a:rPr lang="en-US" b="0" i="0">
                <a:solidFill>
                  <a:srgbClr val="374151"/>
                </a:solidFill>
                <a:latin typeface="Inter" panose="02000503000000020004"/>
                <a:ea typeface="Inter" panose="02000503000000020004"/>
                <a:cs typeface="Inter" panose="02000503000000020004"/>
                <a:sym typeface="Inter" panose="02000503000000020004"/>
              </a:rPr>
              <a:t>: When you run the program, a window opens where you can select an image file you want to encrypt or decrypt. You can also choose where to save the new image and enter a seed key, which is like a password that helps in the encryption process.</a:t>
            </a:r>
            <a:endParaRPr lang="en-US" b="0" i="0">
              <a:solidFill>
                <a:srgbClr val="374151"/>
              </a:solidFill>
              <a:latin typeface="Inter" panose="02000503000000020004"/>
              <a:ea typeface="Inter" panose="02000503000000020004"/>
              <a:cs typeface="Inter" panose="02000503000000020004"/>
              <a:sym typeface="Inter" panose="02000503000000020004"/>
            </a:endParaRPr>
          </a:p>
          <a:p>
            <a:pPr marL="306070" lvl="0" indent="-306070" algn="l" rtl="0">
              <a:lnSpc>
                <a:spcPct val="110000"/>
              </a:lnSpc>
              <a:spcBef>
                <a:spcPts val="940"/>
              </a:spcBef>
              <a:spcAft>
                <a:spcPts val="0"/>
              </a:spcAft>
              <a:buSzPts val="1564"/>
              <a:buFont typeface="Arial" panose="020B0604020202020204"/>
              <a:buChar char="•"/>
            </a:pPr>
            <a:r>
              <a:rPr lang="en-US" b="1" i="0">
                <a:solidFill>
                  <a:srgbClr val="374151"/>
                </a:solidFill>
                <a:latin typeface="Inter" panose="02000503000000020004"/>
                <a:ea typeface="Inter" panose="02000503000000020004"/>
                <a:cs typeface="Inter" panose="02000503000000020004"/>
                <a:sym typeface="Inter" panose="02000503000000020004"/>
              </a:rPr>
              <a:t>Encryption Process</a:t>
            </a:r>
            <a:r>
              <a:rPr lang="en-US" b="0" i="0">
                <a:solidFill>
                  <a:srgbClr val="374151"/>
                </a:solidFill>
                <a:latin typeface="Inter" panose="02000503000000020004"/>
                <a:ea typeface="Inter" panose="02000503000000020004"/>
                <a:cs typeface="Inter" panose="02000503000000020004"/>
                <a:sym typeface="Inter" panose="02000503000000020004"/>
              </a:rPr>
              <a:t>: When you click the encrypt button, the program takes the image and shuffles its pixels based on the seed key you provided. This means that the original image looks completely different after encryption, making it secure.</a:t>
            </a:r>
            <a:endParaRPr lang="en-US" b="0" i="0">
              <a:solidFill>
                <a:srgbClr val="374151"/>
              </a:solidFill>
              <a:latin typeface="Inter" panose="02000503000000020004"/>
              <a:ea typeface="Inter" panose="02000503000000020004"/>
              <a:cs typeface="Inter" panose="02000503000000020004"/>
              <a:sym typeface="Inter" panose="02000503000000020004"/>
            </a:endParaRPr>
          </a:p>
          <a:p>
            <a:pPr marL="306070" lvl="0" indent="-306070" algn="l" rtl="0">
              <a:lnSpc>
                <a:spcPct val="110000"/>
              </a:lnSpc>
              <a:spcBef>
                <a:spcPts val="940"/>
              </a:spcBef>
              <a:spcAft>
                <a:spcPts val="0"/>
              </a:spcAft>
              <a:buSzPts val="1564"/>
              <a:buFont typeface="Arial" panose="020B0604020202020204"/>
              <a:buChar char="•"/>
            </a:pPr>
            <a:r>
              <a:rPr lang="en-US" b="1" i="0">
                <a:solidFill>
                  <a:srgbClr val="374151"/>
                </a:solidFill>
                <a:latin typeface="Inter" panose="02000503000000020004"/>
                <a:ea typeface="Inter" panose="02000503000000020004"/>
                <a:cs typeface="Inter" panose="02000503000000020004"/>
                <a:sym typeface="Inter" panose="02000503000000020004"/>
              </a:rPr>
              <a:t>Decryption Process</a:t>
            </a:r>
            <a:r>
              <a:rPr lang="en-US" b="0" i="0">
                <a:solidFill>
                  <a:srgbClr val="374151"/>
                </a:solidFill>
                <a:latin typeface="Inter" panose="02000503000000020004"/>
                <a:ea typeface="Inter" panose="02000503000000020004"/>
                <a:cs typeface="Inter" panose="02000503000000020004"/>
                <a:sym typeface="Inter" panose="02000503000000020004"/>
              </a:rPr>
              <a:t>: If you want to get back the original image, you can use the decrypt button. The program uses the same seed key to rearrange the pixels back to their original order, restoring the image to how it was before encryption.</a:t>
            </a:r>
            <a:endParaRPr lang="en-US" b="0" i="0">
              <a:solidFill>
                <a:srgbClr val="374151"/>
              </a:solidFill>
              <a:latin typeface="Inter" panose="02000503000000020004"/>
              <a:ea typeface="Inter" panose="02000503000000020004"/>
              <a:cs typeface="Inter" panose="02000503000000020004"/>
              <a:sym typeface="Inter" panose="02000503000000020004"/>
            </a:endParaRPr>
          </a:p>
          <a:p>
            <a:pPr marL="306070" lvl="0" indent="-306070" algn="l" rtl="0">
              <a:lnSpc>
                <a:spcPct val="110000"/>
              </a:lnSpc>
              <a:spcBef>
                <a:spcPts val="940"/>
              </a:spcBef>
              <a:spcAft>
                <a:spcPts val="0"/>
              </a:spcAft>
              <a:buSzPts val="1564"/>
              <a:buFont typeface="Arial" panose="020B0604020202020204"/>
              <a:buChar char="•"/>
            </a:pPr>
            <a:r>
              <a:rPr lang="en-US" b="1" i="0">
                <a:solidFill>
                  <a:srgbClr val="374151"/>
                </a:solidFill>
                <a:latin typeface="Inter" panose="02000503000000020004"/>
                <a:ea typeface="Inter" panose="02000503000000020004"/>
                <a:cs typeface="Inter" panose="02000503000000020004"/>
                <a:sym typeface="Inter" panose="02000503000000020004"/>
              </a:rPr>
              <a:t>Error Handling</a:t>
            </a:r>
            <a:r>
              <a:rPr lang="en-US" b="0" i="0">
                <a:solidFill>
                  <a:srgbClr val="374151"/>
                </a:solidFill>
                <a:latin typeface="Inter" panose="02000503000000020004"/>
                <a:ea typeface="Inter" panose="02000503000000020004"/>
                <a:cs typeface="Inter" panose="02000503000000020004"/>
                <a:sym typeface="Inter" panose="02000503000000020004"/>
              </a:rPr>
              <a:t>: The program checks if you have selected both an input image and an output path before proceeding with encryption or decryption. If not, it shows an error message.</a:t>
            </a:r>
            <a:endParaRPr lang="en-US" b="0" i="0">
              <a:solidFill>
                <a:srgbClr val="374151"/>
              </a:solidFill>
              <a:latin typeface="Inter" panose="02000503000000020004"/>
              <a:ea typeface="Inter" panose="02000503000000020004"/>
              <a:cs typeface="Inter" panose="02000503000000020004"/>
              <a:sym typeface="Inter" panose="02000503000000020004"/>
            </a:endParaRPr>
          </a:p>
          <a:p>
            <a:pPr marL="306070" lvl="0" indent="-206375" algn="l" rtl="0">
              <a:lnSpc>
                <a:spcPct val="110000"/>
              </a:lnSpc>
              <a:spcBef>
                <a:spcPts val="940"/>
              </a:spcBef>
              <a:spcAft>
                <a:spcPts val="0"/>
              </a:spcAft>
              <a:buSzPts val="1564"/>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581191" y="771730"/>
            <a:ext cx="11029616" cy="53029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200"/>
              <a:buFont typeface="Arial" panose="020B0604020202020204"/>
              <a:buNone/>
            </a:pPr>
            <a:r>
              <a:rPr lang="en-US" sz="3200" b="1">
                <a:solidFill>
                  <a:schemeClr val="accent1"/>
                </a:solidFill>
                <a:latin typeface="Arial" panose="020B0604020202020204"/>
                <a:ea typeface="Arial" panose="020B0604020202020204"/>
                <a:cs typeface="Arial" panose="020B0604020202020204"/>
                <a:sym typeface="Arial" panose="020B0604020202020204"/>
              </a:rPr>
              <a:t>WOW FACTORS</a:t>
            </a:r>
            <a:endParaRPr sz="3200">
              <a:solidFill>
                <a:schemeClr val="accent1"/>
              </a:solidFill>
              <a:latin typeface="Calibri" panose="020F0502020204030204"/>
              <a:ea typeface="Calibri" panose="020F0502020204030204"/>
              <a:cs typeface="Calibri" panose="020F0502020204030204"/>
              <a:sym typeface="Calibri" panose="020F0502020204030204"/>
            </a:endParaRPr>
          </a:p>
        </p:txBody>
      </p:sp>
      <p:sp>
        <p:nvSpPr>
          <p:cNvPr id="129" name="Google Shape;129;p18"/>
          <p:cNvSpPr txBox="1"/>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fontScale="92500" lnSpcReduction="20000"/>
          </a:bodyPr>
          <a:lstStyle/>
          <a:p>
            <a:pPr marL="306070" lvl="0" indent="-306070" algn="l" rtl="0">
              <a:lnSpc>
                <a:spcPct val="110000"/>
              </a:lnSpc>
              <a:spcBef>
                <a:spcPts val="0"/>
              </a:spcBef>
              <a:spcAft>
                <a:spcPts val="0"/>
              </a:spcAft>
              <a:buSzPct val="92000"/>
              <a:buFont typeface="Franklin Gothic"/>
              <a:buAutoNum type="arabicPeriod"/>
            </a:pPr>
            <a:r>
              <a:rPr lang="en-US" sz="2000" b="1" i="0">
                <a:solidFill>
                  <a:srgbClr val="374151"/>
                </a:solidFill>
                <a:latin typeface="Inter" panose="02000503000000020004"/>
                <a:ea typeface="Inter" panose="02000503000000020004"/>
                <a:cs typeface="Inter" panose="02000503000000020004"/>
                <a:sym typeface="Inter" panose="02000503000000020004"/>
              </a:rPr>
              <a:t>Pixel Shuffling Encryption</a:t>
            </a:r>
            <a:r>
              <a:rPr lang="en-US" sz="2000" b="0" i="0">
                <a:solidFill>
                  <a:srgbClr val="374151"/>
                </a:solidFill>
                <a:latin typeface="Inter" panose="02000503000000020004"/>
                <a:ea typeface="Inter" panose="02000503000000020004"/>
                <a:cs typeface="Inter" panose="02000503000000020004"/>
                <a:sym typeface="Inter" panose="02000503000000020004"/>
              </a:rPr>
              <a:t>: Instead of traditional encryption methods, this project uses pixel shuffling based on a seed key. This means that the image is transformed in a way that makes it look completely different, enhancing security while keeping the original data intact.</a:t>
            </a:r>
            <a:endParaRPr lang="en-US" sz="2000" b="0" i="0">
              <a:solidFill>
                <a:srgbClr val="374151"/>
              </a:solidFill>
              <a:latin typeface="Inter" panose="02000503000000020004"/>
              <a:ea typeface="Inter" panose="02000503000000020004"/>
              <a:cs typeface="Inter" panose="02000503000000020004"/>
              <a:sym typeface="Inter" panose="02000503000000020004"/>
            </a:endParaRPr>
          </a:p>
          <a:p>
            <a:pPr marL="306070" lvl="0" indent="-306070" algn="l" rtl="0">
              <a:lnSpc>
                <a:spcPct val="110000"/>
              </a:lnSpc>
              <a:spcBef>
                <a:spcPts val="970"/>
              </a:spcBef>
              <a:spcAft>
                <a:spcPts val="0"/>
              </a:spcAft>
              <a:buSzPct val="92000"/>
              <a:buFont typeface="Franklin Gothic"/>
              <a:buAutoNum type="arabicPeriod"/>
            </a:pPr>
            <a:r>
              <a:rPr lang="en-US" sz="2000" b="1" i="0">
                <a:solidFill>
                  <a:srgbClr val="374151"/>
                </a:solidFill>
                <a:latin typeface="Inter" panose="02000503000000020004"/>
                <a:ea typeface="Inter" panose="02000503000000020004"/>
                <a:cs typeface="Inter" panose="02000503000000020004"/>
                <a:sym typeface="Inter" panose="02000503000000020004"/>
              </a:rPr>
              <a:t>User -Friendly Interface</a:t>
            </a:r>
            <a:r>
              <a:rPr lang="en-US" sz="2000" b="0" i="0">
                <a:solidFill>
                  <a:srgbClr val="374151"/>
                </a:solidFill>
                <a:latin typeface="Inter" panose="02000503000000020004"/>
                <a:ea typeface="Inter" panose="02000503000000020004"/>
                <a:cs typeface="Inter" panose="02000503000000020004"/>
                <a:sym typeface="Inter" panose="02000503000000020004"/>
              </a:rPr>
              <a:t>: The program provides an easy-to-use interface that allows users to select images for encryption and decryption effortlessly. This accessibility makes it suitable for users with varying levels of technical expertise.</a:t>
            </a:r>
            <a:endParaRPr lang="en-US" sz="2000" b="0" i="0">
              <a:solidFill>
                <a:srgbClr val="374151"/>
              </a:solidFill>
              <a:latin typeface="Inter" panose="02000503000000020004"/>
              <a:ea typeface="Inter" panose="02000503000000020004"/>
              <a:cs typeface="Inter" panose="02000503000000020004"/>
              <a:sym typeface="Inter" panose="02000503000000020004"/>
            </a:endParaRPr>
          </a:p>
          <a:p>
            <a:pPr marL="306070" lvl="0" indent="-306070" algn="l" rtl="0">
              <a:lnSpc>
                <a:spcPct val="110000"/>
              </a:lnSpc>
              <a:spcBef>
                <a:spcPts val="970"/>
              </a:spcBef>
              <a:spcAft>
                <a:spcPts val="0"/>
              </a:spcAft>
              <a:buSzPct val="92000"/>
              <a:buFont typeface="Franklin Gothic"/>
              <a:buAutoNum type="arabicPeriod"/>
            </a:pPr>
            <a:r>
              <a:rPr lang="en-US" sz="2000" b="1" i="0">
                <a:solidFill>
                  <a:srgbClr val="374151"/>
                </a:solidFill>
                <a:latin typeface="Inter" panose="02000503000000020004"/>
                <a:ea typeface="Inter" panose="02000503000000020004"/>
                <a:cs typeface="Inter" panose="02000503000000020004"/>
                <a:sym typeface="Inter" panose="02000503000000020004"/>
              </a:rPr>
              <a:t>Interactive Input</a:t>
            </a:r>
            <a:r>
              <a:rPr lang="en-US" sz="2000" b="0" i="0">
                <a:solidFill>
                  <a:srgbClr val="374151"/>
                </a:solidFill>
                <a:latin typeface="Inter" panose="02000503000000020004"/>
                <a:ea typeface="Inter" panose="02000503000000020004"/>
                <a:cs typeface="Inter" panose="02000503000000020004"/>
                <a:sym typeface="Inter" panose="02000503000000020004"/>
              </a:rPr>
              <a:t>: Users can input their own secret messages and passwords, making the encryption process personalized. This feature adds an extra layer of security, as the same image can be encrypted differently based on the user's input.</a:t>
            </a:r>
            <a:endParaRPr lang="en-US" sz="2000" b="0" i="0">
              <a:solidFill>
                <a:srgbClr val="374151"/>
              </a:solidFill>
              <a:latin typeface="Inter" panose="02000503000000020004"/>
              <a:ea typeface="Inter" panose="02000503000000020004"/>
              <a:cs typeface="Inter" panose="02000503000000020004"/>
              <a:sym typeface="Inter" panose="02000503000000020004"/>
            </a:endParaRPr>
          </a:p>
          <a:p>
            <a:pPr marL="306070" lvl="0" indent="-306070" algn="l" rtl="0">
              <a:lnSpc>
                <a:spcPct val="110000"/>
              </a:lnSpc>
              <a:spcBef>
                <a:spcPts val="970"/>
              </a:spcBef>
              <a:spcAft>
                <a:spcPts val="0"/>
              </a:spcAft>
              <a:buSzPct val="92000"/>
              <a:buFont typeface="Franklin Gothic"/>
              <a:buAutoNum type="arabicPeriod"/>
            </a:pPr>
            <a:r>
              <a:rPr lang="en-US" sz="2000" b="1" i="0">
                <a:solidFill>
                  <a:srgbClr val="374151"/>
                </a:solidFill>
                <a:latin typeface="Inter" panose="02000503000000020004"/>
                <a:ea typeface="Inter" panose="02000503000000020004"/>
                <a:cs typeface="Inter" panose="02000503000000020004"/>
                <a:sym typeface="Inter" panose="02000503000000020004"/>
              </a:rPr>
              <a:t>Error Handling</a:t>
            </a:r>
            <a:r>
              <a:rPr lang="en-US" sz="2000" b="0" i="0">
                <a:solidFill>
                  <a:srgbClr val="374151"/>
                </a:solidFill>
                <a:latin typeface="Inter" panose="02000503000000020004"/>
                <a:ea typeface="Inter" panose="02000503000000020004"/>
                <a:cs typeface="Inter" panose="02000503000000020004"/>
                <a:sym typeface="Inter" panose="02000503000000020004"/>
              </a:rPr>
              <a:t>: The program includes robust error handling to manage situations like missing files or incorrect inputs. This ensures a smoother user experience and prevents crashes, making it more reliable.</a:t>
            </a:r>
            <a:endParaRPr lang="en-US" sz="2000" b="0" i="0">
              <a:solidFill>
                <a:srgbClr val="374151"/>
              </a:solidFill>
              <a:latin typeface="Inter" panose="02000503000000020004"/>
              <a:ea typeface="Inter" panose="02000503000000020004"/>
              <a:cs typeface="Inter" panose="02000503000000020004"/>
              <a:sym typeface="Inter" panose="02000503000000020004"/>
            </a:endParaRPr>
          </a:p>
          <a:p>
            <a:pPr marL="306070" lvl="0" indent="-306070" algn="l" rtl="0">
              <a:lnSpc>
                <a:spcPct val="110000"/>
              </a:lnSpc>
              <a:spcBef>
                <a:spcPts val="970"/>
              </a:spcBef>
              <a:spcAft>
                <a:spcPts val="0"/>
              </a:spcAft>
              <a:buSzPct val="92000"/>
              <a:buFont typeface="Franklin Gothic"/>
              <a:buAutoNum type="arabicPeriod"/>
            </a:pPr>
            <a:r>
              <a:rPr lang="en-US" sz="2000" b="1" i="0">
                <a:solidFill>
                  <a:srgbClr val="374151"/>
                </a:solidFill>
                <a:latin typeface="Inter" panose="02000503000000020004"/>
                <a:ea typeface="Inter" panose="02000503000000020004"/>
                <a:cs typeface="Inter" panose="02000503000000020004"/>
                <a:sym typeface="Inter" panose="02000503000000020004"/>
              </a:rPr>
              <a:t>Educational Value</a:t>
            </a:r>
            <a:r>
              <a:rPr lang="en-US" sz="2000" b="0" i="0">
                <a:solidFill>
                  <a:srgbClr val="374151"/>
                </a:solidFill>
                <a:latin typeface="Inter" panose="02000503000000020004"/>
                <a:ea typeface="Inter" panose="02000503000000020004"/>
                <a:cs typeface="Inter" panose="02000503000000020004"/>
                <a:sym typeface="Inter" panose="02000503000000020004"/>
              </a:rPr>
              <a:t>: This project serves as a practical demonstration of basic encryption concepts and image processing techniques, making it an excellent learning tool for students interested in cybersecurity and programming.</a:t>
            </a:r>
            <a:endParaRPr lang="en-US" sz="2000" b="0" i="0">
              <a:solidFill>
                <a:srgbClr val="374151"/>
              </a:solidFill>
              <a:latin typeface="Inter" panose="02000503000000020004"/>
              <a:ea typeface="Inter" panose="02000503000000020004"/>
              <a:cs typeface="Inter" panose="02000503000000020004"/>
              <a:sym typeface="Inter" panose="02000503000000020004"/>
            </a:endParaRPr>
          </a:p>
          <a:p>
            <a:pPr marL="0" lvl="0" indent="0" algn="l" rtl="0">
              <a:lnSpc>
                <a:spcPct val="110000"/>
              </a:lnSpc>
              <a:spcBef>
                <a:spcPts val="935"/>
              </a:spcBef>
              <a:spcAft>
                <a:spcPts val="0"/>
              </a:spcAft>
              <a:buSzPct val="92000"/>
              <a:buNone/>
            </a:pPr>
            <a:endParaRPr sz="1800" b="1">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800"/>
              <a:buFont typeface="Franklin Gothic"/>
              <a:buNone/>
            </a:pPr>
            <a:r>
              <a:rPr lang="en-US">
                <a:solidFill>
                  <a:schemeClr val="accent1"/>
                </a:solidFill>
              </a:rPr>
              <a:t>END USERS</a:t>
            </a:r>
            <a:endParaRPr lang="en-US">
              <a:solidFill>
                <a:schemeClr val="accent1"/>
              </a:solidFill>
            </a:endParaRPr>
          </a:p>
        </p:txBody>
      </p:sp>
      <p:sp>
        <p:nvSpPr>
          <p:cNvPr id="135" name="Google Shape;135;p19"/>
          <p:cNvSpPr txBox="1"/>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6070" lvl="0" indent="-306070" algn="l" rtl="0">
              <a:lnSpc>
                <a:spcPct val="110000"/>
              </a:lnSpc>
              <a:spcBef>
                <a:spcPts val="0"/>
              </a:spcBef>
              <a:spcAft>
                <a:spcPts val="0"/>
              </a:spcAft>
              <a:buSzPts val="1564"/>
              <a:buFont typeface="Franklin Gothic"/>
              <a:buAutoNum type="arabicPeriod"/>
            </a:pPr>
            <a:r>
              <a:rPr lang="en-US" b="1" i="0">
                <a:solidFill>
                  <a:srgbClr val="374151"/>
                </a:solidFill>
                <a:latin typeface="Inter" panose="02000503000000020004"/>
                <a:ea typeface="Inter" panose="02000503000000020004"/>
                <a:cs typeface="Inter" panose="02000503000000020004"/>
                <a:sym typeface="Inter" panose="02000503000000020004"/>
              </a:rPr>
              <a:t>Students and Educators</a:t>
            </a:r>
            <a:r>
              <a:rPr lang="en-US" b="0" i="0">
                <a:solidFill>
                  <a:srgbClr val="374151"/>
                </a:solidFill>
                <a:latin typeface="Inter" panose="02000503000000020004"/>
                <a:ea typeface="Inter" panose="02000503000000020004"/>
                <a:cs typeface="Inter" panose="02000503000000020004"/>
                <a:sym typeface="Inter" panose="02000503000000020004"/>
              </a:rPr>
              <a:t>: Students learning about programming, cybersecurity, or image processing can use this program as a practical example of how encryption works. Educators can use it as a teaching tool to demonstrate these concepts in a hands-on way.</a:t>
            </a:r>
            <a:endParaRPr lang="en-US" b="0" i="0">
              <a:solidFill>
                <a:srgbClr val="374151"/>
              </a:solidFill>
              <a:latin typeface="Inter" panose="02000503000000020004"/>
              <a:ea typeface="Inter" panose="02000503000000020004"/>
              <a:cs typeface="Inter" panose="02000503000000020004"/>
              <a:sym typeface="Inter" panose="02000503000000020004"/>
            </a:endParaRPr>
          </a:p>
          <a:p>
            <a:pPr marL="306070" lvl="0" indent="-306070" algn="l" rtl="0">
              <a:lnSpc>
                <a:spcPct val="110000"/>
              </a:lnSpc>
              <a:spcBef>
                <a:spcPts val="940"/>
              </a:spcBef>
              <a:spcAft>
                <a:spcPts val="0"/>
              </a:spcAft>
              <a:buSzPts val="1564"/>
              <a:buFont typeface="Franklin Gothic"/>
              <a:buAutoNum type="arabicPeriod"/>
            </a:pPr>
            <a:r>
              <a:rPr lang="en-US" b="1" i="0">
                <a:solidFill>
                  <a:srgbClr val="374151"/>
                </a:solidFill>
                <a:latin typeface="Inter" panose="02000503000000020004"/>
                <a:ea typeface="Inter" panose="02000503000000020004"/>
                <a:cs typeface="Inter" panose="02000503000000020004"/>
                <a:sym typeface="Inter" panose="02000503000000020004"/>
              </a:rPr>
              <a:t>Professionals in Cybersecurity</a:t>
            </a:r>
            <a:r>
              <a:rPr lang="en-US" b="0" i="0">
                <a:solidFill>
                  <a:srgbClr val="374151"/>
                </a:solidFill>
                <a:latin typeface="Inter" panose="02000503000000020004"/>
                <a:ea typeface="Inter" panose="02000503000000020004"/>
                <a:cs typeface="Inter" panose="02000503000000020004"/>
                <a:sym typeface="Inter" panose="02000503000000020004"/>
              </a:rPr>
              <a:t>: Individuals working in cybersecurity may use this program to understand basic encryption techniques and how to protect sensitive information, making it a useful resource for training and skill development.</a:t>
            </a:r>
            <a:endParaRPr lang="en-US" b="0" i="0">
              <a:solidFill>
                <a:srgbClr val="374151"/>
              </a:solidFill>
              <a:latin typeface="Inter" panose="02000503000000020004"/>
              <a:ea typeface="Inter" panose="02000503000000020004"/>
              <a:cs typeface="Inter" panose="02000503000000020004"/>
              <a:sym typeface="Inter" panose="02000503000000020004"/>
            </a:endParaRPr>
          </a:p>
          <a:p>
            <a:pPr marL="306070" lvl="0" indent="-306070" algn="l" rtl="0">
              <a:lnSpc>
                <a:spcPct val="110000"/>
              </a:lnSpc>
              <a:spcBef>
                <a:spcPts val="940"/>
              </a:spcBef>
              <a:spcAft>
                <a:spcPts val="0"/>
              </a:spcAft>
              <a:buSzPts val="1564"/>
              <a:buFont typeface="Franklin Gothic"/>
              <a:buAutoNum type="arabicPeriod"/>
            </a:pPr>
            <a:r>
              <a:rPr lang="en-US" b="1" i="0">
                <a:solidFill>
                  <a:srgbClr val="374151"/>
                </a:solidFill>
                <a:latin typeface="Inter" panose="02000503000000020004"/>
                <a:ea typeface="Inter" panose="02000503000000020004"/>
                <a:cs typeface="Inter" panose="02000503000000020004"/>
                <a:sym typeface="Inter" panose="02000503000000020004"/>
              </a:rPr>
              <a:t>Casual Users</a:t>
            </a:r>
            <a:r>
              <a:rPr lang="en-US" b="0" i="0">
                <a:solidFill>
                  <a:srgbClr val="374151"/>
                </a:solidFill>
                <a:latin typeface="Inter" panose="02000503000000020004"/>
                <a:ea typeface="Inter" panose="02000503000000020004"/>
                <a:cs typeface="Inter" panose="02000503000000020004"/>
                <a:sym typeface="Inter" panose="02000503000000020004"/>
              </a:rPr>
              <a:t>: Anyone who wants to keep their personal images or messages private can use this program. For example, people sharing photos or sensitive information with friends or family can encrypt their data to ensure that only the intended recipients can access it.</a:t>
            </a:r>
            <a:endParaRPr lang="en-US" b="0" i="0">
              <a:solidFill>
                <a:srgbClr val="374151"/>
              </a:solidFill>
              <a:latin typeface="Inter" panose="02000503000000020004"/>
              <a:ea typeface="Inter" panose="02000503000000020004"/>
              <a:cs typeface="Inter" panose="02000503000000020004"/>
              <a:sym typeface="Inter" panose="02000503000000020004"/>
            </a:endParaRPr>
          </a:p>
          <a:p>
            <a:pPr marL="306070" lvl="0" indent="-306070" algn="l" rtl="0">
              <a:lnSpc>
                <a:spcPct val="110000"/>
              </a:lnSpc>
              <a:spcBef>
                <a:spcPts val="940"/>
              </a:spcBef>
              <a:spcAft>
                <a:spcPts val="0"/>
              </a:spcAft>
              <a:buSzPts val="1564"/>
              <a:buFont typeface="Franklin Gothic"/>
              <a:buAutoNum type="arabicPeriod"/>
            </a:pPr>
            <a:r>
              <a:rPr lang="en-US" b="1" i="0">
                <a:solidFill>
                  <a:srgbClr val="374151"/>
                </a:solidFill>
                <a:latin typeface="Inter" panose="02000503000000020004"/>
                <a:ea typeface="Inter" panose="02000503000000020004"/>
                <a:cs typeface="Inter" panose="02000503000000020004"/>
                <a:sym typeface="Inter" panose="02000503000000020004"/>
              </a:rPr>
              <a:t>Developers and Hobbyists</a:t>
            </a:r>
            <a:r>
              <a:rPr lang="en-US" b="0" i="0">
                <a:solidFill>
                  <a:srgbClr val="374151"/>
                </a:solidFill>
                <a:latin typeface="Inter" panose="02000503000000020004"/>
                <a:ea typeface="Inter" panose="02000503000000020004"/>
                <a:cs typeface="Inter" panose="02000503000000020004"/>
                <a:sym typeface="Inter" panose="02000503000000020004"/>
              </a:rPr>
              <a:t>: Programmers and tech enthusiasts looking to experiment with image processing and encryption can use this project as a foundation to build more advanced applications or to learn new programming skills.</a:t>
            </a:r>
            <a:endParaRPr lang="en-US" b="0" i="0">
              <a:solidFill>
                <a:srgbClr val="374151"/>
              </a:solidFill>
              <a:latin typeface="Inter" panose="02000503000000020004"/>
              <a:ea typeface="Inter" panose="02000503000000020004"/>
              <a:cs typeface="Inter" panose="02000503000000020004"/>
              <a:sym typeface="Inter" panose="02000503000000020004"/>
            </a:endParaRPr>
          </a:p>
          <a:p>
            <a:pPr marL="0" lvl="0" indent="0" algn="l" rtl="0">
              <a:lnSpc>
                <a:spcPct val="110000"/>
              </a:lnSpc>
              <a:spcBef>
                <a:spcPts val="940"/>
              </a:spcBef>
              <a:spcAft>
                <a:spcPts val="0"/>
              </a:spcAft>
              <a:buSzPts val="1564"/>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lang="en-US">
              <a:solidFill>
                <a:schemeClr val="accent1"/>
              </a:solidFill>
            </a:endParaRPr>
          </a:p>
        </p:txBody>
      </p:sp>
      <p:pic>
        <p:nvPicPr>
          <p:cNvPr id="142" name="Google Shape;142;p20" descr="A screenshot of a computer program&#10;&#10;AI-generated content may be incorrect."/>
          <p:cNvPicPr preferRelativeResize="0"/>
          <p:nvPr>
            <p:ph type="body" idx="1"/>
          </p:nvPr>
        </p:nvPicPr>
        <p:blipFill rotWithShape="1">
          <a:blip r:embed="rId1"/>
          <a:srcRect/>
          <a:stretch>
            <a:fillRect/>
          </a:stretch>
        </p:blipFill>
        <p:spPr>
          <a:xfrm>
            <a:off x="1302936" y="2035280"/>
            <a:ext cx="9586128" cy="4673600"/>
          </a:xfrm>
          <a:prstGeom prst="rect">
            <a:avLst/>
          </a:prstGeom>
          <a:noFill/>
          <a:ln>
            <a:noFill/>
          </a:ln>
        </p:spPr>
      </p:pic>
      <p:sp>
        <p:nvSpPr>
          <p:cNvPr id="143" name="Google Shape;143;p20"/>
          <p:cNvSpPr txBox="1"/>
          <p:nvPr/>
        </p:nvSpPr>
        <p:spPr>
          <a:xfrm>
            <a:off x="235132" y="1232452"/>
            <a:ext cx="509451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Libre Franklin"/>
                <a:ea typeface="Libre Franklin"/>
                <a:cs typeface="Libre Franklin"/>
                <a:sym typeface="Libre Franklin"/>
              </a:rPr>
              <a:t>Encrypted Code </a:t>
            </a:r>
            <a:r>
              <a:rPr lang="en-US" sz="4000" b="1">
                <a:solidFill>
                  <a:schemeClr val="dk1"/>
                </a:solidFill>
                <a:latin typeface="Libre Franklin"/>
                <a:ea typeface="Libre Franklin"/>
                <a:cs typeface="Libre Franklin"/>
                <a:sym typeface="Libre Franklin"/>
              </a:rPr>
              <a:t>:</a:t>
            </a:r>
            <a:endParaRPr sz="2800" b="1">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sz="2800" b="1"/>
              <a:t>ENCRYPTED CODE </a:t>
            </a:r>
            <a:r>
              <a:rPr lang="en-US"/>
              <a:t>OUTPUT:</a:t>
            </a:r>
            <a:endParaRPr lang="en-US"/>
          </a:p>
        </p:txBody>
      </p:sp>
      <p:pic>
        <p:nvPicPr>
          <p:cNvPr id="149" name="Google Shape;149;p21" descr="A screenshot of a computer"/>
          <p:cNvPicPr preferRelativeResize="0"/>
          <p:nvPr>
            <p:ph type="body" idx="1"/>
          </p:nvPr>
        </p:nvPicPr>
        <p:blipFill rotWithShape="1">
          <a:blip r:embed="rId1"/>
          <a:srcRect/>
          <a:stretch>
            <a:fillRect/>
          </a:stretch>
        </p:blipFill>
        <p:spPr>
          <a:xfrm>
            <a:off x="885098" y="1514178"/>
            <a:ext cx="10421804" cy="4248743"/>
          </a:xfrm>
          <a:prstGeom prst="rect">
            <a:avLst/>
          </a:prstGeom>
          <a:noFill/>
          <a:ln>
            <a:noFill/>
          </a:ln>
        </p:spPr>
      </p:pic>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8232</Words>
  <Application>WPS Presentation</Application>
  <PresentationFormat/>
  <Paragraphs>117</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Arial</vt:lpstr>
      <vt:lpstr>Franklin Gothic</vt:lpstr>
      <vt:lpstr>Noto Sans Symbols</vt:lpstr>
      <vt:lpstr>Noto Sans</vt:lpstr>
      <vt:lpstr>Libre Franklin</vt:lpstr>
      <vt:lpstr>Calibri</vt:lpstr>
      <vt:lpstr>Inter</vt:lpstr>
      <vt:lpstr>Microsoft YaHei</vt:lpstr>
      <vt:lpstr>Arial Unicode MS</vt:lpstr>
      <vt:lpstr>DividendVTI</vt:lpstr>
      <vt:lpstr>SECURE DATA HIDING IN IMAGE USING STEGANOGRAPHY</vt:lpstr>
      <vt:lpstr>OUTLINE</vt:lpstr>
      <vt:lpstr>PROBLEM STATEMENT</vt:lpstr>
      <vt:lpstr>TECHNOLOGY  USED</vt:lpstr>
      <vt:lpstr>EXPLANATION OF THE PROGRAM</vt:lpstr>
      <vt:lpstr>WOW FACTORS</vt:lpstr>
      <vt:lpstr>END USERS</vt:lpstr>
      <vt:lpstr>RESULTS</vt:lpstr>
      <vt:lpstr>ENCRYPTED CODE OUTPUT:</vt:lpstr>
      <vt:lpstr>DECRYPTED CODE</vt:lpstr>
      <vt:lpstr>DECRYPTED CODE OUTPUT: </vt:lpstr>
      <vt:lpstr>CONCLUSION</vt:lpstr>
      <vt:lpstr>PowerPoint 演示文稿</vt:lpstr>
      <vt:lpstr>GITHUB LINK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DATA HIDING IN IMAGE USING STEGANOGRAPHY</dc:title>
  <dc:creator/>
  <cp:lastModifiedBy>vedasree mittakolu</cp:lastModifiedBy>
  <cp:revision>1</cp:revision>
  <dcterms:created xsi:type="dcterms:W3CDTF">2025-02-19T11:45:38Z</dcterms:created>
  <dcterms:modified xsi:type="dcterms:W3CDTF">2025-02-19T11:45:46Z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1C393D258610418587DC1A1EF7B44B3D_12</vt:lpwstr>
  </property>
  <property fmtid="{D5CDD505-2E9C-101B-9397-08002B2CF9AE}" pid="3" name="KSOProductBuildVer">
    <vt:lpwstr>1033-12.2.0.19805</vt:lpwstr>
  </property>
</Properties>
</file>