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7" r:id="rId8"/>
    <p:sldId id="268" r:id="rId9"/>
    <p:sldId id="269" r:id="rId10"/>
    <p:sldId id="263" r:id="rId11"/>
    <p:sldId id="278" r:id="rId12"/>
    <p:sldId id="276" r:id="rId13"/>
    <p:sldId id="264" r:id="rId14"/>
    <p:sldId id="265" r:id="rId15"/>
    <p:sldId id="279" r:id="rId16"/>
    <p:sldId id="273" r:id="rId17"/>
    <p:sldId id="274" r:id="rId18"/>
    <p:sldId id="275" r:id="rId19"/>
    <p:sldId id="272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Share Tech Mono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8F5"/>
    <a:srgbClr val="CAFAF6"/>
    <a:srgbClr val="FAD4CA"/>
    <a:srgbClr val="FCE8E3"/>
    <a:srgbClr val="FFDED6"/>
    <a:srgbClr val="FCD1C7"/>
    <a:srgbClr val="F7C3B7"/>
    <a:srgbClr val="F6F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FC24F-D235-4D3C-6491-984F0DBF9899}" v="938" dt="2023-12-20T17:31:16.833"/>
    <p1510:client id="{65AC6D0D-C252-5319-6646-F60453FC07F5}" v="311" dt="2023-12-21T20:17:38.564"/>
    <p1510:client id="{80054263-361A-3CC8-AA55-D538116F97A3}" v="42" dt="2023-12-22T12:50:03.415"/>
    <p1510:client id="{C0D00499-AFFC-A508-D724-1BA349E8AD17}" v="335" dt="2023-12-22T11:42:20.671"/>
    <p1510:client id="{CD07C684-1FD4-8213-890E-111D9963125E}" v="15" dt="2023-12-22T12:05:49.639"/>
    <p1510:client id="{D617D001-EEF1-4197-88C6-D4F490AAFD60}" v="299" dt="2023-12-22T13:22:14.298"/>
    <p1510:client id="{E9BDDC42-1A14-B674-D55A-16C0AD9CAEA4}" v="623" dt="2023-12-20T15:02:33.870"/>
    <p1510:client id="{F1D99646-A98F-4FE7-F50D-6B40D0C0C7B9}" v="196" dt="2023-12-20T11:00:42.957"/>
  </p1510:revLst>
</p1510:revInfo>
</file>

<file path=ppt/tableStyles.xml><?xml version="1.0" encoding="utf-8"?>
<a:tblStyleLst xmlns:a="http://schemas.openxmlformats.org/drawingml/2006/main" def="{CA8635C9-523A-43F4-B9AA-297DF59EA5EB}">
  <a:tblStyle styleId="{CA8635C9-523A-43F4-B9AA-297DF59EA5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8C70E8-BFD8-81C0-5F83-44A55C1BCB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FA9BC-A09A-C27A-FE55-B9DE8CB8FB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8BE57-C4FA-D146-AC4D-4DFDBBA16DF6}" type="datetimeFigureOut">
              <a:rPr lang="en-CH" smtClean="0"/>
              <a:t>12/22/2023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70696-8F5A-944F-563C-69DCDE612E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68D0F-E986-6F35-4C26-C7A9315877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BCEAD-C2F8-AE4A-9181-1393A7534B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115988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36e5f6188a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36e5f6188a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325" y="-17850"/>
            <a:ext cx="4028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1" name="Google Shape;11;p2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BDB26-06C5-9AD5-417F-A86AAD5C91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3298-713A-9E8A-D7F1-83675E3B5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‹#›</a:t>
            </a:fld>
            <a:endParaRPr lang="en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D6B2D9-3241-D52D-E58F-C5C396AAB9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37CCC-1D32-2DFC-50D9-7C8D7CFCD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‹#›</a:t>
            </a:fld>
            <a:endParaRPr lang="en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1D0D0C-2E61-2EE4-4683-2A948E87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AB794-F287-BE6A-01F5-CFAA158EB7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‹#›</a:t>
            </a:fld>
            <a:endParaRPr lang="en-CH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2015859" y="2493342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2"/>
          </p:nvPr>
        </p:nvSpPr>
        <p:spPr>
          <a:xfrm>
            <a:off x="2015859" y="16518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>
            <a:off x="2016047" y="13365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4"/>
          </p:nvPr>
        </p:nvSpPr>
        <p:spPr>
          <a:xfrm>
            <a:off x="2016047" y="2177992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5"/>
          </p:nvPr>
        </p:nvSpPr>
        <p:spPr>
          <a:xfrm>
            <a:off x="2015859" y="3334858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6"/>
          </p:nvPr>
        </p:nvSpPr>
        <p:spPr>
          <a:xfrm flipH="1">
            <a:off x="2015601" y="3019508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7"/>
          </p:nvPr>
        </p:nvSpPr>
        <p:spPr>
          <a:xfrm>
            <a:off x="2015859" y="41763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8"/>
          </p:nvPr>
        </p:nvSpPr>
        <p:spPr>
          <a:xfrm flipH="1">
            <a:off x="2015601" y="38610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9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1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BDD858-DDC1-A38E-370F-71C54A9C865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65501-9675-5C9F-2A5A-65C8B30E7E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‹#›</a:t>
            </a:fld>
            <a:endParaRPr lang="en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61" name="Google Shape;361;p38"/>
            <p:cNvGrpSpPr/>
            <p:nvPr/>
          </p:nvGrpSpPr>
          <p:grpSpPr>
            <a:xfrm>
              <a:off x="4664716" y="3950185"/>
              <a:ext cx="216300" cy="965800"/>
              <a:chOff x="4664716" y="3950185"/>
              <a:chExt cx="216300" cy="965800"/>
            </a:xfrm>
          </p:grpSpPr>
          <p:sp>
            <p:nvSpPr>
              <p:cNvPr id="362" name="Google Shape;362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38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366" name="Google Shape;366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3387291" y="116735"/>
              <a:ext cx="216300" cy="965800"/>
              <a:chOff x="4664716" y="3950185"/>
              <a:chExt cx="216300" cy="965800"/>
            </a:xfrm>
          </p:grpSpPr>
          <p:sp>
            <p:nvSpPr>
              <p:cNvPr id="369" name="Google Shape;369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38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243BEA-25DC-D02E-08C1-843A856088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18C26-384C-C413-C9E6-C76E02FD5C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‹#›</a:t>
            </a:fld>
            <a:endParaRPr lang="en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74" name="Google Shape;374;p39"/>
            <p:cNvGrpSpPr/>
            <p:nvPr/>
          </p:nvGrpSpPr>
          <p:grpSpPr>
            <a:xfrm flipH="1">
              <a:off x="4262984" y="3950185"/>
              <a:ext cx="216300" cy="965800"/>
              <a:chOff x="4664716" y="3950185"/>
              <a:chExt cx="216300" cy="965800"/>
            </a:xfrm>
          </p:grpSpPr>
          <p:sp>
            <p:nvSpPr>
              <p:cNvPr id="375" name="Google Shape;375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39"/>
            <p:cNvSpPr/>
            <p:nvPr/>
          </p:nvSpPr>
          <p:spPr>
            <a:xfrm flipH="1">
              <a:off x="8746125" y="4685288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9"/>
            <p:cNvGrpSpPr/>
            <p:nvPr/>
          </p:nvGrpSpPr>
          <p:grpSpPr>
            <a:xfrm flipH="1">
              <a:off x="295659" y="3247910"/>
              <a:ext cx="216300" cy="965800"/>
              <a:chOff x="4664716" y="3950185"/>
              <a:chExt cx="216300" cy="965800"/>
            </a:xfrm>
          </p:grpSpPr>
          <p:sp>
            <p:nvSpPr>
              <p:cNvPr id="380" name="Google Shape;380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 flipH="1">
              <a:off x="8214484" y="116735"/>
              <a:ext cx="216300" cy="965800"/>
              <a:chOff x="4664716" y="3950185"/>
              <a:chExt cx="216300" cy="965800"/>
            </a:xfrm>
          </p:grpSpPr>
          <p:sp>
            <p:nvSpPr>
              <p:cNvPr id="383" name="Google Shape;383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2A095C-E2F2-4FCE-E540-3CF9B22623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C07FD-F429-18CF-8AFE-14059CF41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‹#›</a:t>
            </a:fld>
            <a:endParaRPr lang="en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77700"/>
            <a:ext cx="77175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E9642-E183-7AFA-7C8F-F94E73F8F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CF1E-93C5-E447-9A00-D0BA87B486B7}" type="slidenum">
              <a:rPr lang="en-CH" smtClean="0"/>
              <a:t>‹#›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9EF3F-1287-5352-359B-A6C73AEAE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3" r:id="rId4"/>
    <p:sldLayoutId id="2147483684" r:id="rId5"/>
    <p:sldLayoutId id="214748368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>
            <a:spLocks noGrp="1"/>
          </p:cNvSpPr>
          <p:nvPr>
            <p:ph type="title" idx="3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Fuzzy Sets and Systems I</a:t>
            </a:r>
          </a:p>
        </p:txBody>
      </p:sp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Optimizing Travel Paths: Fuzzy Logic Systems For Tailored Destination Recommendations</a:t>
            </a:r>
            <a:endParaRPr sz="1800"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Simon Parris</a:t>
            </a:r>
            <a:endParaRPr lang="en-US"/>
          </a:p>
          <a:p>
            <a:pPr marL="0" indent="0">
              <a:buClr>
                <a:schemeClr val="dk1"/>
              </a:buClr>
              <a:buSzPts val="1100"/>
            </a:pPr>
            <a:r>
              <a:rPr lang="en" sz="1200"/>
              <a:t>Vedasri Nakka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200"/>
              <a:t>Michèle Fischer</a:t>
            </a:r>
            <a:endParaRPr lang="en"/>
          </a:p>
        </p:txBody>
      </p:sp>
      <p:sp>
        <p:nvSpPr>
          <p:cNvPr id="799" name="Google Shape;799;p43"/>
          <p:cNvSpPr txBox="1">
            <a:spLocks noGrp="1"/>
          </p:cNvSpPr>
          <p:nvPr>
            <p:ph type="subTitle" idx="2"/>
          </p:nvPr>
        </p:nvSpPr>
        <p:spPr>
          <a:xfrm>
            <a:off x="4664737" y="4435394"/>
            <a:ext cx="3770100" cy="462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 University of Fribourg</a:t>
            </a:r>
            <a:endParaRPr lang="en-US"/>
          </a:p>
          <a:p>
            <a:pPr marL="0" indent="0"/>
            <a:r>
              <a:rPr lang="en-GB"/>
              <a:t>22 Dec 2023</a:t>
            </a:r>
            <a:endParaRPr/>
          </a:p>
        </p:txBody>
      </p:sp>
      <p:grpSp>
        <p:nvGrpSpPr>
          <p:cNvPr id="800" name="Google Shape;800;p43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801" name="Google Shape;801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3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804" name="Google Shape;804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33810-D484-BBCC-E2A9-EE8BA89FC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</a:t>
            </a:fld>
            <a:endParaRPr lang="en-CH"/>
          </a:p>
        </p:txBody>
      </p:sp>
      <p:pic>
        <p:nvPicPr>
          <p:cNvPr id="3" name="Picture 2" descr="A plane flying over the earth&#10;&#10;Description automatically generated">
            <a:extLst>
              <a:ext uri="{FF2B5EF4-FFF2-40B4-BE49-F238E27FC236}">
                <a16:creationId xmlns:a16="http://schemas.microsoft.com/office/drawing/2014/main" id="{ADA10513-6103-A4DE-7335-5DC02E45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9" y="1382289"/>
            <a:ext cx="2244436" cy="22444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714AF-1E72-D2BB-C1A4-303F4F206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10</a:t>
            </a:fld>
            <a:endParaRPr lang="en-C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E7825E-292F-A917-070B-92A9B951A79E}"/>
              </a:ext>
            </a:extLst>
          </p:cNvPr>
          <p:cNvSpPr txBox="1">
            <a:spLocks/>
          </p:cNvSpPr>
          <p:nvPr/>
        </p:nvSpPr>
        <p:spPr>
          <a:xfrm>
            <a:off x="713225" y="335392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Defining the features </a:t>
            </a:r>
          </a:p>
        </p:txBody>
      </p:sp>
      <p:pic>
        <p:nvPicPr>
          <p:cNvPr id="2" name="Image 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E6CEDDE-9C69-2F75-EB17-B69EB152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91" y="1170175"/>
            <a:ext cx="7721417" cy="2511232"/>
          </a:xfrm>
          <a:prstGeom prst="rect">
            <a:avLst/>
          </a:prstGeom>
        </p:spPr>
      </p:pic>
      <p:sp>
        <p:nvSpPr>
          <p:cNvPr id="8" name="ZoneTexte 1">
            <a:extLst>
              <a:ext uri="{FF2B5EF4-FFF2-40B4-BE49-F238E27FC236}">
                <a16:creationId xmlns:a16="http://schemas.microsoft.com/office/drawing/2014/main" id="{0DE63E98-F9DB-6756-595C-0C553337F73D}"/>
              </a:ext>
            </a:extLst>
          </p:cNvPr>
          <p:cNvSpPr txBox="1"/>
          <p:nvPr/>
        </p:nvSpPr>
        <p:spPr>
          <a:xfrm>
            <a:off x="711291" y="3770254"/>
            <a:ext cx="772141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200">
                <a:latin typeface="Share Tech Mono"/>
              </a:rPr>
              <a:t>To </a:t>
            </a:r>
            <a:r>
              <a:rPr lang="fr-FR" sz="1200" err="1">
                <a:latin typeface="Share Tech Mono"/>
              </a:rPr>
              <a:t>implement</a:t>
            </a:r>
            <a:r>
              <a:rPr lang="fr-FR" sz="1200">
                <a:latin typeface="Share Tech Mono"/>
              </a:rPr>
              <a:t> </a:t>
            </a:r>
            <a:r>
              <a:rPr lang="fr-FR" sz="1200" err="1">
                <a:latin typeface="Share Tech Mono"/>
              </a:rPr>
              <a:t>fuzzy</a:t>
            </a:r>
            <a:r>
              <a:rPr lang="fr-FR" sz="1200">
                <a:latin typeface="Share Tech Mono"/>
              </a:rPr>
              <a:t> </a:t>
            </a:r>
            <a:r>
              <a:rPr lang="fr-FR" sz="1200" err="1">
                <a:latin typeface="Share Tech Mono"/>
              </a:rPr>
              <a:t>logic</a:t>
            </a:r>
            <a:r>
              <a:rPr lang="fr-FR" sz="1200">
                <a:latin typeface="Share Tech Mono"/>
              </a:rPr>
              <a:t> </a:t>
            </a:r>
            <a:r>
              <a:rPr lang="fr-FR" sz="1200" err="1">
                <a:latin typeface="Share Tech Mono"/>
              </a:rPr>
              <a:t>we</a:t>
            </a:r>
            <a:r>
              <a:rPr lang="fr-FR" sz="1200">
                <a:latin typeface="Share Tech Mono"/>
              </a:rPr>
              <a:t> </a:t>
            </a:r>
            <a:r>
              <a:rPr lang="fr-FR" sz="1200" err="1">
                <a:latin typeface="Share Tech Mono"/>
              </a:rPr>
              <a:t>used</a:t>
            </a:r>
            <a:r>
              <a:rPr lang="fr-FR" sz="1200">
                <a:latin typeface="Share Tech Mono"/>
              </a:rPr>
              <a:t> the </a:t>
            </a:r>
            <a:r>
              <a:rPr lang="fr-FR" sz="1200" err="1">
                <a:latin typeface="Share Tech Mono"/>
              </a:rPr>
              <a:t>SciKit-Fuzzy</a:t>
            </a:r>
            <a:r>
              <a:rPr lang="fr-FR" sz="1200">
                <a:latin typeface="Share Tech Mono"/>
              </a:rPr>
              <a:t> package</a:t>
            </a:r>
          </a:p>
          <a:p>
            <a:pPr marL="285750" indent="-285750">
              <a:buChar char="•"/>
            </a:pPr>
            <a:endParaRPr lang="fr-FR" sz="1200">
              <a:latin typeface="Share Tech Mono"/>
            </a:endParaRPr>
          </a:p>
          <a:p>
            <a:pPr marL="285750" indent="-285750">
              <a:buChar char="•"/>
            </a:pPr>
            <a:endParaRPr lang="fr-FR" sz="1200">
              <a:latin typeface="Share Tech Mono"/>
            </a:endParaRPr>
          </a:p>
        </p:txBody>
      </p:sp>
    </p:spTree>
    <p:extLst>
      <p:ext uri="{BB962C8B-B14F-4D97-AF65-F5344CB8AC3E}">
        <p14:creationId xmlns:p14="http://schemas.microsoft.com/office/powerpoint/2010/main" val="54742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7DC78-6167-555F-4ADA-71F972BF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CB190-7238-2690-B5FD-2AF12DE63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11</a:t>
            </a:fld>
            <a:endParaRPr lang="en-C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3696DD-1FE0-E8C7-1C17-3B185E4E2943}"/>
              </a:ext>
            </a:extLst>
          </p:cNvPr>
          <p:cNvSpPr txBox="1">
            <a:spLocks/>
          </p:cNvSpPr>
          <p:nvPr/>
        </p:nvSpPr>
        <p:spPr>
          <a:xfrm>
            <a:off x="713225" y="335392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/>
              <a:t>Defining the features </a:t>
            </a:r>
          </a:p>
        </p:txBody>
      </p:sp>
      <p:pic>
        <p:nvPicPr>
          <p:cNvPr id="4" name="Image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BAF3517-A1C6-E9FA-D70E-A89D908F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24" y="1195799"/>
            <a:ext cx="7724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0589A-936A-8690-C0CD-9EE6B22D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err="1"/>
              <a:t>Defining</a:t>
            </a:r>
            <a:r>
              <a:rPr lang="fr-FR" sz="2000"/>
              <a:t> the </a:t>
            </a:r>
            <a:r>
              <a:rPr lang="fr-FR" sz="2000" err="1"/>
              <a:t>Membership</a:t>
            </a:r>
            <a:r>
              <a:rPr lang="fr-FR" sz="2000"/>
              <a:t> </a:t>
            </a:r>
            <a:r>
              <a:rPr lang="fr-FR" sz="2000" err="1"/>
              <a:t>Functions</a:t>
            </a:r>
            <a:endParaRPr lang="fr-FR" err="1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39D242-BC43-654F-8A89-4B7DE36002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12</a:t>
            </a:fld>
            <a:endParaRPr lang="en-CH"/>
          </a:p>
        </p:txBody>
      </p:sp>
      <p:pic>
        <p:nvPicPr>
          <p:cNvPr id="5" name="Image 4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5B4F6C8C-D22A-5E28-B1BE-4668198A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91" y="3883288"/>
            <a:ext cx="4995485" cy="197421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1B6200D-AD79-01C8-676D-4425B40E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1" y="1157125"/>
            <a:ext cx="5028377" cy="23482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E752FB0-A548-4B0A-597E-BF5F321AB041}"/>
              </a:ext>
            </a:extLst>
          </p:cNvPr>
          <p:cNvSpPr txBox="1"/>
          <p:nvPr/>
        </p:nvSpPr>
        <p:spPr>
          <a:xfrm>
            <a:off x="892198" y="3507119"/>
            <a:ext cx="45308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...</a:t>
            </a:r>
          </a:p>
        </p:txBody>
      </p:sp>
      <p:pic>
        <p:nvPicPr>
          <p:cNvPr id="4" name="Image 3" descr="Une image contenant ligne, diagramme, Tracé, texte&#10;&#10;Description générée automatiquement">
            <a:extLst>
              <a:ext uri="{FF2B5EF4-FFF2-40B4-BE49-F238E27FC236}">
                <a16:creationId xmlns:a16="http://schemas.microsoft.com/office/drawing/2014/main" id="{C3E40ED2-0DCE-AD30-D3CE-A3FA9CD8E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509" y="1199452"/>
            <a:ext cx="3123297" cy="23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90FD-E13A-47F1-CD70-16990F4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25364-8D93-C488-3DD1-6F1C2D86B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13</a:t>
            </a:fld>
            <a:endParaRPr lang="en-CH"/>
          </a:p>
        </p:txBody>
      </p:sp>
      <p:pic>
        <p:nvPicPr>
          <p:cNvPr id="4" name="Image 3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9B59DB13-24D8-3600-63AE-19CECBF6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10" y="1078038"/>
            <a:ext cx="5191002" cy="37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392F-7A42-5C68-9769-5F646B0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407A31-8E29-B51D-3BEC-24E25A0BC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14</a:t>
            </a:fld>
            <a:endParaRPr lang="en-CH"/>
          </a:p>
        </p:txBody>
      </p:sp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B99B0B3D-B3C1-0C26-E32F-52EDAB53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13" y="1105007"/>
            <a:ext cx="6137551" cy="508401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9B18292-2422-F6B5-45D0-193800B3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80" y="2228352"/>
            <a:ext cx="4732909" cy="2609497"/>
          </a:xfrm>
          <a:prstGeom prst="rect">
            <a:avLst/>
          </a:prstGeom>
        </p:spPr>
      </p:pic>
      <p:pic>
        <p:nvPicPr>
          <p:cNvPr id="6" name="Image 5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65F424DA-9156-AF8D-BCB7-548DB7724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893" y="1678298"/>
            <a:ext cx="4726214" cy="5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7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2202A-1E9F-205E-8951-CD7C35C1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Fuzzy</a:t>
            </a:r>
            <a:r>
              <a:rPr lang="fr-FR"/>
              <a:t> Output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D4D8D4-04EC-3F99-4212-B1BD76B62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15</a:t>
            </a:fld>
            <a:endParaRPr lang="en-CH"/>
          </a:p>
        </p:txBody>
      </p:sp>
      <p:pic>
        <p:nvPicPr>
          <p:cNvPr id="4" name="Image 3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76BA927B-5481-DF79-C4E7-61E260B5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91" y="1076618"/>
            <a:ext cx="7487060" cy="1962385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6DFC2C1-7924-0210-2146-71F21783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91" y="3381668"/>
            <a:ext cx="7487061" cy="6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BFD07-22C5-13EA-D560-83DCD640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3BDDD-542A-42C6-5E29-8B592D2CC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16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951CD-3691-C182-251B-0F45BACC4CFC}"/>
              </a:ext>
            </a:extLst>
          </p:cNvPr>
          <p:cNvSpPr txBox="1"/>
          <p:nvPr/>
        </p:nvSpPr>
        <p:spPr>
          <a:xfrm>
            <a:off x="4822652" y="272889"/>
            <a:ext cx="3988253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Helps travellers with limited budgets find affordable destinations.</a:t>
            </a:r>
          </a:p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Makes dream trips possible for those on a tight budget.</a:t>
            </a:r>
            <a:endParaRPr lang="en-US" sz="1600">
              <a:solidFill>
                <a:schemeClr val="tx1"/>
              </a:solidFill>
              <a:latin typeface="Share Tech Mono"/>
              <a:cs typeface="Times New Roman"/>
            </a:endParaRPr>
          </a:p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Introduces frequent travellers to new and exciting destinations.</a:t>
            </a:r>
          </a:p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Encourages exploration beyond familiar places.</a:t>
            </a:r>
            <a:endParaRPr lang="en-US" sz="1600">
              <a:solidFill>
                <a:schemeClr val="tx1"/>
              </a:solidFill>
              <a:latin typeface="Share Tech Mono"/>
              <a:cs typeface="Times New Roman"/>
            </a:endParaRPr>
          </a:p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Eases the process of finding destinations that everyone in a group will enjoy.</a:t>
            </a:r>
          </a:p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Reduces the hassle of group travel planning.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Courier New,monospace"/>
              <a:buChar char="o"/>
            </a:pPr>
            <a:endParaRPr lang="en-GB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Courier New,monospace"/>
              <a:buChar char="o"/>
            </a:pPr>
            <a:endParaRPr lang="en-GB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Char char="•"/>
            </a:pPr>
            <a:endParaRPr lang="en-GB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8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C80E1F-574F-54AB-EF82-3791FDEC3847}"/>
              </a:ext>
            </a:extLst>
          </p:cNvPr>
          <p:cNvSpPr txBox="1">
            <a:spLocks/>
          </p:cNvSpPr>
          <p:nvPr/>
        </p:nvSpPr>
        <p:spPr>
          <a:xfrm>
            <a:off x="305010" y="1866197"/>
            <a:ext cx="3523100" cy="76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Share Tech Mono"/>
              <a:buNone/>
              <a:defRPr sz="40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6212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5D98A-82C6-8991-10CF-4D29B6923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ACCBC-E1B3-BC9D-AEA3-EDAE5A236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17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29D56-84AF-4DE8-9197-CD6DE8E9809D}"/>
              </a:ext>
            </a:extLst>
          </p:cNvPr>
          <p:cNvSpPr txBox="1"/>
          <p:nvPr/>
        </p:nvSpPr>
        <p:spPr>
          <a:xfrm>
            <a:off x="4822652" y="272889"/>
            <a:ext cx="398825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Add more rules and destinations</a:t>
            </a:r>
          </a:p>
          <a:p>
            <a:pPr marL="285750" indent="-285750">
              <a:buFont typeface="Courier New,monospace"/>
              <a:buChar char="o"/>
            </a:pPr>
            <a:endParaRPr lang="en-GB" sz="1600">
              <a:solidFill>
                <a:schemeClr val="tx1"/>
              </a:solidFill>
              <a:latin typeface="Share Tech Mono"/>
              <a:cs typeface="Times New Roman"/>
            </a:endParaRPr>
          </a:p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User feedback Integration for continuous improvement of recommended locations.</a:t>
            </a:r>
            <a:endParaRPr lang="en-GB">
              <a:solidFill>
                <a:schemeClr val="tx1"/>
              </a:solidFill>
            </a:endParaRPr>
          </a:p>
          <a:p>
            <a:pPr marL="285750" indent="-285750">
              <a:buFont typeface="Courier New,monospace"/>
              <a:buChar char="o"/>
            </a:pPr>
            <a:endParaRPr lang="en-GB" sz="1600">
              <a:solidFill>
                <a:schemeClr val="tx1"/>
              </a:solidFill>
              <a:latin typeface="Share Tech Mono"/>
              <a:cs typeface="Times New Roman"/>
            </a:endParaRPr>
          </a:p>
          <a:p>
            <a:pPr marL="285750" indent="-285750">
              <a:buFont typeface="Courier New,monospace"/>
              <a:buChar char="o"/>
            </a:pPr>
            <a:r>
              <a:rPr lang="en-GB" sz="1600">
                <a:solidFill>
                  <a:schemeClr val="tx1"/>
                </a:solidFill>
                <a:latin typeface="Share Tech Mono"/>
                <a:cs typeface="Times New Roman"/>
              </a:rPr>
              <a:t>Using fuzzy sets to Adjust to real-time changes such as weather or events in the nearby destination. </a:t>
            </a:r>
          </a:p>
          <a:p>
            <a:pPr marL="285750" indent="-285750">
              <a:buFont typeface="Courier New,monospace"/>
              <a:buChar char="o"/>
            </a:pPr>
            <a:endParaRPr lang="en-GB" sz="1600">
              <a:solidFill>
                <a:schemeClr val="tx1"/>
              </a:solidFill>
              <a:latin typeface="Share Tech Mono"/>
              <a:cs typeface="Times New Roman"/>
            </a:endParaRPr>
          </a:p>
          <a:p>
            <a:pPr marL="285750" indent="-285750">
              <a:buFont typeface="Courier New,monospace"/>
              <a:buChar char="o"/>
            </a:pPr>
            <a:endParaRPr lang="en-GB" sz="1600">
              <a:solidFill>
                <a:schemeClr val="tx1"/>
              </a:solidFill>
              <a:latin typeface="Share Tech Mono"/>
              <a:cs typeface="Times New Roman"/>
            </a:endParaRPr>
          </a:p>
          <a:p>
            <a:pPr marL="285750" indent="-285750">
              <a:buChar char="•"/>
            </a:pPr>
            <a:endParaRPr lang="en-GB" sz="1600">
              <a:solidFill>
                <a:schemeClr val="tx1"/>
              </a:solidFill>
              <a:latin typeface="Share Tech Mono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>
              <a:solidFill>
                <a:schemeClr val="tx1"/>
              </a:solidFill>
              <a:latin typeface="Share Tech Mono"/>
            </a:endParaRPr>
          </a:p>
        </p:txBody>
      </p:sp>
      <p:pic>
        <p:nvPicPr>
          <p:cNvPr id="7" name="Picture 6" descr="A magnifying glass and a tablet&#10;&#10;Description automatically generated">
            <a:extLst>
              <a:ext uri="{FF2B5EF4-FFF2-40B4-BE49-F238E27FC236}">
                <a16:creationId xmlns:a16="http://schemas.microsoft.com/office/drawing/2014/main" id="{E2C3D513-BC4D-40E5-4398-FFE43836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88" y="4077114"/>
            <a:ext cx="827979" cy="8233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660DEE-A512-DD36-1B3D-3C11DF15BBEC}"/>
              </a:ext>
            </a:extLst>
          </p:cNvPr>
          <p:cNvSpPr txBox="1">
            <a:spLocks/>
          </p:cNvSpPr>
          <p:nvPr/>
        </p:nvSpPr>
        <p:spPr>
          <a:xfrm>
            <a:off x="305010" y="1866197"/>
            <a:ext cx="3523100" cy="76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Share Tech Mono"/>
              <a:buNone/>
              <a:defRPr sz="40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Future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B6313-24DE-F95E-02B7-7BA909B13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1A42-9CE4-39E8-BD36-1EEAB517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93" y="2305027"/>
            <a:ext cx="3278170" cy="538200"/>
          </a:xfrm>
        </p:spPr>
        <p:txBody>
          <a:bodyPr/>
          <a:lstStyle/>
          <a:p>
            <a:r>
              <a:rPr lang="en-US" sz="440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C5D21-A0FF-C4B9-22BA-5B543638D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922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5E56-6022-9056-1E84-5AF433BB2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306E-06CA-4FF0-A69C-A8CE9416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868" y="2182563"/>
            <a:ext cx="5278420" cy="783128"/>
          </a:xfrm>
        </p:spPr>
        <p:txBody>
          <a:bodyPr/>
          <a:lstStyle/>
          <a:p>
            <a:r>
              <a:rPr lang="en-US" sz="360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2554B-F717-2CD5-5989-1F246D2A1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19</a:t>
            </a:fld>
            <a:endParaRPr lang="en-CH"/>
          </a:p>
        </p:txBody>
      </p:sp>
      <p:grpSp>
        <p:nvGrpSpPr>
          <p:cNvPr id="11" name="Google Shape;800;p43">
            <a:extLst>
              <a:ext uri="{FF2B5EF4-FFF2-40B4-BE49-F238E27FC236}">
                <a16:creationId xmlns:a16="http://schemas.microsoft.com/office/drawing/2014/main" id="{4C657E0E-9388-C32F-17AF-D882815AECB6}"/>
              </a:ext>
            </a:extLst>
          </p:cNvPr>
          <p:cNvGrpSpPr/>
          <p:nvPr/>
        </p:nvGrpSpPr>
        <p:grpSpPr>
          <a:xfrm>
            <a:off x="7321419" y="3533144"/>
            <a:ext cx="216300" cy="965800"/>
            <a:chOff x="4664716" y="3950185"/>
            <a:chExt cx="216300" cy="965800"/>
          </a:xfrm>
        </p:grpSpPr>
        <p:sp>
          <p:nvSpPr>
            <p:cNvPr id="9" name="Google Shape;801;p43">
              <a:extLst>
                <a:ext uri="{FF2B5EF4-FFF2-40B4-BE49-F238E27FC236}">
                  <a16:creationId xmlns:a16="http://schemas.microsoft.com/office/drawing/2014/main" id="{09117C44-9CCE-7FCF-FB8F-39D0C5D7D05B}"/>
                </a:ext>
              </a:extLst>
            </p:cNvPr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2;p43">
              <a:extLst>
                <a:ext uri="{FF2B5EF4-FFF2-40B4-BE49-F238E27FC236}">
                  <a16:creationId xmlns:a16="http://schemas.microsoft.com/office/drawing/2014/main" id="{9BC47856-3B7F-E7B1-A0B0-4EC7C53F7DED}"/>
                </a:ext>
              </a:extLst>
            </p:cNvPr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00;p43">
            <a:extLst>
              <a:ext uri="{FF2B5EF4-FFF2-40B4-BE49-F238E27FC236}">
                <a16:creationId xmlns:a16="http://schemas.microsoft.com/office/drawing/2014/main" id="{61BA48C1-49BE-E879-E125-820EFF8713DA}"/>
              </a:ext>
            </a:extLst>
          </p:cNvPr>
          <p:cNvGrpSpPr/>
          <p:nvPr/>
        </p:nvGrpSpPr>
        <p:grpSpPr>
          <a:xfrm>
            <a:off x="698013" y="3937921"/>
            <a:ext cx="216300" cy="965800"/>
            <a:chOff x="4664716" y="3950185"/>
            <a:chExt cx="216300" cy="965800"/>
          </a:xfrm>
        </p:grpSpPr>
        <p:sp>
          <p:nvSpPr>
            <p:cNvPr id="13" name="Google Shape;801;p43">
              <a:extLst>
                <a:ext uri="{FF2B5EF4-FFF2-40B4-BE49-F238E27FC236}">
                  <a16:creationId xmlns:a16="http://schemas.microsoft.com/office/drawing/2014/main" id="{94D30184-56C8-ABBC-260A-484A9F59AC70}"/>
                </a:ext>
              </a:extLst>
            </p:cNvPr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2;p43">
              <a:extLst>
                <a:ext uri="{FF2B5EF4-FFF2-40B4-BE49-F238E27FC236}">
                  <a16:creationId xmlns:a16="http://schemas.microsoft.com/office/drawing/2014/main" id="{7BDF6A93-A266-93D2-745A-F841B663D258}"/>
                </a:ext>
              </a:extLst>
            </p:cNvPr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800;p43">
            <a:extLst>
              <a:ext uri="{FF2B5EF4-FFF2-40B4-BE49-F238E27FC236}">
                <a16:creationId xmlns:a16="http://schemas.microsoft.com/office/drawing/2014/main" id="{08FAF899-17B8-8661-2A23-11B2530E2925}"/>
              </a:ext>
            </a:extLst>
          </p:cNvPr>
          <p:cNvGrpSpPr/>
          <p:nvPr/>
        </p:nvGrpSpPr>
        <p:grpSpPr>
          <a:xfrm>
            <a:off x="8238393" y="422864"/>
            <a:ext cx="216300" cy="965800"/>
            <a:chOff x="4664716" y="3950185"/>
            <a:chExt cx="216300" cy="965800"/>
          </a:xfrm>
        </p:grpSpPr>
        <p:sp>
          <p:nvSpPr>
            <p:cNvPr id="17" name="Google Shape;801;p43">
              <a:extLst>
                <a:ext uri="{FF2B5EF4-FFF2-40B4-BE49-F238E27FC236}">
                  <a16:creationId xmlns:a16="http://schemas.microsoft.com/office/drawing/2014/main" id="{96B5AC3C-5EC5-A9E3-FBF8-45CDE806339F}"/>
                </a:ext>
              </a:extLst>
            </p:cNvPr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2;p43">
              <a:extLst>
                <a:ext uri="{FF2B5EF4-FFF2-40B4-BE49-F238E27FC236}">
                  <a16:creationId xmlns:a16="http://schemas.microsoft.com/office/drawing/2014/main" id="{B4765DD5-D7FF-1792-4699-522CA158E16D}"/>
                </a:ext>
              </a:extLst>
            </p:cNvPr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25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4"/>
          <p:cNvSpPr/>
          <p:nvPr/>
        </p:nvSpPr>
        <p:spPr>
          <a:xfrm>
            <a:off x="0" y="1767225"/>
            <a:ext cx="3473100" cy="2194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812" name="Google Shape;812;p44"/>
          <p:cNvGraphicFramePr/>
          <p:nvPr>
            <p:extLst>
              <p:ext uri="{D42A27DB-BD31-4B8C-83A1-F6EECF244321}">
                <p14:modId xmlns:p14="http://schemas.microsoft.com/office/powerpoint/2010/main" val="456792710"/>
              </p:ext>
            </p:extLst>
          </p:nvPr>
        </p:nvGraphicFramePr>
        <p:xfrm>
          <a:off x="720000" y="1775884"/>
          <a:ext cx="7704000" cy="2194380"/>
        </p:xfrm>
        <a:graphic>
          <a:graphicData uri="http://schemas.openxmlformats.org/drawingml/2006/table">
            <a:tbl>
              <a:tblPr>
                <a:noFill/>
                <a:tableStyleId>{CA8635C9-523A-43F4-B9AA-297DF59EA5EB}</a:tableStyleId>
              </a:tblPr>
              <a:tblGrid>
                <a:gridCol w="275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uFill>
                            <a:noFill/>
                          </a:u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Concept</a:t>
                      </a:r>
                      <a:endParaRPr sz="1200"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Architecture</a:t>
                      </a:r>
                      <a:endParaRPr sz="1200"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uFill>
                            <a:noFill/>
                          </a:uFill>
                          <a:latin typeface="Share Tech Mono"/>
                          <a:ea typeface="Share Tech Mono"/>
                          <a:cs typeface="Share Tech Mono"/>
                        </a:rPr>
                        <a:t>Prototype</a:t>
                      </a:r>
                      <a:endParaRPr lang="en" sz="1200" b="1">
                        <a:solidFill>
                          <a:schemeClr val="accent3"/>
                        </a:solidFill>
                        <a:uFill>
                          <a:noFill/>
                        </a:u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 noProof="0">
                          <a:solidFill>
                            <a:schemeClr val="accent3"/>
                          </a:solidFill>
                          <a:uFill>
                            <a:noFill/>
                          </a:uFill>
                          <a:latin typeface="Share Tech Mono"/>
                          <a:sym typeface="Arial"/>
                        </a:rPr>
                        <a:t>Fuzzy Logic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uFill>
                            <a:noFill/>
                          </a:uFill>
                          <a:latin typeface="Share Tech Mono"/>
                        </a:rPr>
                        <a:t>Results </a:t>
                      </a:r>
                      <a:endParaRPr lang="en" sz="1200" b="1" i="0" u="none" strike="noStrike" noProof="0">
                        <a:solidFill>
                          <a:schemeClr val="accent3"/>
                        </a:solidFill>
                        <a:uFill>
                          <a:noFill/>
                        </a:uFill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 noProof="0">
                          <a:solidFill>
                            <a:schemeClr val="accent3"/>
                          </a:solidFill>
                          <a:uFill>
                            <a:noFill/>
                          </a:uFill>
                          <a:latin typeface="Share Tech Mono"/>
                          <a:cs typeface="Arial"/>
                          <a:sym typeface="Arial"/>
                        </a:rPr>
                        <a:t>Demo </a:t>
                      </a:r>
                      <a:endParaRPr sz="1200" b="1" i="0" u="none" strike="noStrike" cap="none">
                        <a:solidFill>
                          <a:schemeClr val="accent3"/>
                        </a:solidFill>
                        <a:uFill>
                          <a:noFill/>
                        </a:uFill>
                        <a:latin typeface="Share Tech Mono"/>
                        <a:cs typeface="Arial"/>
                        <a:sym typeface="Share Tech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16" name="Google Shape;816;p44"/>
          <p:cNvGrpSpPr/>
          <p:nvPr/>
        </p:nvGrpSpPr>
        <p:grpSpPr>
          <a:xfrm flipH="1">
            <a:off x="4262984" y="3950185"/>
            <a:ext cx="216300" cy="965800"/>
            <a:chOff x="4664716" y="3950185"/>
            <a:chExt cx="216300" cy="965800"/>
          </a:xfrm>
        </p:grpSpPr>
        <p:sp>
          <p:nvSpPr>
            <p:cNvPr id="817" name="Google Shape;817;p4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4"/>
          <p:cNvGrpSpPr/>
          <p:nvPr/>
        </p:nvGrpSpPr>
        <p:grpSpPr>
          <a:xfrm flipH="1">
            <a:off x="8214484" y="116735"/>
            <a:ext cx="216300" cy="965800"/>
            <a:chOff x="4664716" y="3950185"/>
            <a:chExt cx="216300" cy="965800"/>
          </a:xfrm>
        </p:grpSpPr>
        <p:sp>
          <p:nvSpPr>
            <p:cNvPr id="820" name="Google Shape;820;p4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4"/>
          <p:cNvGrpSpPr/>
          <p:nvPr/>
        </p:nvGrpSpPr>
        <p:grpSpPr>
          <a:xfrm flipH="1">
            <a:off x="295659" y="3247910"/>
            <a:ext cx="216300" cy="965800"/>
            <a:chOff x="4664716" y="3950185"/>
            <a:chExt cx="216300" cy="965800"/>
          </a:xfrm>
        </p:grpSpPr>
        <p:sp>
          <p:nvSpPr>
            <p:cNvPr id="823" name="Google Shape;823;p4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978F2-C386-BCE1-81AE-A212CFAD4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2</a:t>
            </a:fld>
            <a:endParaRPr lang="en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FF06-6BCB-0680-A02B-660CD059383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CH" sz="1600"/>
              <a:t>Concept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0C663-7C55-B7B0-6EBD-3F665DD52C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3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8C87D-ADB0-52E5-AF8A-690D2A7593C5}"/>
              </a:ext>
            </a:extLst>
          </p:cNvPr>
          <p:cNvSpPr txBox="1"/>
          <p:nvPr/>
        </p:nvSpPr>
        <p:spPr>
          <a:xfrm>
            <a:off x="5241072" y="650487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900">
                <a:solidFill>
                  <a:schemeClr val="tx1"/>
                </a:solidFill>
                <a:latin typeface="Share Tech Mono"/>
              </a:rPr>
              <a:t>The main idea behind this project is to use fuzzy logic technology to recommend a customized travel destination to users by analyzing their responses.</a:t>
            </a:r>
          </a:p>
          <a:p>
            <a:pPr marL="342900" indent="-342900">
              <a:buAutoNum type="arabicPeriod"/>
            </a:pPr>
            <a:endParaRPr lang="en-US" sz="900">
              <a:solidFill>
                <a:schemeClr val="tx1"/>
              </a:solidFill>
              <a:latin typeface="Share Tech Mono"/>
            </a:endParaRPr>
          </a:p>
          <a:p>
            <a:pPr marL="342900" indent="-342900">
              <a:buAutoNum type="arabicPeriod"/>
            </a:pPr>
            <a:r>
              <a:rPr lang="en-US" sz="900">
                <a:solidFill>
                  <a:schemeClr val="tx1"/>
                </a:solidFill>
                <a:latin typeface="Share Tech Mono"/>
              </a:rPr>
              <a:t>The user will engage with the travel advice application and provide their travel preferences to the system.</a:t>
            </a:r>
          </a:p>
          <a:p>
            <a:pPr marL="342900" indent="-342900">
              <a:buAutoNum type="arabicPeriod"/>
            </a:pPr>
            <a:endParaRPr lang="en-US" sz="900">
              <a:solidFill>
                <a:schemeClr val="tx1"/>
              </a:solidFill>
              <a:latin typeface="Share Tech Mono"/>
            </a:endParaRPr>
          </a:p>
          <a:p>
            <a:pPr marL="342900" indent="-342900">
              <a:buAutoNum type="arabicPeriod"/>
            </a:pPr>
            <a:r>
              <a:rPr lang="en-US" sz="900">
                <a:solidFill>
                  <a:schemeClr val="tx1"/>
                </a:solidFill>
                <a:latin typeface="Share Tech Mono"/>
              </a:rPr>
              <a:t>Based on user feedback, our designed fuzzy logic will recommend a location.</a:t>
            </a:r>
          </a:p>
          <a:p>
            <a:pPr marL="342900" indent="-342900">
              <a:buAutoNum type="arabicPeriod"/>
            </a:pPr>
            <a:endParaRPr lang="en-US" sz="900">
              <a:solidFill>
                <a:schemeClr val="tx1"/>
              </a:solidFill>
              <a:latin typeface="Share Tech Mono"/>
            </a:endParaRPr>
          </a:p>
          <a:p>
            <a:pPr marL="342900" indent="-342900">
              <a:buAutoNum type="arabicPeriod"/>
            </a:pPr>
            <a:r>
              <a:rPr lang="en-GB" sz="900">
                <a:solidFill>
                  <a:schemeClr val="tx1"/>
                </a:solidFill>
                <a:latin typeface="Share Tech Mono"/>
              </a:rPr>
              <a:t>To make these recommendations, we will leverage accessible data on tourist trends, destination popularity, and user feedback.</a:t>
            </a:r>
            <a:endParaRPr lang="en-US" sz="900">
              <a:solidFill>
                <a:schemeClr val="tx1"/>
              </a:solidFill>
              <a:latin typeface="Share Tech Mono"/>
            </a:endParaRPr>
          </a:p>
          <a:p>
            <a:endParaRPr lang="en-US" sz="900">
              <a:solidFill>
                <a:schemeClr val="tx1"/>
              </a:solidFill>
              <a:latin typeface="Share Tech Mono"/>
            </a:endParaRPr>
          </a:p>
          <a:p>
            <a:endParaRPr lang="en-US" sz="900">
              <a:solidFill>
                <a:schemeClr val="tx1"/>
              </a:solidFill>
              <a:latin typeface="Share Tech Mono"/>
            </a:endParaRPr>
          </a:p>
          <a:p>
            <a:pPr marL="342900" indent="-342900">
              <a:buAutoNum type="arabicPeriod"/>
            </a:pPr>
            <a:endParaRPr lang="en-US" sz="900">
              <a:solidFill>
                <a:schemeClr val="tx1"/>
              </a:solidFill>
              <a:latin typeface="Share Tech Mono"/>
            </a:endParaRPr>
          </a:p>
        </p:txBody>
      </p:sp>
      <p:pic>
        <p:nvPicPr>
          <p:cNvPr id="4" name="Picture 3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059DF4E0-177E-F64D-DA2B-6F72E643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97" y="378212"/>
            <a:ext cx="1816868" cy="3862039"/>
          </a:xfrm>
          <a:prstGeom prst="rect">
            <a:avLst/>
          </a:prstGeom>
        </p:spPr>
      </p:pic>
      <p:pic>
        <p:nvPicPr>
          <p:cNvPr id="7" name="Picture 6" descr="A magnifying glass and a tablet&#10;&#10;Description automatically generated">
            <a:extLst>
              <a:ext uri="{FF2B5EF4-FFF2-40B4-BE49-F238E27FC236}">
                <a16:creationId xmlns:a16="http://schemas.microsoft.com/office/drawing/2014/main" id="{088C0911-2942-99B3-265F-FAC26141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11" y="3621358"/>
            <a:ext cx="827979" cy="8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6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AE2287-1894-B8F8-02EC-D5D9F32C1315}"/>
              </a:ext>
            </a:extLst>
          </p:cNvPr>
          <p:cNvSpPr/>
          <p:nvPr/>
        </p:nvSpPr>
        <p:spPr>
          <a:xfrm>
            <a:off x="6603195" y="1504270"/>
            <a:ext cx="1600199" cy="2220685"/>
          </a:xfrm>
          <a:prstGeom prst="rect">
            <a:avLst/>
          </a:prstGeom>
          <a:solidFill>
            <a:srgbClr val="E1E8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BFCDB8-4598-0759-5EC5-F08216B57963}"/>
              </a:ext>
            </a:extLst>
          </p:cNvPr>
          <p:cNvSpPr/>
          <p:nvPr/>
        </p:nvSpPr>
        <p:spPr>
          <a:xfrm>
            <a:off x="5002995" y="1504270"/>
            <a:ext cx="1600199" cy="2220685"/>
          </a:xfrm>
          <a:prstGeom prst="rect">
            <a:avLst/>
          </a:prstGeom>
          <a:solidFill>
            <a:srgbClr val="CAFAF6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E4BC8F-D44A-C73A-B901-9EFAB6540605}"/>
              </a:ext>
            </a:extLst>
          </p:cNvPr>
          <p:cNvSpPr/>
          <p:nvPr/>
        </p:nvSpPr>
        <p:spPr>
          <a:xfrm>
            <a:off x="2357768" y="1504270"/>
            <a:ext cx="2645227" cy="2220685"/>
          </a:xfrm>
          <a:prstGeom prst="rect">
            <a:avLst/>
          </a:prstGeom>
          <a:solidFill>
            <a:srgbClr val="F6F7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A954-1EE2-CF6D-9D34-1689BA054623}"/>
              </a:ext>
            </a:extLst>
          </p:cNvPr>
          <p:cNvSpPr/>
          <p:nvPr/>
        </p:nvSpPr>
        <p:spPr>
          <a:xfrm>
            <a:off x="847869" y="1504270"/>
            <a:ext cx="1518557" cy="2220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00B0A-AE7C-CA00-19A7-C990993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2D36C-4B9A-4BCE-1316-A103ECF0C3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4</a:t>
            </a:fld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410DC2-E81F-9932-1929-DD5FE2B5CBE3}"/>
              </a:ext>
            </a:extLst>
          </p:cNvPr>
          <p:cNvSpPr/>
          <p:nvPr/>
        </p:nvSpPr>
        <p:spPr>
          <a:xfrm>
            <a:off x="1120878" y="2288040"/>
            <a:ext cx="963385" cy="783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5C85A-1B8F-2442-B188-1265B0BEF818}"/>
              </a:ext>
            </a:extLst>
          </p:cNvPr>
          <p:cNvSpPr txBox="1"/>
          <p:nvPr/>
        </p:nvSpPr>
        <p:spPr>
          <a:xfrm>
            <a:off x="1055563" y="2545216"/>
            <a:ext cx="11021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>
                <a:latin typeface="Times New Roman"/>
              </a:rPr>
              <a:t>Web interface</a:t>
            </a:r>
            <a:endParaRPr lang="en-US" sz="1200">
              <a:latin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6DC82-BE9F-5C38-73AC-DD4ED0CE1444}"/>
              </a:ext>
            </a:extLst>
          </p:cNvPr>
          <p:cNvSpPr/>
          <p:nvPr/>
        </p:nvSpPr>
        <p:spPr>
          <a:xfrm>
            <a:off x="2623106" y="2288040"/>
            <a:ext cx="963385" cy="7837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CD4912-2300-C0A7-B714-658054A80F22}"/>
              </a:ext>
            </a:extLst>
          </p:cNvPr>
          <p:cNvSpPr/>
          <p:nvPr/>
        </p:nvSpPr>
        <p:spPr>
          <a:xfrm>
            <a:off x="3741613" y="2288040"/>
            <a:ext cx="963385" cy="7837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86534-C693-2842-38B8-BCC998261578}"/>
              </a:ext>
            </a:extLst>
          </p:cNvPr>
          <p:cNvSpPr/>
          <p:nvPr/>
        </p:nvSpPr>
        <p:spPr>
          <a:xfrm>
            <a:off x="5300992" y="2288040"/>
            <a:ext cx="963385" cy="7837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30B57-DC79-64A1-89FE-6ADFB02144D9}"/>
              </a:ext>
            </a:extLst>
          </p:cNvPr>
          <p:cNvSpPr/>
          <p:nvPr/>
        </p:nvSpPr>
        <p:spPr>
          <a:xfrm>
            <a:off x="6868535" y="2288040"/>
            <a:ext cx="963385" cy="7837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4B5DA-B695-FAB8-0E32-305A7E78F5DA}"/>
              </a:ext>
            </a:extLst>
          </p:cNvPr>
          <p:cNvSpPr txBox="1"/>
          <p:nvPr/>
        </p:nvSpPr>
        <p:spPr>
          <a:xfrm>
            <a:off x="2557791" y="2537052"/>
            <a:ext cx="11021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>
                <a:latin typeface="Times New Roman"/>
              </a:rPr>
              <a:t>Taking survey</a:t>
            </a:r>
            <a:endParaRPr lang="en-US" sz="1200"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FC915-10D2-EBA1-7D44-8BF1CEF04BC5}"/>
              </a:ext>
            </a:extLst>
          </p:cNvPr>
          <p:cNvSpPr txBox="1"/>
          <p:nvPr/>
        </p:nvSpPr>
        <p:spPr>
          <a:xfrm>
            <a:off x="3700791" y="2479902"/>
            <a:ext cx="1102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>
                <a:latin typeface="Times New Roman"/>
              </a:rPr>
              <a:t>Profile generation</a:t>
            </a:r>
            <a:endParaRPr lang="en-US" sz="1200"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61144-85A1-0600-BAD9-97C5D7C935F7}"/>
              </a:ext>
            </a:extLst>
          </p:cNvPr>
          <p:cNvSpPr txBox="1"/>
          <p:nvPr/>
        </p:nvSpPr>
        <p:spPr>
          <a:xfrm>
            <a:off x="5235677" y="2479902"/>
            <a:ext cx="11021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>
                <a:latin typeface="Times New Roman"/>
              </a:rPr>
              <a:t>Decision making</a:t>
            </a:r>
            <a:endParaRPr lang="en-US" sz="1200">
              <a:latin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C1923-D110-00B0-CC08-444106B3D3F5}"/>
              </a:ext>
            </a:extLst>
          </p:cNvPr>
          <p:cNvSpPr txBox="1"/>
          <p:nvPr/>
        </p:nvSpPr>
        <p:spPr>
          <a:xfrm>
            <a:off x="6770563" y="2414587"/>
            <a:ext cx="11674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>
                <a:latin typeface="Times New Roman"/>
                <a:cs typeface="Helvetica"/>
              </a:rPr>
              <a:t>Recommended Travel destination</a:t>
            </a:r>
            <a:endParaRPr lang="en-US" sz="1200">
              <a:latin typeface="Times New Roman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599D27-61CF-479C-64E9-3BD3EDCB25D0}"/>
              </a:ext>
            </a:extLst>
          </p:cNvPr>
          <p:cNvCxnSpPr/>
          <p:nvPr/>
        </p:nvCxnSpPr>
        <p:spPr>
          <a:xfrm flipV="1">
            <a:off x="2082223" y="2673804"/>
            <a:ext cx="538843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15513B-B168-941B-9FF1-6D414D10391D}"/>
              </a:ext>
            </a:extLst>
          </p:cNvPr>
          <p:cNvCxnSpPr>
            <a:cxnSpLocks/>
          </p:cNvCxnSpPr>
          <p:nvPr/>
        </p:nvCxnSpPr>
        <p:spPr>
          <a:xfrm>
            <a:off x="4702958" y="2673803"/>
            <a:ext cx="595993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724508-E63E-6E2D-6198-2FFEA3B359BA}"/>
              </a:ext>
            </a:extLst>
          </p:cNvPr>
          <p:cNvCxnSpPr>
            <a:cxnSpLocks/>
          </p:cNvCxnSpPr>
          <p:nvPr/>
        </p:nvCxnSpPr>
        <p:spPr>
          <a:xfrm flipV="1">
            <a:off x="6262337" y="2673804"/>
            <a:ext cx="604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2793E4-EF6D-97AE-59A4-CABB91C888F1}"/>
              </a:ext>
            </a:extLst>
          </p:cNvPr>
          <p:cNvSpPr/>
          <p:nvPr/>
        </p:nvSpPr>
        <p:spPr>
          <a:xfrm>
            <a:off x="3631396" y="1857374"/>
            <a:ext cx="1118506" cy="25309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cs typeface="Arial"/>
              </a:rPr>
              <a:t>Fuzzification</a:t>
            </a:r>
            <a:endParaRPr lang="en-US" sz="1200">
              <a:solidFill>
                <a:schemeClr val="accent6"/>
              </a:solidFill>
              <a:cs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BC3EC5-FA52-5558-E726-D8067B7E9DFB}"/>
              </a:ext>
            </a:extLst>
          </p:cNvPr>
          <p:cNvSpPr/>
          <p:nvPr/>
        </p:nvSpPr>
        <p:spPr>
          <a:xfrm>
            <a:off x="5239760" y="1857374"/>
            <a:ext cx="1151163" cy="25309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cs typeface="Arial"/>
              </a:rPr>
              <a:t>Fuzzy rules</a:t>
            </a:r>
            <a:endParaRPr lang="en-US" sz="1200">
              <a:solidFill>
                <a:schemeClr val="accent6"/>
              </a:solidFill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CE574A-2836-A625-E24A-235166CC442A}"/>
              </a:ext>
            </a:extLst>
          </p:cNvPr>
          <p:cNvSpPr/>
          <p:nvPr/>
        </p:nvSpPr>
        <p:spPr>
          <a:xfrm>
            <a:off x="6766480" y="1857374"/>
            <a:ext cx="1347106" cy="25309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cs typeface="Arial"/>
              </a:rPr>
              <a:t>Defuzzification</a:t>
            </a:r>
            <a:endParaRPr lang="en-US" sz="1200">
              <a:solidFill>
                <a:schemeClr val="accent6"/>
              </a:solidFill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56745-C650-C240-53EB-3A828D2C80DC}"/>
              </a:ext>
            </a:extLst>
          </p:cNvPr>
          <p:cNvSpPr txBox="1"/>
          <p:nvPr/>
        </p:nvSpPr>
        <p:spPr>
          <a:xfrm>
            <a:off x="1031070" y="3182030"/>
            <a:ext cx="11021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/>
              <a:t>Input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5E310-06A7-DAD6-DFFA-6CFBCC8D1B07}"/>
              </a:ext>
            </a:extLst>
          </p:cNvPr>
          <p:cNvSpPr txBox="1"/>
          <p:nvPr/>
        </p:nvSpPr>
        <p:spPr>
          <a:xfrm>
            <a:off x="6803220" y="3182030"/>
            <a:ext cx="11021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/>
              <a:t>Output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B1BF3-B352-63FF-89FB-1AB1AC08187B}"/>
              </a:ext>
            </a:extLst>
          </p:cNvPr>
          <p:cNvSpPr txBox="1"/>
          <p:nvPr/>
        </p:nvSpPr>
        <p:spPr>
          <a:xfrm>
            <a:off x="3006826" y="3206523"/>
            <a:ext cx="130628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/>
              <a:t>Data Acquisition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EA3C1C-BC63-98BE-16C8-5AE02163B8D0}"/>
              </a:ext>
            </a:extLst>
          </p:cNvPr>
          <p:cNvSpPr txBox="1"/>
          <p:nvPr/>
        </p:nvSpPr>
        <p:spPr>
          <a:xfrm>
            <a:off x="5235677" y="3206522"/>
            <a:ext cx="11021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/>
              <a:t>Storage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3B292-CE8E-0B89-176B-5837D09E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2951B-F1C8-EC7D-7A84-ABA4F6D44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5</a:t>
            </a:fld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95D3C-E15F-EEAB-60F7-0F82C6DDABCD}"/>
              </a:ext>
            </a:extLst>
          </p:cNvPr>
          <p:cNvSpPr txBox="1"/>
          <p:nvPr/>
        </p:nvSpPr>
        <p:spPr>
          <a:xfrm>
            <a:off x="4516243" y="81775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endParaRPr lang="en-US">
              <a:latin typeface="Share Tech Mono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63ED0-44ED-80F2-DB02-42538F555EBB}"/>
              </a:ext>
            </a:extLst>
          </p:cNvPr>
          <p:cNvSpPr>
            <a:spLocks noGrp="1"/>
          </p:cNvSpPr>
          <p:nvPr/>
        </p:nvSpPr>
        <p:spPr>
          <a:xfrm>
            <a:off x="4332725" y="2302759"/>
            <a:ext cx="4494875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User/Fuzzy profile</a:t>
            </a:r>
          </a:p>
        </p:txBody>
      </p:sp>
    </p:spTree>
    <p:extLst>
      <p:ext uri="{BB962C8B-B14F-4D97-AF65-F5344CB8AC3E}">
        <p14:creationId xmlns:p14="http://schemas.microsoft.com/office/powerpoint/2010/main" val="405431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28B5-64CA-5200-1CB4-2F521DA86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6</a:t>
            </a:fld>
            <a:endParaRPr lang="en-CH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0D7645-8BF1-DF55-49B2-D1BD8E15F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3" t="27284" r="77102" b="14963"/>
          <a:stretch/>
        </p:blipFill>
        <p:spPr>
          <a:xfrm>
            <a:off x="882106" y="605434"/>
            <a:ext cx="1843825" cy="397813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55629C2-E06B-7B7A-131F-44CFE6083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3" t="26904" r="59971" b="15228"/>
          <a:stretch/>
        </p:blipFill>
        <p:spPr>
          <a:xfrm>
            <a:off x="3544295" y="605340"/>
            <a:ext cx="1845632" cy="397365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9121882-5201-755C-0884-195B5551D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50" t="27030" r="8894" b="15101"/>
          <a:stretch/>
        </p:blipFill>
        <p:spPr>
          <a:xfrm>
            <a:off x="6220693" y="598756"/>
            <a:ext cx="1873018" cy="39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2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9CB76-7C82-626A-8344-CFB6FAD22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7F38073-8303-64E7-EF65-F74F2821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1" t="23973" r="77123" b="18082"/>
          <a:stretch/>
        </p:blipFill>
        <p:spPr>
          <a:xfrm>
            <a:off x="6260522" y="601807"/>
            <a:ext cx="1843962" cy="397747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EBB991F-B19B-85B8-49BB-C4ABC6A0F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71" t="25029" r="43108" b="16921"/>
          <a:stretch/>
        </p:blipFill>
        <p:spPr>
          <a:xfrm>
            <a:off x="907048" y="601704"/>
            <a:ext cx="1849466" cy="396832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4AFA84A-A951-21ED-7BA9-A394606F2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54" t="25254" r="25931" b="16751"/>
          <a:stretch/>
        </p:blipFill>
        <p:spPr>
          <a:xfrm>
            <a:off x="3546443" y="604402"/>
            <a:ext cx="1843947" cy="39763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C0CBFE-A690-44EC-43C5-F14EF1F81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65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7766C-5535-704A-2764-9FBCEC0F1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AC2CB5-AD7C-81E7-9D0A-2FB0CF047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6" t="25985" r="60207" b="16071"/>
          <a:stretch/>
        </p:blipFill>
        <p:spPr>
          <a:xfrm>
            <a:off x="3628455" y="591906"/>
            <a:ext cx="1853213" cy="3983812"/>
          </a:xfrm>
          <a:prstGeom prst="rect">
            <a:avLst/>
          </a:prstGeom>
        </p:spPr>
      </p:pic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949297-04BF-B8B9-E52B-F2023355E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4" t="26035" r="77352" b="16084"/>
          <a:stretch/>
        </p:blipFill>
        <p:spPr>
          <a:xfrm>
            <a:off x="892723" y="590956"/>
            <a:ext cx="1855896" cy="39722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57247-7DE8-01BE-DE01-79161E26B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8</a:t>
            </a:fld>
            <a:endParaRPr lang="en-CH"/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3033A0-5E1C-07AC-ECA1-2BC3EC1F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11" t="25958" r="43269" b="16098"/>
          <a:stretch/>
        </p:blipFill>
        <p:spPr>
          <a:xfrm>
            <a:off x="6324324" y="589865"/>
            <a:ext cx="1849376" cy="39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0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2F79E-31EF-5B10-A11F-125821249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phone&#10;&#10;Description automatically generated">
            <a:extLst>
              <a:ext uri="{FF2B5EF4-FFF2-40B4-BE49-F238E27FC236}">
                <a16:creationId xmlns:a16="http://schemas.microsoft.com/office/drawing/2014/main" id="{5C714C67-AA24-6A9E-0632-0ADCAE214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14671" r="38976" b="6239"/>
          <a:stretch/>
        </p:blipFill>
        <p:spPr>
          <a:xfrm>
            <a:off x="6258475" y="610466"/>
            <a:ext cx="2014523" cy="399004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914967-16B1-A64E-99AE-D4E181547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62" t="25808" r="8761" b="16425"/>
          <a:stretch/>
        </p:blipFill>
        <p:spPr>
          <a:xfrm>
            <a:off x="3582304" y="603243"/>
            <a:ext cx="1855188" cy="398656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C88E5B-5163-4A97-DFA8-3CC1ACE5A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79" t="25963" r="26125" b="16205"/>
          <a:stretch/>
        </p:blipFill>
        <p:spPr>
          <a:xfrm>
            <a:off x="877661" y="613354"/>
            <a:ext cx="1853210" cy="39872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9DBE4-FE94-EB31-0E0F-50454EAB2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CCF1E-93C5-E447-9A00-D0BA87B486B7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226083"/>
      </p:ext>
    </p:extLst>
  </p:cSld>
  <p:clrMapOvr>
    <a:masterClrMapping/>
  </p:clrMapOvr>
</p:sld>
</file>

<file path=ppt/theme/theme1.xml><?xml version="1.0" encoding="utf-8"?>
<a:theme xmlns:a="http://schemas.openxmlformats.org/drawingml/2006/main" name="IT Consulting Toolkit by Slidesgo">
  <a:themeElements>
    <a:clrScheme name="Simple Light">
      <a:dk1>
        <a:srgbClr val="000000"/>
      </a:dk1>
      <a:lt1>
        <a:srgbClr val="FFFFFF"/>
      </a:lt1>
      <a:dk2>
        <a:srgbClr val="292929"/>
      </a:dk2>
      <a:lt2>
        <a:srgbClr val="434343"/>
      </a:lt2>
      <a:accent1>
        <a:srgbClr val="666666"/>
      </a:accent1>
      <a:accent2>
        <a:srgbClr val="B7B7B7"/>
      </a:accent2>
      <a:accent3>
        <a:srgbClr val="F3F3F3"/>
      </a:accent3>
      <a:accent4>
        <a:srgbClr val="BA68C8"/>
      </a:accent4>
      <a:accent5>
        <a:srgbClr val="CCCCCC"/>
      </a:accent5>
      <a:accent6>
        <a:srgbClr val="380093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IT Consulting Toolkit by Slidesgo</vt:lpstr>
      <vt:lpstr>Fuzzy Sets and Systems I</vt:lpstr>
      <vt:lpstr>Table of Contents</vt:lpstr>
      <vt:lpstr>Concept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the Membership Functions</vt:lpstr>
      <vt:lpstr>Fuzzy rules</vt:lpstr>
      <vt:lpstr>Fuzzy Output</vt:lpstr>
      <vt:lpstr>Fuzzy Output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Affective Computing for Empathetic Behaviour Change</dc:title>
  <cp:revision>4</cp:revision>
  <dcterms:modified xsi:type="dcterms:W3CDTF">2023-12-22T14:29:36Z</dcterms:modified>
</cp:coreProperties>
</file>