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Roboto" charset="0"/>
      <p:regular r:id="rId13"/>
      <p:bold r:id="rId14"/>
      <p:italic r:id="rId15"/>
      <p:boldItalic r:id="rId16"/>
    </p:embeddedFont>
    <p:embeddedFont>
      <p:font typeface="Merriweather"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56" y="2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5438619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265a90f0a5_5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265a90f0a5_5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265a90f0a5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265a90f0a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265a90f0a5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265a90f0a5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265a90f0a5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265a90f0a5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265a90f0a5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265a90f0a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265a90f0a5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265a90f0a5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265a90f0a5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265a90f0a5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265a90f0a5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265a90f0a5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265a90f0a5_5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265a90f0a5_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3096104"/>
          </a:xfrm>
          <a:prstGeom prst="rect">
            <a:avLst/>
          </a:prstGeom>
        </p:spPr>
        <p:txBody>
          <a:bodyPr spcFirstLastPara="1" wrap="square" lIns="91425" tIns="91425" rIns="91425" bIns="91425" anchor="t" anchorCtr="0">
            <a:normAutofit/>
          </a:bodyPr>
          <a:lstStyle/>
          <a:p>
            <a:pPr algn="ctr"/>
            <a:r>
              <a:rPr lang="en" dirty="0"/>
              <a:t>DATA STRUCTURES CHAT </a:t>
            </a:r>
            <a:r>
              <a:rPr lang="en" dirty="0" smtClean="0"/>
              <a:t>BOT</a:t>
            </a:r>
            <a:br>
              <a:rPr lang="en" dirty="0" smtClean="0"/>
            </a:br>
            <a:r>
              <a:rPr lang="en-US" sz="1000" dirty="0" smtClean="0"/>
              <a:t>MONISHA </a:t>
            </a:r>
            <a:r>
              <a:rPr lang="en-US" sz="1000" dirty="0" smtClean="0"/>
              <a:t>B T - 21Z320</a:t>
            </a:r>
            <a:br>
              <a:rPr lang="en-US" sz="1000" dirty="0" smtClean="0"/>
            </a:br>
            <a:r>
              <a:rPr lang="en-US" sz="1000" dirty="0" smtClean="0"/>
              <a:t>SHANMITHA </a:t>
            </a:r>
            <a:r>
              <a:rPr lang="en-US" sz="1000" dirty="0" smtClean="0"/>
              <a:t>P - 21Z346</a:t>
            </a:r>
            <a:br>
              <a:rPr lang="en-US" sz="1000" dirty="0" smtClean="0"/>
            </a:br>
            <a:r>
              <a:rPr lang="en-US" sz="1000" dirty="0" smtClean="0"/>
              <a:t>SHRINIDHI DINESH - 21Z353</a:t>
            </a:r>
            <a:br>
              <a:rPr lang="en-US" sz="1000" dirty="0" smtClean="0"/>
            </a:br>
            <a:r>
              <a:rPr lang="en-US" sz="1000" dirty="0" smtClean="0"/>
              <a:t>SUPRIYA K - 21Z360</a:t>
            </a:r>
            <a:br>
              <a:rPr lang="en-US" sz="1000" dirty="0" smtClean="0"/>
            </a:br>
            <a:r>
              <a:rPr lang="en-US" sz="1000" dirty="0" smtClean="0"/>
              <a:t>VEDAVARSHINI A - 21Z368</a:t>
            </a:r>
            <a:r>
              <a:rPr lang="en-US" sz="1000" smtClean="0"/>
              <a:t/>
            </a:r>
            <a:br>
              <a:rPr lang="en-US" sz="1000" smtClean="0"/>
            </a:br>
            <a:r>
              <a:rPr lang="en-US" dirty="0" smtClean="0"/>
              <a:t/>
            </a:r>
            <a:br>
              <a:rPr lang="en-US" dirty="0" smtClean="0"/>
            </a:b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SOFTWARE SPECIFICATIONS</a:t>
            </a:r>
            <a:endParaRPr/>
          </a:p>
        </p:txBody>
      </p:sp>
      <p:sp>
        <p:nvSpPr>
          <p:cNvPr id="122" name="Google Shape;122;p22"/>
          <p:cNvSpPr txBox="1"/>
          <p:nvPr/>
        </p:nvSpPr>
        <p:spPr>
          <a:xfrm>
            <a:off x="235400" y="1336750"/>
            <a:ext cx="8520600" cy="350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FF0000"/>
                </a:solidFill>
                <a:latin typeface="Roboto"/>
                <a:ea typeface="Roboto"/>
                <a:cs typeface="Roboto"/>
                <a:sym typeface="Roboto"/>
              </a:rPr>
              <a:t>Operating System</a:t>
            </a:r>
            <a:r>
              <a:rPr lang="en" sz="1800" b="1">
                <a:latin typeface="Roboto"/>
                <a:ea typeface="Roboto"/>
                <a:cs typeface="Roboto"/>
                <a:sym typeface="Roboto"/>
              </a:rPr>
              <a:t>: The application can be developed for Android or iOS platform. Android 9.0 (Pie) or later and iOS 12 or later should be supported. </a:t>
            </a:r>
            <a:endParaRPr sz="1800" b="1">
              <a:latin typeface="Roboto"/>
              <a:ea typeface="Roboto"/>
              <a:cs typeface="Roboto"/>
              <a:sym typeface="Roboto"/>
            </a:endParaRPr>
          </a:p>
          <a:p>
            <a:pPr marL="0" lvl="0" indent="0" algn="l" rtl="0">
              <a:spcBef>
                <a:spcPts val="0"/>
              </a:spcBef>
              <a:spcAft>
                <a:spcPts val="0"/>
              </a:spcAft>
              <a:buNone/>
            </a:pPr>
            <a:r>
              <a:rPr lang="en" sz="1800" b="1">
                <a:solidFill>
                  <a:srgbClr val="FF0000"/>
                </a:solidFill>
                <a:latin typeface="Roboto"/>
                <a:ea typeface="Roboto"/>
                <a:cs typeface="Roboto"/>
                <a:sym typeface="Roboto"/>
              </a:rPr>
              <a:t>Programming Language</a:t>
            </a:r>
            <a:r>
              <a:rPr lang="en" sz="1800" b="1">
                <a:latin typeface="Roboto"/>
                <a:ea typeface="Roboto"/>
                <a:cs typeface="Roboto"/>
                <a:sym typeface="Roboto"/>
              </a:rPr>
              <a:t>: The application can be developed using Java, Kotlin,Dart or Swift programming languages. </a:t>
            </a:r>
            <a:endParaRPr sz="1800" b="1">
              <a:latin typeface="Roboto"/>
              <a:ea typeface="Roboto"/>
              <a:cs typeface="Roboto"/>
              <a:sym typeface="Roboto"/>
            </a:endParaRPr>
          </a:p>
          <a:p>
            <a:pPr marL="0" lvl="0" indent="0" algn="l" rtl="0">
              <a:spcBef>
                <a:spcPts val="0"/>
              </a:spcBef>
              <a:spcAft>
                <a:spcPts val="0"/>
              </a:spcAft>
              <a:buNone/>
            </a:pPr>
            <a:r>
              <a:rPr lang="en" sz="1800" b="1">
                <a:solidFill>
                  <a:srgbClr val="FF0000"/>
                </a:solidFill>
                <a:latin typeface="Roboto"/>
                <a:ea typeface="Roboto"/>
                <a:cs typeface="Roboto"/>
                <a:sym typeface="Roboto"/>
              </a:rPr>
              <a:t>Database</a:t>
            </a:r>
            <a:r>
              <a:rPr lang="en" sz="1800" b="1">
                <a:latin typeface="Roboto"/>
                <a:ea typeface="Roboto"/>
                <a:cs typeface="Roboto"/>
                <a:sym typeface="Roboto"/>
              </a:rPr>
              <a:t>: A database management system like MySQL,SQLite or realtime Database of Firebase can be used to store and retrieve the data. </a:t>
            </a:r>
            <a:endParaRPr sz="1800" b="1">
              <a:latin typeface="Roboto"/>
              <a:ea typeface="Roboto"/>
              <a:cs typeface="Roboto"/>
              <a:sym typeface="Roboto"/>
            </a:endParaRPr>
          </a:p>
          <a:p>
            <a:pPr marL="0" lvl="0" indent="0" algn="l" rtl="0">
              <a:spcBef>
                <a:spcPts val="0"/>
              </a:spcBef>
              <a:spcAft>
                <a:spcPts val="0"/>
              </a:spcAft>
              <a:buNone/>
            </a:pPr>
            <a:r>
              <a:rPr lang="en" sz="1800" b="1">
                <a:solidFill>
                  <a:srgbClr val="FF0000"/>
                </a:solidFill>
                <a:latin typeface="Roboto"/>
                <a:ea typeface="Roboto"/>
                <a:cs typeface="Roboto"/>
                <a:sym typeface="Roboto"/>
              </a:rPr>
              <a:t>Chatbot API</a:t>
            </a:r>
            <a:r>
              <a:rPr lang="en" sz="1800" b="1">
                <a:latin typeface="Roboto"/>
                <a:ea typeface="Roboto"/>
                <a:cs typeface="Roboto"/>
                <a:sym typeface="Roboto"/>
              </a:rPr>
              <a:t>: A chatbot API like Dialogflow or IBM Watson can be used to develop the chatbot. </a:t>
            </a:r>
            <a:endParaRPr sz="1800" b="1">
              <a:latin typeface="Roboto"/>
              <a:ea typeface="Roboto"/>
              <a:cs typeface="Roboto"/>
              <a:sym typeface="Roboto"/>
            </a:endParaRPr>
          </a:p>
          <a:p>
            <a:pPr marL="0" lvl="0" indent="0" algn="l" rtl="0">
              <a:spcBef>
                <a:spcPts val="0"/>
              </a:spcBef>
              <a:spcAft>
                <a:spcPts val="0"/>
              </a:spcAft>
              <a:buNone/>
            </a:pPr>
            <a:r>
              <a:rPr lang="en" sz="1800" b="1">
                <a:solidFill>
                  <a:srgbClr val="FF0000"/>
                </a:solidFill>
                <a:latin typeface="Roboto"/>
                <a:ea typeface="Roboto"/>
                <a:cs typeface="Roboto"/>
                <a:sym typeface="Roboto"/>
              </a:rPr>
              <a:t>Text-to-Speech/Speech-to-Text API</a:t>
            </a:r>
            <a:r>
              <a:rPr lang="en" sz="1800" b="1">
                <a:latin typeface="Roboto"/>
                <a:ea typeface="Roboto"/>
                <a:cs typeface="Roboto"/>
                <a:sym typeface="Roboto"/>
              </a:rPr>
              <a:t>: Google Text-to-Speech API, Amazon Polly or IBM Watson Speech-to-Text API can be used for this purpose. </a:t>
            </a:r>
            <a:endParaRPr sz="1800" b="1">
              <a:latin typeface="Roboto"/>
              <a:ea typeface="Roboto"/>
              <a:cs typeface="Roboto"/>
              <a:sym typeface="Roboto"/>
            </a:endParaRPr>
          </a:p>
          <a:p>
            <a:pPr marL="0" lvl="0" indent="0" algn="l" rtl="0">
              <a:spcBef>
                <a:spcPts val="0"/>
              </a:spcBef>
              <a:spcAft>
                <a:spcPts val="0"/>
              </a:spcAft>
              <a:buNone/>
            </a:pPr>
            <a:r>
              <a:rPr lang="en" sz="1800" b="1">
                <a:solidFill>
                  <a:srgbClr val="FF0000"/>
                </a:solidFill>
                <a:latin typeface="Roboto"/>
                <a:ea typeface="Roboto"/>
                <a:cs typeface="Roboto"/>
                <a:sym typeface="Roboto"/>
              </a:rPr>
              <a:t>User Interface</a:t>
            </a:r>
            <a:r>
              <a:rPr lang="en" sz="1800" b="1">
                <a:latin typeface="Roboto"/>
                <a:ea typeface="Roboto"/>
                <a:cs typeface="Roboto"/>
                <a:sym typeface="Roboto"/>
              </a:rPr>
              <a:t>: A clean and intuitive user interface with easy navigation and clear instructions should be developed.</a:t>
            </a:r>
            <a:endParaRPr sz="1800" b="1">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 STATEMENT</a:t>
            </a:r>
            <a:endParaRPr/>
          </a:p>
        </p:txBody>
      </p:sp>
      <p:sp>
        <p:nvSpPr>
          <p:cNvPr id="70" name="Google Shape;70;p14"/>
          <p:cNvSpPr txBox="1"/>
          <p:nvPr/>
        </p:nvSpPr>
        <p:spPr>
          <a:xfrm>
            <a:off x="184650" y="1783025"/>
            <a:ext cx="8854500" cy="3140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latin typeface="Merriweather"/>
                <a:ea typeface="Merriweather"/>
                <a:cs typeface="Merriweather"/>
                <a:sym typeface="Merriweather"/>
              </a:rPr>
              <a:t>Data Structures chatbot for a mobile application that can efficiently manage and retrieve user data from a database while engaging in natural language conversations with users. The chatbot should be able to handle multiple user queries simultaneously and provide accurate and timely responses. It should also be secure, user-friendly, and easily customizable to accommodate future updates and modifications.</a:t>
            </a:r>
            <a:endParaRPr sz="2400">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ABSTRACT</a:t>
            </a:r>
            <a:endParaRPr/>
          </a:p>
        </p:txBody>
      </p:sp>
      <p:sp>
        <p:nvSpPr>
          <p:cNvPr id="76" name="Google Shape;76;p15"/>
          <p:cNvSpPr txBox="1"/>
          <p:nvPr/>
        </p:nvSpPr>
        <p:spPr>
          <a:xfrm>
            <a:off x="72150" y="1382950"/>
            <a:ext cx="9010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77" name="Google Shape;77;p15"/>
          <p:cNvSpPr txBox="1"/>
          <p:nvPr/>
        </p:nvSpPr>
        <p:spPr>
          <a:xfrm>
            <a:off x="480025" y="1323475"/>
            <a:ext cx="8435100" cy="41868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Font typeface="Merriweather"/>
              <a:buChar char="●"/>
            </a:pPr>
            <a:r>
              <a:rPr lang="en" sz="2000">
                <a:latin typeface="Merriweather"/>
                <a:ea typeface="Merriweather"/>
                <a:cs typeface="Merriweather"/>
                <a:sym typeface="Merriweather"/>
              </a:rPr>
              <a:t>This project aims to design and develop a Data Structures chatbot for a mobile application that can efficiently manage user data and engage in natural language conversations with users. </a:t>
            </a:r>
            <a:endParaRPr sz="2000">
              <a:latin typeface="Merriweather"/>
              <a:ea typeface="Merriweather"/>
              <a:cs typeface="Merriweather"/>
              <a:sym typeface="Merriweather"/>
            </a:endParaRPr>
          </a:p>
          <a:p>
            <a:pPr marL="457200" lvl="0" indent="-355600" algn="l" rtl="0">
              <a:spcBef>
                <a:spcPts val="0"/>
              </a:spcBef>
              <a:spcAft>
                <a:spcPts val="0"/>
              </a:spcAft>
              <a:buSzPts val="2000"/>
              <a:buFont typeface="Merriweather"/>
              <a:buChar char="●"/>
            </a:pPr>
            <a:r>
              <a:rPr lang="en" sz="2000">
                <a:latin typeface="Merriweather"/>
                <a:ea typeface="Merriweather"/>
                <a:cs typeface="Merriweather"/>
                <a:sym typeface="Merriweather"/>
              </a:rPr>
              <a:t>The chatbot will be designed to retrieve and store data from a database, handle multiple user queries simultaneously, and provide timely and accurate responses. </a:t>
            </a:r>
            <a:endParaRPr sz="2000">
              <a:latin typeface="Merriweather"/>
              <a:ea typeface="Merriweather"/>
              <a:cs typeface="Merriweather"/>
              <a:sym typeface="Merriweather"/>
            </a:endParaRPr>
          </a:p>
          <a:p>
            <a:pPr marL="457200" lvl="0" indent="-355600" algn="l" rtl="0">
              <a:spcBef>
                <a:spcPts val="0"/>
              </a:spcBef>
              <a:spcAft>
                <a:spcPts val="0"/>
              </a:spcAft>
              <a:buSzPts val="2000"/>
              <a:buFont typeface="Merriweather"/>
              <a:buChar char="●"/>
            </a:pPr>
            <a:r>
              <a:rPr lang="en" sz="2000">
                <a:latin typeface="Merriweather"/>
                <a:ea typeface="Merriweather"/>
                <a:cs typeface="Merriweather"/>
                <a:sym typeface="Merriweather"/>
              </a:rPr>
              <a:t>The chatbot will be developed with a focus on security, user-friendliness, and scalability, allowing for easy customization and future modifications. The end goal is to provide a user-friendly chatbot that enhances the user experience while efficiently managing data in a mobile application.</a:t>
            </a:r>
            <a:endParaRPr sz="2000">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MOTIVATION</a:t>
            </a:r>
            <a:endParaRPr/>
          </a:p>
        </p:txBody>
      </p:sp>
      <p:sp>
        <p:nvSpPr>
          <p:cNvPr id="83" name="Google Shape;83;p16"/>
          <p:cNvSpPr txBox="1"/>
          <p:nvPr/>
        </p:nvSpPr>
        <p:spPr>
          <a:xfrm>
            <a:off x="145100" y="1480225"/>
            <a:ext cx="8742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84" name="Google Shape;84;p16"/>
          <p:cNvSpPr txBox="1"/>
          <p:nvPr/>
        </p:nvSpPr>
        <p:spPr>
          <a:xfrm>
            <a:off x="158925" y="1375000"/>
            <a:ext cx="8673300" cy="295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Merriweather"/>
                <a:ea typeface="Merriweather"/>
                <a:cs typeface="Merriweather"/>
                <a:sym typeface="Merriweather"/>
              </a:rPr>
              <a:t>The motivation behind developing a DS chatbot for a mobile application is to enhance user experience by providing a convenient and efficient way to interact with the application. </a:t>
            </a:r>
            <a:endParaRPr sz="2000">
              <a:latin typeface="Merriweather"/>
              <a:ea typeface="Merriweather"/>
              <a:cs typeface="Merriweather"/>
              <a:sym typeface="Merriweather"/>
            </a:endParaRPr>
          </a:p>
          <a:p>
            <a:pPr marL="0" lvl="0" indent="0" algn="l" rtl="0">
              <a:spcBef>
                <a:spcPts val="0"/>
              </a:spcBef>
              <a:spcAft>
                <a:spcPts val="0"/>
              </a:spcAft>
              <a:buNone/>
            </a:pPr>
            <a:r>
              <a:rPr lang="en" sz="2000">
                <a:latin typeface="Merriweather"/>
                <a:ea typeface="Merriweather"/>
                <a:cs typeface="Merriweather"/>
                <a:sym typeface="Merriweather"/>
              </a:rPr>
              <a:t>With the growing popularity of mobile applications, it has become essential to provide users with an easy-to-use interface that can handle user queries effectively. </a:t>
            </a:r>
            <a:endParaRPr sz="2000">
              <a:latin typeface="Merriweather"/>
              <a:ea typeface="Merriweather"/>
              <a:cs typeface="Merriweather"/>
              <a:sym typeface="Merriweather"/>
            </a:endParaRPr>
          </a:p>
          <a:p>
            <a:pPr marL="0" lvl="0" indent="0" algn="l" rtl="0">
              <a:spcBef>
                <a:spcPts val="0"/>
              </a:spcBef>
              <a:spcAft>
                <a:spcPts val="0"/>
              </a:spcAft>
              <a:buNone/>
            </a:pPr>
            <a:r>
              <a:rPr lang="en" sz="2000">
                <a:latin typeface="Merriweather"/>
                <a:ea typeface="Merriweather"/>
                <a:cs typeface="Merriweather"/>
                <a:sym typeface="Merriweather"/>
              </a:rPr>
              <a:t>Chatbots have proven to be a useful tool in achieving this goal by providing a conversational interface that can simulate human-like interactions.</a:t>
            </a:r>
            <a:endParaRPr sz="2000">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61350" y="48437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EXISTING WORKS AND PROBLEMS FACED</a:t>
            </a:r>
            <a:endParaRPr/>
          </a:p>
        </p:txBody>
      </p:sp>
      <p:sp>
        <p:nvSpPr>
          <p:cNvPr id="90" name="Google Shape;90;p17"/>
          <p:cNvSpPr txBox="1"/>
          <p:nvPr/>
        </p:nvSpPr>
        <p:spPr>
          <a:xfrm>
            <a:off x="99725" y="1416575"/>
            <a:ext cx="890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91" name="Google Shape;91;p17"/>
          <p:cNvSpPr txBox="1"/>
          <p:nvPr/>
        </p:nvSpPr>
        <p:spPr>
          <a:xfrm>
            <a:off x="145500" y="1416575"/>
            <a:ext cx="8853000" cy="8004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Font typeface="Merriweather"/>
              <a:buChar char="●"/>
            </a:pPr>
            <a:r>
              <a:rPr lang="en" sz="2000">
                <a:latin typeface="Merriweather"/>
                <a:ea typeface="Merriweather"/>
                <a:cs typeface="Merriweather"/>
                <a:sym typeface="Merriweather"/>
              </a:rPr>
              <a:t>There are no existing Data Structure based chatbot application in google play store and apple app store.</a:t>
            </a:r>
            <a:endParaRPr sz="2000">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53075" y="137150"/>
            <a:ext cx="8520600" cy="623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Software Requirements Specification (SRS) for a DS Chatbot for Mobile Application:</a:t>
            </a:r>
            <a:endParaRPr/>
          </a:p>
        </p:txBody>
      </p:sp>
      <p:sp>
        <p:nvSpPr>
          <p:cNvPr id="97" name="Google Shape;97;p18"/>
          <p:cNvSpPr txBox="1"/>
          <p:nvPr/>
        </p:nvSpPr>
        <p:spPr>
          <a:xfrm>
            <a:off x="252150" y="1164150"/>
            <a:ext cx="8639700" cy="406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solidFill>
                  <a:srgbClr val="FF0000"/>
                </a:solidFill>
                <a:latin typeface="Merriweather"/>
                <a:ea typeface="Merriweather"/>
                <a:cs typeface="Merriweather"/>
                <a:sym typeface="Merriweather"/>
              </a:rPr>
              <a:t>1.Introduction:</a:t>
            </a:r>
            <a:r>
              <a:rPr lang="en">
                <a:latin typeface="Merriweather"/>
                <a:ea typeface="Merriweather"/>
                <a:cs typeface="Merriweather"/>
                <a:sym typeface="Merriweather"/>
              </a:rPr>
              <a:t> The DBMS chatbot for mobile application aims to provide a conversational interface that can manage and retrieve user data from a database. The chatbot will be designed to handle natural language queries and provide timely and accurate responses. The chatbot will be integrated into an Android 9 (or higher) mobile application and an iOS 12 (or higher) mobile application to provide users with a convenient and user-friendly interface for interacting with the application.</a:t>
            </a:r>
            <a:endParaRPr>
              <a:latin typeface="Merriweather"/>
              <a:ea typeface="Merriweather"/>
              <a:cs typeface="Merriweather"/>
              <a:sym typeface="Merriweather"/>
            </a:endParaRPr>
          </a:p>
          <a:p>
            <a:pPr marL="0" lvl="0" indent="0" algn="l" rtl="0">
              <a:spcBef>
                <a:spcPts val="0"/>
              </a:spcBef>
              <a:spcAft>
                <a:spcPts val="0"/>
              </a:spcAft>
              <a:buNone/>
            </a:pPr>
            <a:endParaRPr>
              <a:latin typeface="Merriweather"/>
              <a:ea typeface="Merriweather"/>
              <a:cs typeface="Merriweather"/>
              <a:sym typeface="Merriweather"/>
            </a:endParaRPr>
          </a:p>
          <a:p>
            <a:pPr marL="0" lvl="0" indent="0" algn="l" rtl="0">
              <a:spcBef>
                <a:spcPts val="0"/>
              </a:spcBef>
              <a:spcAft>
                <a:spcPts val="0"/>
              </a:spcAft>
              <a:buNone/>
            </a:pPr>
            <a:r>
              <a:rPr lang="en">
                <a:solidFill>
                  <a:srgbClr val="FF0000"/>
                </a:solidFill>
                <a:latin typeface="Merriweather"/>
                <a:ea typeface="Merriweather"/>
                <a:cs typeface="Merriweather"/>
                <a:sym typeface="Merriweather"/>
              </a:rPr>
              <a:t>2.Functional Requirements:</a:t>
            </a:r>
            <a:r>
              <a:rPr lang="en">
                <a:latin typeface="Merriweather"/>
                <a:ea typeface="Merriweather"/>
                <a:cs typeface="Merriweather"/>
                <a:sym typeface="Merriweather"/>
              </a:rPr>
              <a:t> </a:t>
            </a:r>
            <a:endParaRPr>
              <a:latin typeface="Merriweather"/>
              <a:ea typeface="Merriweather"/>
              <a:cs typeface="Merriweather"/>
              <a:sym typeface="Merriweather"/>
            </a:endParaRPr>
          </a:p>
          <a:p>
            <a:pPr marL="0" lvl="0" indent="0" algn="l" rtl="0">
              <a:spcBef>
                <a:spcPts val="0"/>
              </a:spcBef>
              <a:spcAft>
                <a:spcPts val="0"/>
              </a:spcAft>
              <a:buNone/>
            </a:pPr>
            <a:r>
              <a:rPr lang="en">
                <a:latin typeface="Merriweather"/>
                <a:ea typeface="Merriweather"/>
                <a:cs typeface="Merriweather"/>
                <a:sym typeface="Merriweather"/>
              </a:rPr>
              <a:t>a. User Management: The chatbot should be able to manage user data, including user login and authentication, user registration, and user data retrieval and storage. </a:t>
            </a:r>
            <a:endParaRPr>
              <a:latin typeface="Merriweather"/>
              <a:ea typeface="Merriweather"/>
              <a:cs typeface="Merriweather"/>
              <a:sym typeface="Merriweather"/>
            </a:endParaRPr>
          </a:p>
          <a:p>
            <a:pPr marL="0" lvl="0" indent="0" algn="l" rtl="0">
              <a:spcBef>
                <a:spcPts val="0"/>
              </a:spcBef>
              <a:spcAft>
                <a:spcPts val="0"/>
              </a:spcAft>
              <a:buNone/>
            </a:pPr>
            <a:r>
              <a:rPr lang="en">
                <a:latin typeface="Merriweather"/>
                <a:ea typeface="Merriweather"/>
                <a:cs typeface="Merriweather"/>
                <a:sym typeface="Merriweather"/>
              </a:rPr>
              <a:t>b. Natural Language Processing: The chatbot should be able to handle natural language queries and provide relevant responses based on the user's input. </a:t>
            </a:r>
            <a:endParaRPr>
              <a:latin typeface="Merriweather"/>
              <a:ea typeface="Merriweather"/>
              <a:cs typeface="Merriweather"/>
              <a:sym typeface="Merriweather"/>
            </a:endParaRPr>
          </a:p>
          <a:p>
            <a:pPr marL="0" lvl="0" indent="0" algn="l" rtl="0">
              <a:spcBef>
                <a:spcPts val="0"/>
              </a:spcBef>
              <a:spcAft>
                <a:spcPts val="0"/>
              </a:spcAft>
              <a:buNone/>
            </a:pPr>
            <a:r>
              <a:rPr lang="en">
                <a:latin typeface="Merriweather"/>
                <a:ea typeface="Merriweather"/>
                <a:cs typeface="Merriweather"/>
                <a:sym typeface="Merriweather"/>
              </a:rPr>
              <a:t>c. Database Management: The chatbot should be able to retrieve and store data from a database, including user data, application data, and other relevant data. </a:t>
            </a:r>
            <a:endParaRPr>
              <a:latin typeface="Merriweather"/>
              <a:ea typeface="Merriweather"/>
              <a:cs typeface="Merriweather"/>
              <a:sym typeface="Merriweather"/>
            </a:endParaRPr>
          </a:p>
          <a:p>
            <a:pPr marL="0" lvl="0" indent="0" algn="l" rtl="0">
              <a:spcBef>
                <a:spcPts val="0"/>
              </a:spcBef>
              <a:spcAft>
                <a:spcPts val="0"/>
              </a:spcAft>
              <a:buNone/>
            </a:pPr>
            <a:r>
              <a:rPr lang="en">
                <a:latin typeface="Merriweather"/>
                <a:ea typeface="Merriweather"/>
                <a:cs typeface="Merriweather"/>
                <a:sym typeface="Merriweather"/>
              </a:rPr>
              <a:t>d. Security: The chatbot should be designed with security in mind, ensuring that user data is protected against unauthorized access or security breaches.</a:t>
            </a:r>
            <a:endParaRPr>
              <a:latin typeface="Merriweather"/>
              <a:ea typeface="Merriweather"/>
              <a:cs typeface="Merriweather"/>
              <a:sym typeface="Merriweather"/>
            </a:endParaRPr>
          </a:p>
          <a:p>
            <a:pPr marL="0" lvl="0" indent="0" algn="l" rtl="0">
              <a:spcBef>
                <a:spcPts val="0"/>
              </a:spcBef>
              <a:spcAft>
                <a:spcPts val="0"/>
              </a:spcAft>
              <a:buNone/>
            </a:pPr>
            <a:r>
              <a:rPr lang="en">
                <a:latin typeface="Merriweather"/>
                <a:ea typeface="Merriweather"/>
                <a:cs typeface="Merriweather"/>
                <a:sym typeface="Merriweather"/>
              </a:rPr>
              <a:t>e. Scalability: The chatbot should be able to handle multiple user queries simultaneously and provide timely and accurate responses. </a:t>
            </a:r>
            <a:endParaRPr>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p:nvPr/>
        </p:nvSpPr>
        <p:spPr>
          <a:xfrm>
            <a:off x="177750" y="1207575"/>
            <a:ext cx="87885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FF0000"/>
                </a:solidFill>
                <a:latin typeface="Merriweather"/>
                <a:ea typeface="Merriweather"/>
                <a:cs typeface="Merriweather"/>
                <a:sym typeface="Merriweather"/>
              </a:rPr>
              <a:t>3. Non-Functional Requirements: </a:t>
            </a:r>
            <a:endParaRPr>
              <a:solidFill>
                <a:srgbClr val="FF0000"/>
              </a:solidFill>
              <a:latin typeface="Merriweather"/>
              <a:ea typeface="Merriweather"/>
              <a:cs typeface="Merriweather"/>
              <a:sym typeface="Merriweather"/>
            </a:endParaRPr>
          </a:p>
          <a:p>
            <a:pPr marL="0" lvl="0" indent="0" algn="l" rtl="0">
              <a:spcBef>
                <a:spcPts val="0"/>
              </a:spcBef>
              <a:spcAft>
                <a:spcPts val="0"/>
              </a:spcAft>
              <a:buNone/>
            </a:pPr>
            <a:r>
              <a:rPr lang="en">
                <a:solidFill>
                  <a:srgbClr val="38761D"/>
                </a:solidFill>
                <a:latin typeface="Merriweather"/>
                <a:ea typeface="Merriweather"/>
                <a:cs typeface="Merriweather"/>
                <a:sym typeface="Merriweather"/>
              </a:rPr>
              <a:t>a.</a:t>
            </a:r>
            <a:r>
              <a:rPr lang="en">
                <a:latin typeface="Merriweather"/>
                <a:ea typeface="Merriweather"/>
                <a:cs typeface="Merriweather"/>
                <a:sym typeface="Merriweather"/>
              </a:rPr>
              <a:t> </a:t>
            </a:r>
            <a:r>
              <a:rPr lang="en">
                <a:solidFill>
                  <a:srgbClr val="38761D"/>
                </a:solidFill>
                <a:latin typeface="Merriweather"/>
                <a:ea typeface="Merriweather"/>
                <a:cs typeface="Merriweather"/>
                <a:sym typeface="Merriweather"/>
              </a:rPr>
              <a:t>Usability</a:t>
            </a:r>
            <a:r>
              <a:rPr lang="en">
                <a:latin typeface="Merriweather"/>
                <a:ea typeface="Merriweather"/>
                <a:cs typeface="Merriweather"/>
                <a:sym typeface="Merriweather"/>
              </a:rPr>
              <a:t>: The chatbot should provide a user-friendly interface that enhances the user experience. </a:t>
            </a:r>
            <a:endParaRPr>
              <a:latin typeface="Merriweather"/>
              <a:ea typeface="Merriweather"/>
              <a:cs typeface="Merriweather"/>
              <a:sym typeface="Merriweather"/>
            </a:endParaRPr>
          </a:p>
          <a:p>
            <a:pPr marL="0" lvl="0" indent="0" algn="l" rtl="0">
              <a:spcBef>
                <a:spcPts val="0"/>
              </a:spcBef>
              <a:spcAft>
                <a:spcPts val="0"/>
              </a:spcAft>
              <a:buNone/>
            </a:pPr>
            <a:r>
              <a:rPr lang="en">
                <a:solidFill>
                  <a:srgbClr val="38761D"/>
                </a:solidFill>
                <a:latin typeface="Merriweather"/>
                <a:ea typeface="Merriweather"/>
                <a:cs typeface="Merriweather"/>
                <a:sym typeface="Merriweather"/>
              </a:rPr>
              <a:t>b. Performance:</a:t>
            </a:r>
            <a:r>
              <a:rPr lang="en">
                <a:latin typeface="Merriweather"/>
                <a:ea typeface="Merriweather"/>
                <a:cs typeface="Merriweather"/>
                <a:sym typeface="Merriweather"/>
              </a:rPr>
              <a:t> The chatbot should be designed to provide quick and accurate responses to user queries. </a:t>
            </a:r>
            <a:endParaRPr>
              <a:latin typeface="Merriweather"/>
              <a:ea typeface="Merriweather"/>
              <a:cs typeface="Merriweather"/>
              <a:sym typeface="Merriweather"/>
            </a:endParaRPr>
          </a:p>
          <a:p>
            <a:pPr marL="0" lvl="0" indent="0" algn="l" rtl="0">
              <a:spcBef>
                <a:spcPts val="0"/>
              </a:spcBef>
              <a:spcAft>
                <a:spcPts val="0"/>
              </a:spcAft>
              <a:buNone/>
            </a:pPr>
            <a:r>
              <a:rPr lang="en">
                <a:solidFill>
                  <a:srgbClr val="38761D"/>
                </a:solidFill>
                <a:latin typeface="Merriweather"/>
                <a:ea typeface="Merriweather"/>
                <a:cs typeface="Merriweather"/>
                <a:sym typeface="Merriweather"/>
              </a:rPr>
              <a:t>c. Reliability:</a:t>
            </a:r>
            <a:r>
              <a:rPr lang="en">
                <a:latin typeface="Merriweather"/>
                <a:ea typeface="Merriweather"/>
                <a:cs typeface="Merriweather"/>
                <a:sym typeface="Merriweather"/>
              </a:rPr>
              <a:t> The chatbot should be reliable and able to handle user queries without downtime or system crashes. </a:t>
            </a:r>
            <a:endParaRPr>
              <a:latin typeface="Merriweather"/>
              <a:ea typeface="Merriweather"/>
              <a:cs typeface="Merriweather"/>
              <a:sym typeface="Merriweather"/>
            </a:endParaRPr>
          </a:p>
          <a:p>
            <a:pPr marL="0" lvl="0" indent="0" algn="l" rtl="0">
              <a:spcBef>
                <a:spcPts val="0"/>
              </a:spcBef>
              <a:spcAft>
                <a:spcPts val="0"/>
              </a:spcAft>
              <a:buNone/>
            </a:pPr>
            <a:r>
              <a:rPr lang="en">
                <a:solidFill>
                  <a:srgbClr val="38761D"/>
                </a:solidFill>
                <a:latin typeface="Merriweather"/>
                <a:ea typeface="Merriweather"/>
                <a:cs typeface="Merriweather"/>
                <a:sym typeface="Merriweather"/>
              </a:rPr>
              <a:t>d. Maintainability:</a:t>
            </a:r>
            <a:r>
              <a:rPr lang="en">
                <a:latin typeface="Merriweather"/>
                <a:ea typeface="Merriweather"/>
                <a:cs typeface="Merriweather"/>
                <a:sym typeface="Merriweather"/>
              </a:rPr>
              <a:t> The chatbot should be easy to maintain and update, ensuring that it remains up-to-date and free from bugs or errors. </a:t>
            </a:r>
            <a:endParaRPr>
              <a:latin typeface="Merriweather"/>
              <a:ea typeface="Merriweather"/>
              <a:cs typeface="Merriweather"/>
              <a:sym typeface="Merriweather"/>
            </a:endParaRPr>
          </a:p>
          <a:p>
            <a:pPr marL="0" lvl="0" indent="0" algn="l" rtl="0">
              <a:spcBef>
                <a:spcPts val="0"/>
              </a:spcBef>
              <a:spcAft>
                <a:spcPts val="0"/>
              </a:spcAft>
              <a:buNone/>
            </a:pPr>
            <a:r>
              <a:rPr lang="en">
                <a:solidFill>
                  <a:srgbClr val="38761D"/>
                </a:solidFill>
                <a:latin typeface="Merriweather"/>
                <a:ea typeface="Merriweather"/>
                <a:cs typeface="Merriweather"/>
                <a:sym typeface="Merriweather"/>
              </a:rPr>
              <a:t>e. Portability:</a:t>
            </a:r>
            <a:r>
              <a:rPr lang="en">
                <a:latin typeface="Merriweather"/>
                <a:ea typeface="Merriweather"/>
                <a:cs typeface="Merriweather"/>
                <a:sym typeface="Merriweather"/>
              </a:rPr>
              <a:t> The chatbot should be easily portable to different mobile platforms and devices.</a:t>
            </a:r>
            <a:endParaRPr>
              <a:latin typeface="Merriweather"/>
              <a:ea typeface="Merriweather"/>
              <a:cs typeface="Merriweather"/>
              <a:sym typeface="Merriweather"/>
            </a:endParaRPr>
          </a:p>
        </p:txBody>
      </p:sp>
      <p:sp>
        <p:nvSpPr>
          <p:cNvPr id="103" name="Google Shape;103;p19"/>
          <p:cNvSpPr txBox="1"/>
          <p:nvPr/>
        </p:nvSpPr>
        <p:spPr>
          <a:xfrm>
            <a:off x="34050" y="3352000"/>
            <a:ext cx="80856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CC0000"/>
                </a:solidFill>
                <a:latin typeface="Merriweather"/>
                <a:ea typeface="Merriweather"/>
                <a:cs typeface="Merriweather"/>
                <a:sym typeface="Merriweather"/>
              </a:rPr>
              <a:t>4. Constraints: </a:t>
            </a:r>
            <a:endParaRPr>
              <a:solidFill>
                <a:srgbClr val="CC0000"/>
              </a:solidFill>
              <a:latin typeface="Merriweather"/>
              <a:ea typeface="Merriweather"/>
              <a:cs typeface="Merriweather"/>
              <a:sym typeface="Merriweather"/>
            </a:endParaRPr>
          </a:p>
          <a:p>
            <a:pPr marL="0" lvl="0" indent="0" algn="l" rtl="0">
              <a:spcBef>
                <a:spcPts val="0"/>
              </a:spcBef>
              <a:spcAft>
                <a:spcPts val="0"/>
              </a:spcAft>
              <a:buNone/>
            </a:pPr>
            <a:r>
              <a:rPr lang="en">
                <a:latin typeface="Merriweather"/>
                <a:ea typeface="Merriweather"/>
                <a:cs typeface="Merriweather"/>
                <a:sym typeface="Merriweather"/>
              </a:rPr>
              <a:t>a. The chatbot should be designed to work within the limitations of Android 9 (or higher) and iOS 12 (or higher) mobile devices, including limited processing power and storage capacity. </a:t>
            </a:r>
            <a:endParaRPr>
              <a:latin typeface="Merriweather"/>
              <a:ea typeface="Merriweather"/>
              <a:cs typeface="Merriweather"/>
              <a:sym typeface="Merriweather"/>
            </a:endParaRPr>
          </a:p>
          <a:p>
            <a:pPr marL="0" lvl="0" indent="0" algn="l" rtl="0">
              <a:spcBef>
                <a:spcPts val="0"/>
              </a:spcBef>
              <a:spcAft>
                <a:spcPts val="0"/>
              </a:spcAft>
              <a:buNone/>
            </a:pPr>
            <a:r>
              <a:rPr lang="en">
                <a:latin typeface="Merriweather"/>
                <a:ea typeface="Merriweather"/>
                <a:cs typeface="Merriweather"/>
                <a:sym typeface="Merriweather"/>
              </a:rPr>
              <a:t>b. The chatbot should be designed to work with the mobile application's existing infrastructure and architecture. </a:t>
            </a:r>
            <a:endParaRPr>
              <a:latin typeface="Merriweather"/>
              <a:ea typeface="Merriweather"/>
              <a:cs typeface="Merriweather"/>
              <a:sym typeface="Merriweather"/>
            </a:endParaRPr>
          </a:p>
          <a:p>
            <a:pPr marL="0" lvl="0" indent="0" algn="l" rtl="0">
              <a:spcBef>
                <a:spcPts val="0"/>
              </a:spcBef>
              <a:spcAft>
                <a:spcPts val="0"/>
              </a:spcAft>
              <a:buNone/>
            </a:pPr>
            <a:r>
              <a:rPr lang="en">
                <a:latin typeface="Merriweather"/>
                <a:ea typeface="Merriweather"/>
                <a:cs typeface="Merriweather"/>
                <a:sym typeface="Merriweather"/>
              </a:rPr>
              <a:t>c. The chatbot should use the Google Text-to-Speech (TTS) API through a Python API to provide audio output.</a:t>
            </a:r>
            <a:endParaRPr>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p:nvPr/>
        </p:nvSpPr>
        <p:spPr>
          <a:xfrm>
            <a:off x="5450" y="-36900"/>
            <a:ext cx="90063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CC0000"/>
                </a:solidFill>
                <a:latin typeface="Merriweather"/>
                <a:ea typeface="Merriweather"/>
                <a:cs typeface="Merriweather"/>
                <a:sym typeface="Merriweather"/>
              </a:rPr>
              <a:t>Assumptions: </a:t>
            </a:r>
            <a:endParaRPr>
              <a:solidFill>
                <a:srgbClr val="CC0000"/>
              </a:solidFill>
              <a:latin typeface="Merriweather"/>
              <a:ea typeface="Merriweather"/>
              <a:cs typeface="Merriweather"/>
              <a:sym typeface="Merriweather"/>
            </a:endParaRPr>
          </a:p>
          <a:p>
            <a:pPr marL="0" lvl="0" indent="0" algn="l" rtl="0">
              <a:spcBef>
                <a:spcPts val="0"/>
              </a:spcBef>
              <a:spcAft>
                <a:spcPts val="0"/>
              </a:spcAft>
              <a:buNone/>
            </a:pPr>
            <a:r>
              <a:rPr lang="en">
                <a:latin typeface="Merriweather"/>
                <a:ea typeface="Merriweather"/>
                <a:cs typeface="Merriweather"/>
                <a:sym typeface="Merriweather"/>
              </a:rPr>
              <a:t>a. The chatbot will be designed to work with a specific database management system and mobile application. </a:t>
            </a:r>
            <a:endParaRPr>
              <a:latin typeface="Merriweather"/>
              <a:ea typeface="Merriweather"/>
              <a:cs typeface="Merriweather"/>
              <a:sym typeface="Merriweather"/>
            </a:endParaRPr>
          </a:p>
          <a:p>
            <a:pPr marL="0" lvl="0" indent="0" algn="l" rtl="0">
              <a:spcBef>
                <a:spcPts val="0"/>
              </a:spcBef>
              <a:spcAft>
                <a:spcPts val="0"/>
              </a:spcAft>
              <a:buNone/>
            </a:pPr>
            <a:r>
              <a:rPr lang="en">
                <a:latin typeface="Merriweather"/>
                <a:ea typeface="Merriweather"/>
                <a:cs typeface="Merriweather"/>
                <a:sym typeface="Merriweather"/>
              </a:rPr>
              <a:t>b. The chatbot will be designed to handle natural language queries in a specific language. </a:t>
            </a:r>
            <a:endParaRPr>
              <a:latin typeface="Merriweather"/>
              <a:ea typeface="Merriweather"/>
              <a:cs typeface="Merriweather"/>
              <a:sym typeface="Merriweather"/>
            </a:endParaRPr>
          </a:p>
          <a:p>
            <a:pPr marL="0" lvl="0" indent="0" algn="l" rtl="0">
              <a:spcBef>
                <a:spcPts val="0"/>
              </a:spcBef>
              <a:spcAft>
                <a:spcPts val="0"/>
              </a:spcAft>
              <a:buNone/>
            </a:pPr>
            <a:r>
              <a:rPr lang="en">
                <a:latin typeface="Merriweather"/>
                <a:ea typeface="Merriweather"/>
                <a:cs typeface="Merriweather"/>
                <a:sym typeface="Merriweather"/>
              </a:rPr>
              <a:t>c. The chatbot will use a Python API to provide audio output through the Google TTS API.</a:t>
            </a:r>
            <a:endParaRPr>
              <a:latin typeface="Merriweather"/>
              <a:ea typeface="Merriweather"/>
              <a:cs typeface="Merriweather"/>
              <a:sym typeface="Merriweather"/>
            </a:endParaRPr>
          </a:p>
        </p:txBody>
      </p:sp>
      <p:sp>
        <p:nvSpPr>
          <p:cNvPr id="109" name="Google Shape;109;p20"/>
          <p:cNvSpPr txBox="1"/>
          <p:nvPr/>
        </p:nvSpPr>
        <p:spPr>
          <a:xfrm>
            <a:off x="22100" y="1014025"/>
            <a:ext cx="8973000" cy="427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CC0000"/>
                </a:solidFill>
                <a:latin typeface="Merriweather"/>
                <a:ea typeface="Merriweather"/>
                <a:cs typeface="Merriweather"/>
                <a:sym typeface="Merriweather"/>
              </a:rPr>
              <a:t>Acceptance Criteria:</a:t>
            </a:r>
            <a:r>
              <a:rPr lang="en">
                <a:latin typeface="Merriweather"/>
                <a:ea typeface="Merriweather"/>
                <a:cs typeface="Merriweather"/>
                <a:sym typeface="Merriweather"/>
              </a:rPr>
              <a:t> </a:t>
            </a:r>
            <a:endParaRPr>
              <a:latin typeface="Merriweather"/>
              <a:ea typeface="Merriweather"/>
              <a:cs typeface="Merriweather"/>
              <a:sym typeface="Merriweather"/>
            </a:endParaRPr>
          </a:p>
          <a:p>
            <a:pPr marL="0" lvl="0" indent="0" algn="l" rtl="0">
              <a:spcBef>
                <a:spcPts val="0"/>
              </a:spcBef>
              <a:spcAft>
                <a:spcPts val="0"/>
              </a:spcAft>
              <a:buNone/>
            </a:pPr>
            <a:r>
              <a:rPr lang="en">
                <a:latin typeface="Merriweather"/>
                <a:ea typeface="Merriweather"/>
                <a:cs typeface="Merriweather"/>
                <a:sym typeface="Merriweather"/>
              </a:rPr>
              <a:t>a. The chatbot should be able to manage and retrieve user data from the database. </a:t>
            </a:r>
            <a:endParaRPr>
              <a:latin typeface="Merriweather"/>
              <a:ea typeface="Merriweather"/>
              <a:cs typeface="Merriweather"/>
              <a:sym typeface="Merriweather"/>
            </a:endParaRPr>
          </a:p>
          <a:p>
            <a:pPr marL="0" lvl="0" indent="0" algn="l" rtl="0">
              <a:spcBef>
                <a:spcPts val="0"/>
              </a:spcBef>
              <a:spcAft>
                <a:spcPts val="0"/>
              </a:spcAft>
              <a:buNone/>
            </a:pPr>
            <a:r>
              <a:rPr lang="en">
                <a:latin typeface="Merriweather"/>
                <a:ea typeface="Merriweather"/>
                <a:cs typeface="Merriweather"/>
                <a:sym typeface="Merriweather"/>
              </a:rPr>
              <a:t>b. The chatbot should be able to handle natural language queries and provide timely and accurate responses. </a:t>
            </a:r>
            <a:endParaRPr>
              <a:latin typeface="Merriweather"/>
              <a:ea typeface="Merriweather"/>
              <a:cs typeface="Merriweather"/>
              <a:sym typeface="Merriweather"/>
            </a:endParaRPr>
          </a:p>
          <a:p>
            <a:pPr marL="0" lvl="0" indent="0" algn="l" rtl="0">
              <a:spcBef>
                <a:spcPts val="0"/>
              </a:spcBef>
              <a:spcAft>
                <a:spcPts val="0"/>
              </a:spcAft>
              <a:buNone/>
            </a:pPr>
            <a:r>
              <a:rPr lang="en">
                <a:latin typeface="Merriweather"/>
                <a:ea typeface="Merriweather"/>
                <a:cs typeface="Merriweather"/>
                <a:sym typeface="Merriweather"/>
              </a:rPr>
              <a:t>c. The chatbot should be secure and protect user data against unauthorized access or security breaches. d. The chatbot should be scalable and able to handle multiple user queries simultaneously. </a:t>
            </a:r>
            <a:endParaRPr>
              <a:latin typeface="Merriweather"/>
              <a:ea typeface="Merriweather"/>
              <a:cs typeface="Merriweather"/>
              <a:sym typeface="Merriweather"/>
            </a:endParaRPr>
          </a:p>
          <a:p>
            <a:pPr marL="0" lvl="0" indent="0" algn="l" rtl="0">
              <a:spcBef>
                <a:spcPts val="0"/>
              </a:spcBef>
              <a:spcAft>
                <a:spcPts val="0"/>
              </a:spcAft>
              <a:buNone/>
            </a:pPr>
            <a:r>
              <a:rPr lang="en">
                <a:latin typeface="Merriweather"/>
                <a:ea typeface="Merriweather"/>
                <a:cs typeface="Merriweather"/>
                <a:sym typeface="Merriweather"/>
              </a:rPr>
              <a:t>e. The chatbot should be easily customizable to meet the specific needs of the mobile application. </a:t>
            </a:r>
            <a:endParaRPr>
              <a:latin typeface="Merriweather"/>
              <a:ea typeface="Merriweather"/>
              <a:cs typeface="Merriweather"/>
              <a:sym typeface="Merriweather"/>
            </a:endParaRPr>
          </a:p>
          <a:p>
            <a:pPr marL="0" lvl="0" indent="0" algn="l" rtl="0">
              <a:spcBef>
                <a:spcPts val="0"/>
              </a:spcBef>
              <a:spcAft>
                <a:spcPts val="0"/>
              </a:spcAft>
              <a:buNone/>
            </a:pPr>
            <a:r>
              <a:rPr lang="en">
                <a:latin typeface="Merriweather"/>
                <a:ea typeface="Merriweather"/>
                <a:cs typeface="Merriweather"/>
                <a:sym typeface="Merriweather"/>
              </a:rPr>
              <a:t>f. The chatbot should provide a user-friendly interface that enhances the user experience. </a:t>
            </a:r>
            <a:endParaRPr>
              <a:latin typeface="Merriweather"/>
              <a:ea typeface="Merriweather"/>
              <a:cs typeface="Merriweather"/>
              <a:sym typeface="Merriweather"/>
            </a:endParaRPr>
          </a:p>
          <a:p>
            <a:pPr marL="0" lvl="0" indent="0" algn="l" rtl="0">
              <a:spcBef>
                <a:spcPts val="0"/>
              </a:spcBef>
              <a:spcAft>
                <a:spcPts val="0"/>
              </a:spcAft>
              <a:buNone/>
            </a:pPr>
            <a:r>
              <a:rPr lang="en">
                <a:latin typeface="Merriweather"/>
                <a:ea typeface="Merriweather"/>
                <a:cs typeface="Merriweather"/>
                <a:sym typeface="Merriweather"/>
              </a:rPr>
              <a:t>g. The chatbot should be reliable and able to handle user queries without downtime or system crashes. </a:t>
            </a:r>
            <a:endParaRPr>
              <a:latin typeface="Merriweather"/>
              <a:ea typeface="Merriweather"/>
              <a:cs typeface="Merriweather"/>
              <a:sym typeface="Merriweather"/>
            </a:endParaRPr>
          </a:p>
          <a:p>
            <a:pPr marL="0" lvl="0" indent="0" algn="l" rtl="0">
              <a:spcBef>
                <a:spcPts val="0"/>
              </a:spcBef>
              <a:spcAft>
                <a:spcPts val="0"/>
              </a:spcAft>
              <a:buNone/>
            </a:pPr>
            <a:r>
              <a:rPr lang="en">
                <a:latin typeface="Merriweather"/>
                <a:ea typeface="Merriweather"/>
                <a:cs typeface="Merriweather"/>
                <a:sym typeface="Merriweather"/>
              </a:rPr>
              <a:t>h. The chatbot should use the Google TTS API through a Python API to provide audio output.</a:t>
            </a:r>
            <a:endParaRPr>
              <a:latin typeface="Merriweather"/>
              <a:ea typeface="Merriweather"/>
              <a:cs typeface="Merriweather"/>
              <a:sym typeface="Merriweather"/>
            </a:endParaRPr>
          </a:p>
          <a:p>
            <a:pPr marL="0" lvl="0" indent="0" algn="l" rtl="0">
              <a:spcBef>
                <a:spcPts val="0"/>
              </a:spcBef>
              <a:spcAft>
                <a:spcPts val="0"/>
              </a:spcAft>
              <a:buNone/>
            </a:pPr>
            <a:endParaRPr>
              <a:latin typeface="Merriweather"/>
              <a:ea typeface="Merriweather"/>
              <a:cs typeface="Merriweather"/>
              <a:sym typeface="Merriweather"/>
            </a:endParaRPr>
          </a:p>
          <a:p>
            <a:pPr marL="0" lvl="0" indent="0" algn="l" rtl="0">
              <a:spcBef>
                <a:spcPts val="0"/>
              </a:spcBef>
              <a:spcAft>
                <a:spcPts val="0"/>
              </a:spcAft>
              <a:buNone/>
            </a:pPr>
            <a:r>
              <a:rPr lang="en">
                <a:latin typeface="Merriweather"/>
                <a:ea typeface="Merriweather"/>
                <a:cs typeface="Merriweather"/>
                <a:sym typeface="Merriweather"/>
              </a:rPr>
              <a:t>Database Requirements: </a:t>
            </a:r>
            <a:endParaRPr>
              <a:latin typeface="Merriweather"/>
              <a:ea typeface="Merriweather"/>
              <a:cs typeface="Merriweather"/>
              <a:sym typeface="Merriweather"/>
            </a:endParaRPr>
          </a:p>
          <a:p>
            <a:pPr marL="0" lvl="0" indent="0" algn="l" rtl="0">
              <a:spcBef>
                <a:spcPts val="0"/>
              </a:spcBef>
              <a:spcAft>
                <a:spcPts val="0"/>
              </a:spcAft>
              <a:buNone/>
            </a:pPr>
            <a:r>
              <a:rPr lang="en">
                <a:latin typeface="Merriweather"/>
                <a:ea typeface="Merriweather"/>
                <a:cs typeface="Merriweather"/>
                <a:sym typeface="Merriweather"/>
              </a:rPr>
              <a:t>a. The database should store user details, including user login and authentication information. </a:t>
            </a:r>
            <a:endParaRPr>
              <a:latin typeface="Merriweather"/>
              <a:ea typeface="Merriweather"/>
              <a:cs typeface="Merriweather"/>
              <a:sym typeface="Merriweather"/>
            </a:endParaRPr>
          </a:p>
          <a:p>
            <a:pPr marL="0" lvl="0" indent="0" algn="l" rtl="0">
              <a:spcBef>
                <a:spcPts val="0"/>
              </a:spcBef>
              <a:spcAft>
                <a:spcPts val="0"/>
              </a:spcAft>
              <a:buNone/>
            </a:pPr>
            <a:r>
              <a:rPr lang="en">
                <a:latin typeface="Merriweather"/>
                <a:ea typeface="Merriweather"/>
                <a:cs typeface="Merriweather"/>
                <a:sym typeface="Merriweather"/>
              </a:rPr>
              <a:t>b. The database should store user query keywords and corresponding answers provided by the chatbot.</a:t>
            </a:r>
            <a:endParaRPr>
              <a:latin typeface="Merriweather"/>
              <a:ea typeface="Merriweather"/>
              <a:cs typeface="Merriweather"/>
              <a:sym typeface="Merriweather"/>
            </a:endParaRPr>
          </a:p>
          <a:p>
            <a:pPr marL="0" lvl="0" indent="0" algn="l" rtl="0">
              <a:spcBef>
                <a:spcPts val="0"/>
              </a:spcBef>
              <a:spcAft>
                <a:spcPts val="0"/>
              </a:spcAft>
              <a:buNone/>
            </a:pPr>
            <a:endParaRPr>
              <a:latin typeface="Merriweather"/>
              <a:ea typeface="Merriweather"/>
              <a:cs typeface="Merriweather"/>
              <a:sym typeface="Merriweather"/>
            </a:endParaRPr>
          </a:p>
          <a:p>
            <a:pPr marL="0" lvl="0" indent="0" algn="l" rtl="0">
              <a:spcBef>
                <a:spcPts val="0"/>
              </a:spcBef>
              <a:spcAft>
                <a:spcPts val="0"/>
              </a:spcAft>
              <a:buNone/>
            </a:pPr>
            <a:endParaRPr>
              <a:latin typeface="Merriweather"/>
              <a:ea typeface="Merriweather"/>
              <a:cs typeface="Merriweather"/>
              <a:sym typeface="Merriweather"/>
            </a:endParaRPr>
          </a:p>
          <a:p>
            <a:pPr marL="0" lvl="0" indent="0" algn="l" rtl="0">
              <a:spcBef>
                <a:spcPts val="0"/>
              </a:spcBef>
              <a:spcAft>
                <a:spcPts val="0"/>
              </a:spcAft>
              <a:buNone/>
            </a:pPr>
            <a:r>
              <a:rPr lang="en">
                <a:latin typeface="Merriweather"/>
                <a:ea typeface="Merriweather"/>
                <a:cs typeface="Merriweather"/>
                <a:sym typeface="Merriweather"/>
              </a:rPr>
              <a:t>In conclusion, this SRS outlines the functional and non-functional requirements, constraints</a:t>
            </a:r>
            <a:endParaRPr>
              <a:latin typeface="Merriweather"/>
              <a:ea typeface="Merriweather"/>
              <a:cs typeface="Merriweather"/>
              <a:sym typeface="Merriweather"/>
            </a:endParaRPr>
          </a:p>
        </p:txBody>
      </p:sp>
      <p:sp>
        <p:nvSpPr>
          <p:cNvPr id="110" name="Google Shape;110;p20"/>
          <p:cNvSpPr txBox="1"/>
          <p:nvPr/>
        </p:nvSpPr>
        <p:spPr>
          <a:xfrm>
            <a:off x="143300" y="3965700"/>
            <a:ext cx="873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HARDWARE SPECIFICATIONS</a:t>
            </a:r>
            <a:endParaRPr/>
          </a:p>
        </p:txBody>
      </p:sp>
      <p:sp>
        <p:nvSpPr>
          <p:cNvPr id="116" name="Google Shape;116;p21"/>
          <p:cNvSpPr txBox="1"/>
          <p:nvPr/>
        </p:nvSpPr>
        <p:spPr>
          <a:xfrm>
            <a:off x="205900" y="1480225"/>
            <a:ext cx="8718300" cy="3570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FF0000"/>
                </a:solidFill>
                <a:latin typeface="Times New Roman"/>
                <a:ea typeface="Times New Roman"/>
                <a:cs typeface="Times New Roman"/>
                <a:sym typeface="Times New Roman"/>
              </a:rPr>
              <a:t>Processor</a:t>
            </a:r>
            <a:r>
              <a:rPr lang="en" sz="2000" b="1">
                <a:latin typeface="Times New Roman"/>
                <a:ea typeface="Times New Roman"/>
                <a:cs typeface="Times New Roman"/>
                <a:sym typeface="Times New Roman"/>
              </a:rPr>
              <a:t>: At least a quad-core processor, such as Qualcomm Snapdragon or Apple A-series </a:t>
            </a:r>
            <a:endParaRPr sz="2000" b="1">
              <a:latin typeface="Times New Roman"/>
              <a:ea typeface="Times New Roman"/>
              <a:cs typeface="Times New Roman"/>
              <a:sym typeface="Times New Roman"/>
            </a:endParaRPr>
          </a:p>
          <a:p>
            <a:pPr marL="0" lvl="0" indent="0" algn="l" rtl="0">
              <a:spcBef>
                <a:spcPts val="0"/>
              </a:spcBef>
              <a:spcAft>
                <a:spcPts val="0"/>
              </a:spcAft>
              <a:buNone/>
            </a:pPr>
            <a:r>
              <a:rPr lang="en" sz="2000" b="1">
                <a:solidFill>
                  <a:srgbClr val="FF0000"/>
                </a:solidFill>
                <a:latin typeface="Times New Roman"/>
                <a:ea typeface="Times New Roman"/>
                <a:cs typeface="Times New Roman"/>
                <a:sym typeface="Times New Roman"/>
              </a:rPr>
              <a:t>RAM</a:t>
            </a:r>
            <a:r>
              <a:rPr lang="en" sz="2000" b="1">
                <a:latin typeface="Times New Roman"/>
                <a:ea typeface="Times New Roman"/>
                <a:cs typeface="Times New Roman"/>
                <a:sym typeface="Times New Roman"/>
              </a:rPr>
              <a:t>: Minimum of 2GB of RAM, but 4GB or more is preferable </a:t>
            </a:r>
            <a:endParaRPr sz="2000" b="1">
              <a:latin typeface="Times New Roman"/>
              <a:ea typeface="Times New Roman"/>
              <a:cs typeface="Times New Roman"/>
              <a:sym typeface="Times New Roman"/>
            </a:endParaRPr>
          </a:p>
          <a:p>
            <a:pPr marL="0" lvl="0" indent="0" algn="l" rtl="0">
              <a:spcBef>
                <a:spcPts val="0"/>
              </a:spcBef>
              <a:spcAft>
                <a:spcPts val="0"/>
              </a:spcAft>
              <a:buNone/>
            </a:pPr>
            <a:r>
              <a:rPr lang="en" sz="2000" b="1">
                <a:solidFill>
                  <a:srgbClr val="FF0000"/>
                </a:solidFill>
                <a:latin typeface="Times New Roman"/>
                <a:ea typeface="Times New Roman"/>
                <a:cs typeface="Times New Roman"/>
                <a:sym typeface="Times New Roman"/>
              </a:rPr>
              <a:t>Storage</a:t>
            </a:r>
            <a:r>
              <a:rPr lang="en" sz="2000" b="1">
                <a:latin typeface="Times New Roman"/>
                <a:ea typeface="Times New Roman"/>
                <a:cs typeface="Times New Roman"/>
                <a:sym typeface="Times New Roman"/>
              </a:rPr>
              <a:t>: Sufficient storage capacity to accommodate the mobile app, database, and other files. At least 32GB is recommended. </a:t>
            </a:r>
            <a:endParaRPr sz="2000" b="1">
              <a:latin typeface="Times New Roman"/>
              <a:ea typeface="Times New Roman"/>
              <a:cs typeface="Times New Roman"/>
              <a:sym typeface="Times New Roman"/>
            </a:endParaRPr>
          </a:p>
          <a:p>
            <a:pPr marL="0" lvl="0" indent="0" algn="l" rtl="0">
              <a:spcBef>
                <a:spcPts val="0"/>
              </a:spcBef>
              <a:spcAft>
                <a:spcPts val="0"/>
              </a:spcAft>
              <a:buNone/>
            </a:pPr>
            <a:r>
              <a:rPr lang="en" sz="2000" b="1">
                <a:solidFill>
                  <a:srgbClr val="FF0000"/>
                </a:solidFill>
                <a:latin typeface="Times New Roman"/>
                <a:ea typeface="Times New Roman"/>
                <a:cs typeface="Times New Roman"/>
                <a:sym typeface="Times New Roman"/>
              </a:rPr>
              <a:t>Battery</a:t>
            </a:r>
            <a:r>
              <a:rPr lang="en" sz="2000" b="1">
                <a:latin typeface="Times New Roman"/>
                <a:ea typeface="Times New Roman"/>
                <a:cs typeface="Times New Roman"/>
                <a:sym typeface="Times New Roman"/>
              </a:rPr>
              <a:t>: A high-capacity battery to support extended use, preferably over 3000mAh. </a:t>
            </a:r>
            <a:endParaRPr sz="2000" b="1">
              <a:latin typeface="Times New Roman"/>
              <a:ea typeface="Times New Roman"/>
              <a:cs typeface="Times New Roman"/>
              <a:sym typeface="Times New Roman"/>
            </a:endParaRPr>
          </a:p>
          <a:p>
            <a:pPr marL="0" lvl="0" indent="0" algn="l" rtl="0">
              <a:spcBef>
                <a:spcPts val="0"/>
              </a:spcBef>
              <a:spcAft>
                <a:spcPts val="0"/>
              </a:spcAft>
              <a:buNone/>
            </a:pPr>
            <a:r>
              <a:rPr lang="en" sz="2000" b="1">
                <a:solidFill>
                  <a:srgbClr val="FF0000"/>
                </a:solidFill>
                <a:latin typeface="Times New Roman"/>
                <a:ea typeface="Times New Roman"/>
                <a:cs typeface="Times New Roman"/>
                <a:sym typeface="Times New Roman"/>
              </a:rPr>
              <a:t>Microphone</a:t>
            </a:r>
            <a:r>
              <a:rPr lang="en" sz="2000" b="1">
                <a:latin typeface="Times New Roman"/>
                <a:ea typeface="Times New Roman"/>
                <a:cs typeface="Times New Roman"/>
                <a:sym typeface="Times New Roman"/>
              </a:rPr>
              <a:t>: A built-in microphone that can capture audio input clearly</a:t>
            </a:r>
            <a:endParaRPr sz="2000" b="1">
              <a:latin typeface="Times New Roman"/>
              <a:ea typeface="Times New Roman"/>
              <a:cs typeface="Times New Roman"/>
              <a:sym typeface="Times New Roman"/>
            </a:endParaRPr>
          </a:p>
          <a:p>
            <a:pPr marL="0" lvl="0" indent="0" algn="l" rtl="0">
              <a:spcBef>
                <a:spcPts val="0"/>
              </a:spcBef>
              <a:spcAft>
                <a:spcPts val="0"/>
              </a:spcAft>
              <a:buNone/>
            </a:pPr>
            <a:r>
              <a:rPr lang="en" sz="2000" b="1">
                <a:solidFill>
                  <a:srgbClr val="FF0000"/>
                </a:solidFill>
                <a:latin typeface="Times New Roman"/>
                <a:ea typeface="Times New Roman"/>
                <a:cs typeface="Times New Roman"/>
                <a:sym typeface="Times New Roman"/>
              </a:rPr>
              <a:t>Speaker</a:t>
            </a:r>
            <a:r>
              <a:rPr lang="en" sz="2000" b="1">
                <a:latin typeface="Times New Roman"/>
                <a:ea typeface="Times New Roman"/>
                <a:cs typeface="Times New Roman"/>
                <a:sym typeface="Times New Roman"/>
              </a:rPr>
              <a:t>: A loud and clear speaker for audio output </a:t>
            </a:r>
            <a:endParaRPr sz="2000" b="1">
              <a:latin typeface="Times New Roman"/>
              <a:ea typeface="Times New Roman"/>
              <a:cs typeface="Times New Roman"/>
              <a:sym typeface="Times New Roman"/>
            </a:endParaRPr>
          </a:p>
          <a:p>
            <a:pPr marL="0" lvl="0" indent="0" algn="l" rtl="0">
              <a:spcBef>
                <a:spcPts val="0"/>
              </a:spcBef>
              <a:spcAft>
                <a:spcPts val="0"/>
              </a:spcAft>
              <a:buNone/>
            </a:pPr>
            <a:r>
              <a:rPr lang="en" sz="2000" b="1">
                <a:solidFill>
                  <a:srgbClr val="FF0000"/>
                </a:solidFill>
                <a:latin typeface="Times New Roman"/>
                <a:ea typeface="Times New Roman"/>
                <a:cs typeface="Times New Roman"/>
                <a:sym typeface="Times New Roman"/>
              </a:rPr>
              <a:t>Screen Size</a:t>
            </a:r>
            <a:r>
              <a:rPr lang="en" sz="2000" b="1">
                <a:latin typeface="Times New Roman"/>
                <a:ea typeface="Times New Roman"/>
                <a:cs typeface="Times New Roman"/>
                <a:sym typeface="Times New Roman"/>
              </a:rPr>
              <a:t>: A screen size of 5 inches or more is ideal for a better user experience</a:t>
            </a:r>
            <a:endParaRPr sz="2000" b="1">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1186</Words>
  <Application>Microsoft Office PowerPoint</Application>
  <PresentationFormat>On-screen Show (16:9)</PresentationFormat>
  <Paragraphs>66</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Roboto</vt:lpstr>
      <vt:lpstr>Times New Roman</vt:lpstr>
      <vt:lpstr>Merriweather</vt:lpstr>
      <vt:lpstr>Paradigm</vt:lpstr>
      <vt:lpstr>DATA STRUCTURES CHAT BOT MONISHA B T - 21Z320 SHANMITHA P - 21Z346 SHRINIDHI DINESH - 21Z353 SUPRIYA K - 21Z360 VEDAVARSHINI A - 21Z368  </vt:lpstr>
      <vt:lpstr>PROBLEM STATEMENT</vt:lpstr>
      <vt:lpstr>ABSTRACT</vt:lpstr>
      <vt:lpstr>MOTIVATION</vt:lpstr>
      <vt:lpstr>EXISTING WORKS AND PROBLEMS FACED</vt:lpstr>
      <vt:lpstr>Software Requirements Specification (SRS) for a DS Chatbot for Mobile Application:</vt:lpstr>
      <vt:lpstr>PowerPoint Presentation</vt:lpstr>
      <vt:lpstr>PowerPoint Presentation</vt:lpstr>
      <vt:lpstr>HARDWARE SPECIFICATIONS</vt:lpstr>
      <vt:lpstr>SOFTWARE SPECIFICATIONS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CHAT BOT KAVINRAJ M - 21Z314 LISHANTH P S S - 21Z316 MONISHA B T - 21Z320 MUGIL M R - 21Z322 SANJEEV K - 21Z345 SHANMITHA P - 21Z346 SHRINIDHI DINESH - 21Z353 SUPRIYA K - 21Z360 VEDAVARSHINI A - 21Z368 VISHNU DHARSAN A S - 21Z370 VASANTH C - 22Z462   </dc:title>
  <cp:lastModifiedBy>HP</cp:lastModifiedBy>
  <cp:revision>2</cp:revision>
  <dcterms:modified xsi:type="dcterms:W3CDTF">2024-08-05T16:41:21Z</dcterms:modified>
</cp:coreProperties>
</file>