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3EF9C-27BB-4EC1-8462-AF06377C781E}" v="107" dt="2024-06-21T23:55:53.9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VYAS CHAKKIRALA" userId="DDGvAKxDJkCes1b53rTfAbePUy9JC959oWJ96Vom2hU=" providerId="None" clId="Web-{E593EF9C-27BB-4EC1-8462-AF06377C781E}"/>
    <pc:docChg chg="modSld">
      <pc:chgData name="VEDAVYAS CHAKKIRALA" userId="DDGvAKxDJkCes1b53rTfAbePUy9JC959oWJ96Vom2hU=" providerId="None" clId="Web-{E593EF9C-27BB-4EC1-8462-AF06377C781E}" dt="2024-06-21T23:55:51.247" v="63" actId="20577"/>
      <pc:docMkLst>
        <pc:docMk/>
      </pc:docMkLst>
      <pc:sldChg chg="modSp">
        <pc:chgData name="VEDAVYAS CHAKKIRALA" userId="DDGvAKxDJkCes1b53rTfAbePUy9JC959oWJ96Vom2hU=" providerId="None" clId="Web-{E593EF9C-27BB-4EC1-8462-AF06377C781E}" dt="2024-06-21T23:55:51.247" v="63" actId="20577"/>
        <pc:sldMkLst>
          <pc:docMk/>
          <pc:sldMk cId="0" sldId="256"/>
        </pc:sldMkLst>
        <pc:spChg chg="mod">
          <ac:chgData name="VEDAVYAS CHAKKIRALA" userId="DDGvAKxDJkCes1b53rTfAbePUy9JC959oWJ96Vom2hU=" providerId="None" clId="Web-{E593EF9C-27BB-4EC1-8462-AF06377C781E}" dt="2024-06-21T23:55:51.247" v="63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VEDAVYAS CHAKKIRALA" userId="DDGvAKxDJkCes1b53rTfAbePUy9JC959oWJ96Vom2hU=" providerId="None" clId="Web-{E593EF9C-27BB-4EC1-8462-AF06377C781E}" dt="2024-06-21T23:54:21.479" v="20" actId="1076"/>
        <pc:sldMkLst>
          <pc:docMk/>
          <pc:sldMk cId="0" sldId="296"/>
        </pc:sldMkLst>
        <pc:spChg chg="mod">
          <ac:chgData name="VEDAVYAS CHAKKIRALA" userId="DDGvAKxDJkCes1b53rTfAbePUy9JC959oWJ96Vom2hU=" providerId="None" clId="Web-{E593EF9C-27BB-4EC1-8462-AF06377C781E}" dt="2024-06-21T23:54:21.479" v="20" actId="1076"/>
          <ac:spMkLst>
            <pc:docMk/>
            <pc:sldMk cId="0" sldId="29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2192000" h="6847840">
                <a:moveTo>
                  <a:pt x="12192000" y="0"/>
                </a:moveTo>
                <a:lnTo>
                  <a:pt x="0" y="0"/>
                </a:lnTo>
                <a:lnTo>
                  <a:pt x="0" y="6847332"/>
                </a:lnTo>
                <a:lnTo>
                  <a:pt x="12192000" y="68473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99360" y="2394204"/>
            <a:ext cx="2251075" cy="1211580"/>
          </a:xfrm>
          <a:custGeom>
            <a:avLst/>
            <a:gdLst/>
            <a:ahLst/>
            <a:cxnLst/>
            <a:rect l="l" t="t" r="r" b="b"/>
            <a:pathLst>
              <a:path w="2251075" h="1211579">
                <a:moveTo>
                  <a:pt x="1645157" y="0"/>
                </a:moveTo>
                <a:lnTo>
                  <a:pt x="605789" y="0"/>
                </a:lnTo>
                <a:lnTo>
                  <a:pt x="558454" y="1822"/>
                </a:lnTo>
                <a:lnTo>
                  <a:pt x="512114" y="7201"/>
                </a:lnTo>
                <a:lnTo>
                  <a:pt x="466903" y="16001"/>
                </a:lnTo>
                <a:lnTo>
                  <a:pt x="422958" y="28088"/>
                </a:lnTo>
                <a:lnTo>
                  <a:pt x="380412" y="43326"/>
                </a:lnTo>
                <a:lnTo>
                  <a:pt x="339401" y="61582"/>
                </a:lnTo>
                <a:lnTo>
                  <a:pt x="300058" y="82719"/>
                </a:lnTo>
                <a:lnTo>
                  <a:pt x="262520" y="106603"/>
                </a:lnTo>
                <a:lnTo>
                  <a:pt x="226920" y="133101"/>
                </a:lnTo>
                <a:lnTo>
                  <a:pt x="193394" y="162076"/>
                </a:lnTo>
                <a:lnTo>
                  <a:pt x="162076" y="193394"/>
                </a:lnTo>
                <a:lnTo>
                  <a:pt x="133101" y="226920"/>
                </a:lnTo>
                <a:lnTo>
                  <a:pt x="106603" y="262520"/>
                </a:lnTo>
                <a:lnTo>
                  <a:pt x="82719" y="300058"/>
                </a:lnTo>
                <a:lnTo>
                  <a:pt x="61582" y="339401"/>
                </a:lnTo>
                <a:lnTo>
                  <a:pt x="43326" y="380412"/>
                </a:lnTo>
                <a:lnTo>
                  <a:pt x="28088" y="422958"/>
                </a:lnTo>
                <a:lnTo>
                  <a:pt x="16001" y="466903"/>
                </a:lnTo>
                <a:lnTo>
                  <a:pt x="7201" y="512114"/>
                </a:lnTo>
                <a:lnTo>
                  <a:pt x="1822" y="558454"/>
                </a:lnTo>
                <a:lnTo>
                  <a:pt x="0" y="605790"/>
                </a:lnTo>
                <a:lnTo>
                  <a:pt x="1822" y="653125"/>
                </a:lnTo>
                <a:lnTo>
                  <a:pt x="7201" y="699465"/>
                </a:lnTo>
                <a:lnTo>
                  <a:pt x="16002" y="744676"/>
                </a:lnTo>
                <a:lnTo>
                  <a:pt x="28088" y="788621"/>
                </a:lnTo>
                <a:lnTo>
                  <a:pt x="43326" y="831167"/>
                </a:lnTo>
                <a:lnTo>
                  <a:pt x="61582" y="872178"/>
                </a:lnTo>
                <a:lnTo>
                  <a:pt x="82719" y="911521"/>
                </a:lnTo>
                <a:lnTo>
                  <a:pt x="106603" y="949059"/>
                </a:lnTo>
                <a:lnTo>
                  <a:pt x="133101" y="984659"/>
                </a:lnTo>
                <a:lnTo>
                  <a:pt x="162076" y="1018185"/>
                </a:lnTo>
                <a:lnTo>
                  <a:pt x="193394" y="1049503"/>
                </a:lnTo>
                <a:lnTo>
                  <a:pt x="226920" y="1078478"/>
                </a:lnTo>
                <a:lnTo>
                  <a:pt x="262520" y="1104976"/>
                </a:lnTo>
                <a:lnTo>
                  <a:pt x="300058" y="1128860"/>
                </a:lnTo>
                <a:lnTo>
                  <a:pt x="339401" y="1149997"/>
                </a:lnTo>
                <a:lnTo>
                  <a:pt x="380412" y="1168253"/>
                </a:lnTo>
                <a:lnTo>
                  <a:pt x="422958" y="1183491"/>
                </a:lnTo>
                <a:lnTo>
                  <a:pt x="466903" y="1195578"/>
                </a:lnTo>
                <a:lnTo>
                  <a:pt x="512114" y="1204378"/>
                </a:lnTo>
                <a:lnTo>
                  <a:pt x="558454" y="1209757"/>
                </a:lnTo>
                <a:lnTo>
                  <a:pt x="605789" y="1211580"/>
                </a:lnTo>
                <a:lnTo>
                  <a:pt x="1645157" y="1211580"/>
                </a:lnTo>
                <a:lnTo>
                  <a:pt x="1692493" y="1209757"/>
                </a:lnTo>
                <a:lnTo>
                  <a:pt x="1738833" y="1204378"/>
                </a:lnTo>
                <a:lnTo>
                  <a:pt x="1784044" y="1195578"/>
                </a:lnTo>
                <a:lnTo>
                  <a:pt x="1827989" y="1183491"/>
                </a:lnTo>
                <a:lnTo>
                  <a:pt x="1870535" y="1168253"/>
                </a:lnTo>
                <a:lnTo>
                  <a:pt x="1911546" y="1149997"/>
                </a:lnTo>
                <a:lnTo>
                  <a:pt x="1950889" y="1128860"/>
                </a:lnTo>
                <a:lnTo>
                  <a:pt x="1988427" y="1104976"/>
                </a:lnTo>
                <a:lnTo>
                  <a:pt x="2024027" y="1078478"/>
                </a:lnTo>
                <a:lnTo>
                  <a:pt x="2057553" y="1049503"/>
                </a:lnTo>
                <a:lnTo>
                  <a:pt x="2088871" y="1018185"/>
                </a:lnTo>
                <a:lnTo>
                  <a:pt x="2117846" y="984659"/>
                </a:lnTo>
                <a:lnTo>
                  <a:pt x="2144344" y="949059"/>
                </a:lnTo>
                <a:lnTo>
                  <a:pt x="2168228" y="911521"/>
                </a:lnTo>
                <a:lnTo>
                  <a:pt x="2189365" y="872178"/>
                </a:lnTo>
                <a:lnTo>
                  <a:pt x="2207621" y="831167"/>
                </a:lnTo>
                <a:lnTo>
                  <a:pt x="2222859" y="788621"/>
                </a:lnTo>
                <a:lnTo>
                  <a:pt x="2234946" y="744676"/>
                </a:lnTo>
                <a:lnTo>
                  <a:pt x="2243746" y="699465"/>
                </a:lnTo>
                <a:lnTo>
                  <a:pt x="2249125" y="653125"/>
                </a:lnTo>
                <a:lnTo>
                  <a:pt x="2250948" y="605790"/>
                </a:lnTo>
                <a:lnTo>
                  <a:pt x="2249125" y="558454"/>
                </a:lnTo>
                <a:lnTo>
                  <a:pt x="2243746" y="512114"/>
                </a:lnTo>
                <a:lnTo>
                  <a:pt x="2234946" y="466903"/>
                </a:lnTo>
                <a:lnTo>
                  <a:pt x="2222859" y="422958"/>
                </a:lnTo>
                <a:lnTo>
                  <a:pt x="2207621" y="380412"/>
                </a:lnTo>
                <a:lnTo>
                  <a:pt x="2189365" y="339401"/>
                </a:lnTo>
                <a:lnTo>
                  <a:pt x="2168228" y="300058"/>
                </a:lnTo>
                <a:lnTo>
                  <a:pt x="2144344" y="262520"/>
                </a:lnTo>
                <a:lnTo>
                  <a:pt x="2117846" y="226920"/>
                </a:lnTo>
                <a:lnTo>
                  <a:pt x="2088871" y="193394"/>
                </a:lnTo>
                <a:lnTo>
                  <a:pt x="2057553" y="162076"/>
                </a:lnTo>
                <a:lnTo>
                  <a:pt x="2024027" y="133101"/>
                </a:lnTo>
                <a:lnTo>
                  <a:pt x="1988427" y="106603"/>
                </a:lnTo>
                <a:lnTo>
                  <a:pt x="1950889" y="82719"/>
                </a:lnTo>
                <a:lnTo>
                  <a:pt x="1911546" y="61582"/>
                </a:lnTo>
                <a:lnTo>
                  <a:pt x="1870535" y="43326"/>
                </a:lnTo>
                <a:lnTo>
                  <a:pt x="1827989" y="28088"/>
                </a:lnTo>
                <a:lnTo>
                  <a:pt x="1784044" y="16001"/>
                </a:lnTo>
                <a:lnTo>
                  <a:pt x="1738833" y="7201"/>
                </a:lnTo>
                <a:lnTo>
                  <a:pt x="1692493" y="1822"/>
                </a:lnTo>
                <a:lnTo>
                  <a:pt x="1645157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1203" y="81153"/>
            <a:ext cx="968959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7646" y="2183383"/>
            <a:ext cx="8213725" cy="330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6824980"/>
          </a:xfrm>
          <a:custGeom>
            <a:avLst/>
            <a:gdLst/>
            <a:ahLst/>
            <a:cxnLst/>
            <a:rect l="l" t="t" r="r" b="b"/>
            <a:pathLst>
              <a:path w="12183110" h="6824980">
                <a:moveTo>
                  <a:pt x="0" y="6824472"/>
                </a:moveTo>
                <a:lnTo>
                  <a:pt x="12182856" y="6824472"/>
                </a:lnTo>
                <a:lnTo>
                  <a:pt x="12182856" y="0"/>
                </a:lnTo>
                <a:lnTo>
                  <a:pt x="0" y="0"/>
                </a:lnTo>
                <a:lnTo>
                  <a:pt x="0" y="682447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83307" y="1059180"/>
            <a:ext cx="8414385" cy="4502150"/>
            <a:chOff x="2083307" y="1059180"/>
            <a:chExt cx="8414385" cy="4502150"/>
          </a:xfrm>
        </p:grpSpPr>
        <p:sp>
          <p:nvSpPr>
            <p:cNvPr id="4" name="object 4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8398764" y="0"/>
                  </a:moveTo>
                  <a:lnTo>
                    <a:pt x="0" y="0"/>
                  </a:lnTo>
                  <a:lnTo>
                    <a:pt x="0" y="4486656"/>
                  </a:lnTo>
                  <a:lnTo>
                    <a:pt x="8398764" y="4486656"/>
                  </a:lnTo>
                  <a:lnTo>
                    <a:pt x="8398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0" y="4486656"/>
                  </a:moveTo>
                  <a:lnTo>
                    <a:pt x="8398764" y="4486656"/>
                  </a:lnTo>
                  <a:lnTo>
                    <a:pt x="8398764" y="0"/>
                  </a:lnTo>
                  <a:lnTo>
                    <a:pt x="0" y="0"/>
                  </a:lnTo>
                  <a:lnTo>
                    <a:pt x="0" y="44866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8548" y="2474163"/>
            <a:ext cx="8383905" cy="232178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R="145415" algn="ctr">
              <a:spcBef>
                <a:spcPts val="105"/>
              </a:spcBef>
            </a:pPr>
            <a:r>
              <a:rPr lang="en-US" sz="7500" spc="-465" dirty="0">
                <a:solidFill>
                  <a:srgbClr val="2583C5"/>
                </a:solidFill>
              </a:rPr>
              <a:t>Tableau Dashboard for HR Data</a:t>
            </a:r>
            <a:endParaRPr lang="en-US"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5290" y="2255596"/>
            <a:ext cx="349504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INSIGHTS</a:t>
            </a:r>
            <a:r>
              <a:rPr sz="4800" spc="-35" dirty="0"/>
              <a:t> </a:t>
            </a:r>
            <a:r>
              <a:rPr sz="4800" spc="-660" dirty="0"/>
              <a:t>TO </a:t>
            </a:r>
            <a:r>
              <a:rPr sz="4800" spc="-175" dirty="0"/>
              <a:t>FIND</a:t>
            </a:r>
            <a:r>
              <a:rPr sz="4800" spc="-145" dirty="0"/>
              <a:t> </a:t>
            </a:r>
            <a:r>
              <a:rPr sz="4800" spc="-645" dirty="0"/>
              <a:t>OUT?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2464" y="578124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66391"/>
            <a:ext cx="552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total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available?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82798" y="2800858"/>
            <a:ext cx="71348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total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3778453"/>
            <a:ext cx="5555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total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jobs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80" dirty="0">
                <a:latin typeface="Arial"/>
                <a:cs typeface="Arial"/>
              </a:rPr>
              <a:t> various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domains?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4640326"/>
            <a:ext cx="7773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career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level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it’s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distribution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across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2798" y="5753201"/>
            <a:ext cx="7298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distribution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 </a:t>
            </a:r>
            <a:r>
              <a:rPr sz="2400" b="1" spc="-105" dirty="0">
                <a:latin typeface="Arial"/>
                <a:cs typeface="Arial"/>
              </a:rPr>
              <a:t>jobs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across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analytics </a:t>
            </a:r>
            <a:r>
              <a:rPr sz="2400" b="1" spc="-10" dirty="0">
                <a:latin typeface="Arial"/>
                <a:cs typeface="Arial"/>
              </a:rPr>
              <a:t>fields?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84551" y="5781243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66391"/>
            <a:ext cx="718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company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highest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number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0858"/>
            <a:ext cx="638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domain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 </a:t>
            </a:r>
            <a:r>
              <a:rPr sz="2400" b="1" spc="-10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4805629"/>
            <a:ext cx="677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types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0" dirty="0">
                <a:latin typeface="Arial"/>
                <a:cs typeface="Arial"/>
              </a:rPr>
              <a:t> different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titles?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5722416"/>
            <a:ext cx="635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254" dirty="0">
                <a:latin typeface="Arial"/>
                <a:cs typeface="Arial"/>
              </a:rPr>
              <a:t>TOP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with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3810127"/>
            <a:ext cx="748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minimum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required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qualification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roles?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4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5540" y="1876171"/>
            <a:ext cx="45751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STEPS</a:t>
            </a:r>
            <a:r>
              <a:rPr sz="4800" spc="-45" dirty="0"/>
              <a:t> </a:t>
            </a:r>
            <a:r>
              <a:rPr sz="4800" spc="-465" dirty="0"/>
              <a:t>FOR </a:t>
            </a:r>
            <a:r>
              <a:rPr sz="4800" spc="-290" dirty="0"/>
              <a:t>CLEANING</a:t>
            </a:r>
            <a:r>
              <a:rPr sz="4800" dirty="0"/>
              <a:t> </a:t>
            </a:r>
            <a:r>
              <a:rPr sz="4800" spc="-465" dirty="0"/>
              <a:t>DATA </a:t>
            </a:r>
            <a:r>
              <a:rPr sz="4800" spc="-285" dirty="0"/>
              <a:t>AND</a:t>
            </a:r>
            <a:r>
              <a:rPr sz="4800" spc="-35" dirty="0"/>
              <a:t> </a:t>
            </a:r>
            <a:r>
              <a:rPr sz="4800" spc="-370" dirty="0"/>
              <a:t>EDA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1.</a:t>
            </a:r>
            <a:r>
              <a:rPr spc="-35" dirty="0"/>
              <a:t> </a:t>
            </a:r>
            <a:r>
              <a:rPr spc="-275" dirty="0"/>
              <a:t>REMOVING</a:t>
            </a:r>
            <a:r>
              <a:rPr spc="-45" dirty="0"/>
              <a:t> </a:t>
            </a:r>
            <a:r>
              <a:rPr spc="-275" dirty="0"/>
              <a:t>UNECESSARY</a:t>
            </a:r>
            <a:r>
              <a:rPr spc="-55" dirty="0"/>
              <a:t> </a:t>
            </a:r>
            <a:r>
              <a:rPr spc="-270" dirty="0"/>
              <a:t>COLUMNS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86355" y="2764535"/>
            <a:ext cx="753110" cy="751840"/>
            <a:chOff x="2086355" y="2764535"/>
            <a:chExt cx="753110" cy="751840"/>
          </a:xfrm>
        </p:grpSpPr>
        <p:sp>
          <p:nvSpPr>
            <p:cNvPr id="5" name="object 5"/>
            <p:cNvSpPr/>
            <p:nvPr/>
          </p:nvSpPr>
          <p:spPr>
            <a:xfrm>
              <a:off x="2086355" y="2764535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655" y="2878835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1536" y="2969463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6355" y="3735323"/>
            <a:ext cx="753110" cy="753110"/>
            <a:chOff x="2086355" y="3735323"/>
            <a:chExt cx="753110" cy="753110"/>
          </a:xfrm>
        </p:grpSpPr>
        <p:sp>
          <p:nvSpPr>
            <p:cNvPr id="9" name="object 9"/>
            <p:cNvSpPr/>
            <p:nvPr/>
          </p:nvSpPr>
          <p:spPr>
            <a:xfrm>
              <a:off x="2086355" y="373532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6751" y="384352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8014" y="39353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2251" y="2912491"/>
            <a:ext cx="6887209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583C5"/>
                </a:solidFill>
                <a:latin typeface="Arial"/>
                <a:cs typeface="Arial"/>
              </a:rPr>
              <a:t>LOWER</a:t>
            </a:r>
            <a:r>
              <a:rPr sz="1600" b="1" spc="3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RANGE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16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83C5"/>
                </a:solidFill>
                <a:latin typeface="Arial"/>
                <a:cs typeface="Arial"/>
              </a:rPr>
              <a:t>UPPER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r>
              <a:rPr sz="16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use hence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replace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remove column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option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Power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BI.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2251" y="3878072"/>
            <a:ext cx="689102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SOURCE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hence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replace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columns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remove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option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Power</a:t>
            </a:r>
            <a:r>
              <a:rPr sz="1200" spc="7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BI.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2.</a:t>
            </a:r>
            <a:r>
              <a:rPr spc="-85" dirty="0"/>
              <a:t> </a:t>
            </a:r>
            <a:r>
              <a:rPr spc="-275" dirty="0"/>
              <a:t>REMOVING</a:t>
            </a:r>
            <a:r>
              <a:rPr spc="-45" dirty="0"/>
              <a:t> </a:t>
            </a:r>
            <a:r>
              <a:rPr spc="-165" dirty="0"/>
              <a:t>NULL</a:t>
            </a:r>
            <a:r>
              <a:rPr spc="-45" dirty="0"/>
              <a:t> </a:t>
            </a:r>
            <a:r>
              <a:rPr spc="-250" dirty="0"/>
              <a:t>VALUES</a:t>
            </a:r>
            <a:r>
              <a:rPr spc="-50" dirty="0"/>
              <a:t> </a:t>
            </a:r>
            <a:r>
              <a:rPr spc="-215" dirty="0"/>
              <a:t>AND</a:t>
            </a:r>
            <a:r>
              <a:rPr spc="-35" dirty="0"/>
              <a:t> </a:t>
            </a:r>
            <a:r>
              <a:rPr spc="-295" dirty="0"/>
              <a:t>ERRORS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74520" y="2638044"/>
            <a:ext cx="753110" cy="751840"/>
            <a:chOff x="1874520" y="2638044"/>
            <a:chExt cx="753110" cy="751840"/>
          </a:xfrm>
        </p:grpSpPr>
        <p:sp>
          <p:nvSpPr>
            <p:cNvPr id="5" name="object 5"/>
            <p:cNvSpPr/>
            <p:nvPr/>
          </p:nvSpPr>
          <p:spPr>
            <a:xfrm>
              <a:off x="1874520" y="26380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20" y="27523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0082" y="2843022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74520" y="3608832"/>
            <a:ext cx="753110" cy="751840"/>
            <a:chOff x="1874520" y="3608832"/>
            <a:chExt cx="753110" cy="751840"/>
          </a:xfrm>
        </p:grpSpPr>
        <p:sp>
          <p:nvSpPr>
            <p:cNvPr id="9" name="object 9"/>
            <p:cNvSpPr/>
            <p:nvPr/>
          </p:nvSpPr>
          <p:spPr>
            <a:xfrm>
              <a:off x="1874520" y="36088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4916" y="3717036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6432" y="3808221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416" y="2715260"/>
            <a:ext cx="735710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2583C5"/>
                </a:solidFill>
                <a:latin typeface="Arial"/>
                <a:cs typeface="Arial"/>
              </a:rPr>
              <a:t>NULL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ERRORS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2583C5"/>
                </a:solidFill>
                <a:latin typeface="Arial"/>
                <a:cs typeface="Arial"/>
              </a:rPr>
              <a:t>MISSING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FROM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 marR="8890">
              <a:lnSpc>
                <a:spcPts val="1440"/>
              </a:lnSpc>
              <a:spcBef>
                <a:spcPts val="45"/>
              </a:spcBef>
            </a:pP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There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null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values,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errors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missing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which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delete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40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options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2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Power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BI.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0416" y="3750945"/>
            <a:ext cx="757555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2583C5"/>
                </a:solidFill>
                <a:latin typeface="Arial"/>
                <a:cs typeface="Arial"/>
              </a:rPr>
              <a:t>NOT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583C5"/>
                </a:solidFill>
                <a:latin typeface="Arial"/>
                <a:cs typeface="Arial"/>
              </a:rPr>
              <a:t>SPECIFIED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FROM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There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are many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columns which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 Not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Specified</a:t>
            </a:r>
            <a:r>
              <a:rPr sz="1200" spc="-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values which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are of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create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problem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while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changing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types and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other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calculations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hence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will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remove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that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values from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set.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3.</a:t>
            </a:r>
            <a:r>
              <a:rPr spc="-140" dirty="0"/>
              <a:t> </a:t>
            </a:r>
            <a:r>
              <a:rPr spc="-254" dirty="0"/>
              <a:t>CHANGING</a:t>
            </a:r>
            <a:r>
              <a:rPr spc="-65" dirty="0"/>
              <a:t> </a:t>
            </a:r>
            <a:r>
              <a:rPr spc="-330" dirty="0"/>
              <a:t>DATA</a:t>
            </a:r>
            <a:r>
              <a:rPr spc="-35" dirty="0"/>
              <a:t> </a:t>
            </a:r>
            <a:r>
              <a:rPr spc="-345" dirty="0"/>
              <a:t>TYPES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36064" y="2526792"/>
            <a:ext cx="751840" cy="753110"/>
            <a:chOff x="2036064" y="2526792"/>
            <a:chExt cx="751840" cy="753110"/>
          </a:xfrm>
        </p:grpSpPr>
        <p:sp>
          <p:nvSpPr>
            <p:cNvPr id="5" name="object 5"/>
            <p:cNvSpPr/>
            <p:nvPr/>
          </p:nvSpPr>
          <p:spPr>
            <a:xfrm>
              <a:off x="2036064" y="25267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0364" y="26410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6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6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6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0991" y="2732354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36064" y="3499103"/>
            <a:ext cx="751840" cy="751840"/>
            <a:chOff x="2036064" y="3499103"/>
            <a:chExt cx="751840" cy="751840"/>
          </a:xfrm>
        </p:grpSpPr>
        <p:sp>
          <p:nvSpPr>
            <p:cNvPr id="9" name="object 9"/>
            <p:cNvSpPr/>
            <p:nvPr/>
          </p:nvSpPr>
          <p:spPr>
            <a:xfrm>
              <a:off x="2036064" y="34991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6460" y="36073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47341" y="3698240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325" y="2604592"/>
            <a:ext cx="77755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CHANGING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YEAR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 column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was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having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string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hence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 can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change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it to whole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number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change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325" y="3640277"/>
            <a:ext cx="71939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CHANGING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 data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formats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were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string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hence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have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changed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it to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date type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change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option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1883" y="343661"/>
            <a:ext cx="475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185" dirty="0"/>
              <a:t> </a:t>
            </a:r>
            <a:r>
              <a:rPr spc="-240" dirty="0"/>
              <a:t>REPLACING</a:t>
            </a:r>
            <a:r>
              <a:rPr spc="-65" dirty="0"/>
              <a:t> </a:t>
            </a:r>
            <a:r>
              <a:rPr spc="-195" dirty="0"/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74520" y="2510027"/>
            <a:ext cx="753110" cy="753110"/>
            <a:chOff x="1874520" y="2510027"/>
            <a:chExt cx="753110" cy="753110"/>
          </a:xfrm>
        </p:grpSpPr>
        <p:sp>
          <p:nvSpPr>
            <p:cNvPr id="5" name="object 5"/>
            <p:cNvSpPr/>
            <p:nvPr/>
          </p:nvSpPr>
          <p:spPr>
            <a:xfrm>
              <a:off x="1874520" y="251002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20" y="262432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0082" y="271589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74520" y="3482340"/>
            <a:ext cx="753110" cy="751840"/>
            <a:chOff x="1874520" y="3482340"/>
            <a:chExt cx="753110" cy="751840"/>
          </a:xfrm>
        </p:grpSpPr>
        <p:sp>
          <p:nvSpPr>
            <p:cNvPr id="9" name="object 9"/>
            <p:cNvSpPr/>
            <p:nvPr/>
          </p:nvSpPr>
          <p:spPr>
            <a:xfrm>
              <a:off x="1874520" y="3482340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4916" y="35905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6432" y="3681221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4520" y="4453128"/>
            <a:ext cx="753110" cy="753110"/>
            <a:chOff x="1874520" y="4453128"/>
            <a:chExt cx="753110" cy="753110"/>
          </a:xfrm>
        </p:grpSpPr>
        <p:sp>
          <p:nvSpPr>
            <p:cNvPr id="13" name="object 13"/>
            <p:cNvSpPr/>
            <p:nvPr/>
          </p:nvSpPr>
          <p:spPr>
            <a:xfrm>
              <a:off x="1874520" y="445312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8820" y="4567428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0082" y="46592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416" y="2588132"/>
            <a:ext cx="771017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REPLACING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Experience</a:t>
            </a:r>
            <a:r>
              <a:rPr sz="1200" spc="-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table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was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having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 value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170" dirty="0">
                <a:solidFill>
                  <a:srgbClr val="64757C"/>
                </a:solidFill>
                <a:latin typeface="Arial"/>
                <a:cs typeface="Arial"/>
              </a:rPr>
              <a:t>-</a:t>
            </a:r>
            <a:r>
              <a:rPr sz="1200" spc="-265" dirty="0">
                <a:solidFill>
                  <a:srgbClr val="64757C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 which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was suppose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65" dirty="0">
                <a:solidFill>
                  <a:srgbClr val="64757C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 so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changed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 </a:t>
            </a:r>
            <a:r>
              <a:rPr sz="1200" spc="170" dirty="0">
                <a:solidFill>
                  <a:srgbClr val="64757C"/>
                </a:solidFill>
                <a:latin typeface="Arial"/>
                <a:cs typeface="Arial"/>
              </a:rPr>
              <a:t>-</a:t>
            </a:r>
            <a:r>
              <a:rPr sz="1200" spc="-265" dirty="0">
                <a:solidFill>
                  <a:srgbClr val="64757C"/>
                </a:solidFill>
                <a:latin typeface="Arial"/>
                <a:cs typeface="Arial"/>
              </a:rPr>
              <a:t>1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65" dirty="0">
                <a:solidFill>
                  <a:srgbClr val="64757C"/>
                </a:solidFill>
                <a:latin typeface="Arial"/>
                <a:cs typeface="Arial"/>
              </a:rPr>
              <a:t>1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Replace Value</a:t>
            </a:r>
            <a:r>
              <a:rPr sz="1200" spc="-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416" y="3623817"/>
            <a:ext cx="743965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REPLACING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VALUE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QUALIFICATION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Qualification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two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qualification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name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Non-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Degree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Tertiary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Non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Degree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Tertiary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so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can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replace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Non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Degree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Tertiary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Non-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Degree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Tertiary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as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they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represent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same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qualification.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0416" y="4588890"/>
            <a:ext cx="76822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required for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example</a:t>
            </a:r>
            <a:r>
              <a:rPr sz="1200" spc="38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full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time,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internship,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time,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contract,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43025"/>
          </a:xfrm>
          <a:custGeom>
            <a:avLst/>
            <a:gdLst/>
            <a:ahLst/>
            <a:cxnLst/>
            <a:rect l="l" t="t" r="r" b="b"/>
            <a:pathLst>
              <a:path w="12192000" h="1343025">
                <a:moveTo>
                  <a:pt x="0" y="1342644"/>
                </a:moveTo>
                <a:lnTo>
                  <a:pt x="12191998" y="1342644"/>
                </a:lnTo>
                <a:lnTo>
                  <a:pt x="12191998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5.</a:t>
            </a:r>
            <a:r>
              <a:rPr spc="-220" dirty="0"/>
              <a:t> </a:t>
            </a:r>
            <a:r>
              <a:rPr spc="-290" dirty="0"/>
              <a:t>CREATING</a:t>
            </a:r>
            <a:r>
              <a:rPr spc="-25" dirty="0"/>
              <a:t> </a:t>
            </a:r>
            <a:r>
              <a:rPr spc="-320" dirty="0"/>
              <a:t>DATE</a:t>
            </a:r>
            <a:r>
              <a:rPr spc="-35" dirty="0"/>
              <a:t> </a:t>
            </a:r>
            <a:r>
              <a:rPr spc="-290" dirty="0"/>
              <a:t>TABLE</a:t>
            </a:r>
            <a:r>
              <a:rPr spc="-35" dirty="0"/>
              <a:t> </a:t>
            </a:r>
            <a:r>
              <a:rPr spc="-220" dirty="0"/>
              <a:t>USING</a:t>
            </a:r>
            <a:r>
              <a:rPr spc="-50" dirty="0"/>
              <a:t> </a:t>
            </a:r>
            <a:r>
              <a:rPr dirty="0"/>
              <a:t>M</a:t>
            </a:r>
            <a:r>
              <a:rPr spc="-180" dirty="0"/>
              <a:t> </a:t>
            </a:r>
            <a:r>
              <a:rPr spc="-300" dirty="0"/>
              <a:t>LANGUAGE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19883" y="2264664"/>
            <a:ext cx="753110" cy="753110"/>
            <a:chOff x="2119883" y="2264664"/>
            <a:chExt cx="753110" cy="753110"/>
          </a:xfrm>
        </p:grpSpPr>
        <p:sp>
          <p:nvSpPr>
            <p:cNvPr id="5" name="object 5"/>
            <p:cNvSpPr/>
            <p:nvPr/>
          </p:nvSpPr>
          <p:spPr>
            <a:xfrm>
              <a:off x="2119883" y="2264664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4183" y="237896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5700" y="247015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6033" y="2342514"/>
            <a:ext cx="724789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CREATING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TABLE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83C5"/>
                </a:solidFill>
                <a:latin typeface="Arial"/>
                <a:cs typeface="Arial"/>
              </a:rPr>
              <a:t>USING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M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need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date table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perform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operations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hence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create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Date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64757C"/>
                </a:solidFill>
                <a:latin typeface="Arial"/>
                <a:cs typeface="Arial"/>
              </a:rPr>
              <a:t>Table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using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following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code.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3703320"/>
            <a:ext cx="11484864" cy="1639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5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6825" y="2255596"/>
            <a:ext cx="5321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VISUAL</a:t>
            </a:r>
            <a:r>
              <a:rPr sz="4800" spc="-35" dirty="0"/>
              <a:t> </a:t>
            </a:r>
            <a:r>
              <a:rPr sz="4800" spc="-365" dirty="0"/>
              <a:t>ANALYTICS </a:t>
            </a:r>
            <a:r>
              <a:rPr sz="4800" spc="-285" dirty="0"/>
              <a:t>AND</a:t>
            </a:r>
            <a:r>
              <a:rPr sz="4800" spc="-35" dirty="0"/>
              <a:t> </a:t>
            </a:r>
            <a:r>
              <a:rPr sz="4800" spc="-95" dirty="0"/>
              <a:t>FINDINGS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1" y="0"/>
            <a:ext cx="12183110" cy="2534920"/>
          </a:xfrm>
          <a:custGeom>
            <a:avLst/>
            <a:gdLst/>
            <a:ahLst/>
            <a:cxnLst/>
            <a:rect l="l" t="t" r="r" b="b"/>
            <a:pathLst>
              <a:path w="12183110" h="2534920">
                <a:moveTo>
                  <a:pt x="1167384" y="2242566"/>
                </a:moveTo>
                <a:lnTo>
                  <a:pt x="1160551" y="2194953"/>
                </a:lnTo>
                <a:lnTo>
                  <a:pt x="1141272" y="2152180"/>
                </a:lnTo>
                <a:lnTo>
                  <a:pt x="1111364" y="2115934"/>
                </a:lnTo>
                <a:lnTo>
                  <a:pt x="1072654" y="2087943"/>
                </a:lnTo>
                <a:lnTo>
                  <a:pt x="1026960" y="2069896"/>
                </a:lnTo>
                <a:lnTo>
                  <a:pt x="976122" y="2063496"/>
                </a:lnTo>
                <a:lnTo>
                  <a:pt x="925271" y="2069896"/>
                </a:lnTo>
                <a:lnTo>
                  <a:pt x="879589" y="2087943"/>
                </a:lnTo>
                <a:lnTo>
                  <a:pt x="840879" y="2115934"/>
                </a:lnTo>
                <a:lnTo>
                  <a:pt x="810971" y="2152180"/>
                </a:lnTo>
                <a:lnTo>
                  <a:pt x="791679" y="2194953"/>
                </a:lnTo>
                <a:lnTo>
                  <a:pt x="784860" y="2242566"/>
                </a:lnTo>
                <a:lnTo>
                  <a:pt x="791679" y="2290191"/>
                </a:lnTo>
                <a:lnTo>
                  <a:pt x="810971" y="2332964"/>
                </a:lnTo>
                <a:lnTo>
                  <a:pt x="840879" y="2369210"/>
                </a:lnTo>
                <a:lnTo>
                  <a:pt x="879589" y="2397201"/>
                </a:lnTo>
                <a:lnTo>
                  <a:pt x="925271" y="2415248"/>
                </a:lnTo>
                <a:lnTo>
                  <a:pt x="976122" y="2421636"/>
                </a:lnTo>
                <a:lnTo>
                  <a:pt x="1026960" y="2415248"/>
                </a:lnTo>
                <a:lnTo>
                  <a:pt x="1072654" y="2397201"/>
                </a:lnTo>
                <a:lnTo>
                  <a:pt x="1111364" y="2369210"/>
                </a:lnTo>
                <a:lnTo>
                  <a:pt x="1141272" y="2332964"/>
                </a:lnTo>
                <a:lnTo>
                  <a:pt x="1160551" y="2290191"/>
                </a:lnTo>
                <a:lnTo>
                  <a:pt x="1167384" y="2242566"/>
                </a:lnTo>
                <a:close/>
              </a:path>
              <a:path w="12183110" h="2534920">
                <a:moveTo>
                  <a:pt x="1362443" y="2247950"/>
                </a:moveTo>
                <a:lnTo>
                  <a:pt x="1197851" y="2000885"/>
                </a:lnTo>
                <a:lnTo>
                  <a:pt x="1162532" y="1971992"/>
                </a:lnTo>
                <a:lnTo>
                  <a:pt x="1114298" y="1961388"/>
                </a:lnTo>
                <a:lnTo>
                  <a:pt x="890016" y="1961388"/>
                </a:lnTo>
                <a:lnTo>
                  <a:pt x="922693" y="2007743"/>
                </a:lnTo>
                <a:lnTo>
                  <a:pt x="954887" y="2029002"/>
                </a:lnTo>
                <a:lnTo>
                  <a:pt x="1021892" y="2038121"/>
                </a:lnTo>
                <a:lnTo>
                  <a:pt x="1070660" y="2053170"/>
                </a:lnTo>
                <a:lnTo>
                  <a:pt x="1114171" y="2075345"/>
                </a:lnTo>
                <a:lnTo>
                  <a:pt x="1151432" y="2103729"/>
                </a:lnTo>
                <a:lnTo>
                  <a:pt x="1181430" y="2137384"/>
                </a:lnTo>
                <a:lnTo>
                  <a:pt x="1203172" y="2175383"/>
                </a:lnTo>
                <a:lnTo>
                  <a:pt x="1215656" y="2216810"/>
                </a:lnTo>
                <a:lnTo>
                  <a:pt x="1217879" y="2260727"/>
                </a:lnTo>
                <a:lnTo>
                  <a:pt x="1210411" y="2300719"/>
                </a:lnTo>
                <a:lnTo>
                  <a:pt x="1194523" y="2337943"/>
                </a:lnTo>
                <a:lnTo>
                  <a:pt x="1171067" y="2371712"/>
                </a:lnTo>
                <a:lnTo>
                  <a:pt x="1140853" y="2401341"/>
                </a:lnTo>
                <a:lnTo>
                  <a:pt x="1104747" y="2426131"/>
                </a:lnTo>
                <a:lnTo>
                  <a:pt x="1063574" y="2445423"/>
                </a:lnTo>
                <a:lnTo>
                  <a:pt x="1018171" y="2458504"/>
                </a:lnTo>
                <a:lnTo>
                  <a:pt x="969391" y="2464689"/>
                </a:lnTo>
                <a:lnTo>
                  <a:pt x="955255" y="2466810"/>
                </a:lnTo>
                <a:lnTo>
                  <a:pt x="942378" y="2471636"/>
                </a:lnTo>
                <a:lnTo>
                  <a:pt x="931303" y="2478862"/>
                </a:lnTo>
                <a:lnTo>
                  <a:pt x="922604" y="2488184"/>
                </a:lnTo>
                <a:lnTo>
                  <a:pt x="890016" y="2534412"/>
                </a:lnTo>
                <a:lnTo>
                  <a:pt x="1114031" y="2534412"/>
                </a:lnTo>
                <a:lnTo>
                  <a:pt x="1162278" y="2523807"/>
                </a:lnTo>
                <a:lnTo>
                  <a:pt x="1197584" y="2494915"/>
                </a:lnTo>
                <a:lnTo>
                  <a:pt x="1354467" y="2272030"/>
                </a:lnTo>
                <a:lnTo>
                  <a:pt x="1360411" y="2260333"/>
                </a:lnTo>
                <a:lnTo>
                  <a:pt x="1362443" y="2247950"/>
                </a:lnTo>
                <a:close/>
              </a:path>
              <a:path w="12183110" h="2534920">
                <a:moveTo>
                  <a:pt x="12182869" y="0"/>
                </a:moveTo>
                <a:lnTo>
                  <a:pt x="0" y="0"/>
                </a:lnTo>
                <a:lnTo>
                  <a:pt x="0" y="1397508"/>
                </a:lnTo>
                <a:lnTo>
                  <a:pt x="12182869" y="1397508"/>
                </a:lnTo>
                <a:lnTo>
                  <a:pt x="12182869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251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1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6916" y="1848435"/>
            <a:ext cx="1997710" cy="10629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About</a:t>
            </a:r>
            <a:r>
              <a:rPr sz="2000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marL="12700" marR="245745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detailed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description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project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7720" y="1961387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5">
                <a:moveTo>
                  <a:pt x="382524" y="281178"/>
                </a:moveTo>
                <a:lnTo>
                  <a:pt x="375691" y="233565"/>
                </a:lnTo>
                <a:lnTo>
                  <a:pt x="356412" y="190792"/>
                </a:lnTo>
                <a:lnTo>
                  <a:pt x="326517" y="154546"/>
                </a:lnTo>
                <a:lnTo>
                  <a:pt x="287807" y="126555"/>
                </a:lnTo>
                <a:lnTo>
                  <a:pt x="242112" y="108508"/>
                </a:lnTo>
                <a:lnTo>
                  <a:pt x="191262" y="102108"/>
                </a:lnTo>
                <a:lnTo>
                  <a:pt x="140398" y="108508"/>
                </a:lnTo>
                <a:lnTo>
                  <a:pt x="94703" y="126555"/>
                </a:lnTo>
                <a:lnTo>
                  <a:pt x="56007" y="154546"/>
                </a:lnTo>
                <a:lnTo>
                  <a:pt x="26098" y="190792"/>
                </a:lnTo>
                <a:lnTo>
                  <a:pt x="6819" y="233565"/>
                </a:lnTo>
                <a:lnTo>
                  <a:pt x="0" y="281178"/>
                </a:lnTo>
                <a:lnTo>
                  <a:pt x="6819" y="328803"/>
                </a:lnTo>
                <a:lnTo>
                  <a:pt x="26098" y="371576"/>
                </a:lnTo>
                <a:lnTo>
                  <a:pt x="56007" y="407822"/>
                </a:lnTo>
                <a:lnTo>
                  <a:pt x="94703" y="435813"/>
                </a:lnTo>
                <a:lnTo>
                  <a:pt x="140398" y="453859"/>
                </a:lnTo>
                <a:lnTo>
                  <a:pt x="191262" y="460248"/>
                </a:lnTo>
                <a:lnTo>
                  <a:pt x="242112" y="453859"/>
                </a:lnTo>
                <a:lnTo>
                  <a:pt x="287807" y="435813"/>
                </a:lnTo>
                <a:lnTo>
                  <a:pt x="326517" y="407822"/>
                </a:lnTo>
                <a:lnTo>
                  <a:pt x="356412" y="371576"/>
                </a:lnTo>
                <a:lnTo>
                  <a:pt x="375691" y="328803"/>
                </a:lnTo>
                <a:lnTo>
                  <a:pt x="382524" y="281178"/>
                </a:lnTo>
                <a:close/>
              </a:path>
              <a:path w="577850" h="573405">
                <a:moveTo>
                  <a:pt x="577557" y="286562"/>
                </a:moveTo>
                <a:lnTo>
                  <a:pt x="412496" y="39497"/>
                </a:lnTo>
                <a:lnTo>
                  <a:pt x="377012" y="10604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5636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2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8972" y="1961387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5">
                <a:moveTo>
                  <a:pt x="381000" y="281178"/>
                </a:moveTo>
                <a:lnTo>
                  <a:pt x="374180" y="233565"/>
                </a:lnTo>
                <a:lnTo>
                  <a:pt x="354977" y="190792"/>
                </a:lnTo>
                <a:lnTo>
                  <a:pt x="325183" y="154546"/>
                </a:lnTo>
                <a:lnTo>
                  <a:pt x="286613" y="126555"/>
                </a:lnTo>
                <a:lnTo>
                  <a:pt x="241122" y="108508"/>
                </a:lnTo>
                <a:lnTo>
                  <a:pt x="190500" y="102108"/>
                </a:lnTo>
                <a:lnTo>
                  <a:pt x="139865" y="108508"/>
                </a:lnTo>
                <a:lnTo>
                  <a:pt x="94373" y="126555"/>
                </a:lnTo>
                <a:lnTo>
                  <a:pt x="55816" y="154546"/>
                </a:lnTo>
                <a:lnTo>
                  <a:pt x="26009" y="190792"/>
                </a:lnTo>
                <a:lnTo>
                  <a:pt x="6807" y="233565"/>
                </a:lnTo>
                <a:lnTo>
                  <a:pt x="0" y="281178"/>
                </a:lnTo>
                <a:lnTo>
                  <a:pt x="6807" y="328803"/>
                </a:lnTo>
                <a:lnTo>
                  <a:pt x="26009" y="371576"/>
                </a:lnTo>
                <a:lnTo>
                  <a:pt x="55816" y="407822"/>
                </a:lnTo>
                <a:lnTo>
                  <a:pt x="94373" y="435813"/>
                </a:lnTo>
                <a:lnTo>
                  <a:pt x="139865" y="453859"/>
                </a:lnTo>
                <a:lnTo>
                  <a:pt x="190500" y="460248"/>
                </a:lnTo>
                <a:lnTo>
                  <a:pt x="241122" y="453859"/>
                </a:lnTo>
                <a:lnTo>
                  <a:pt x="286613" y="435813"/>
                </a:lnTo>
                <a:lnTo>
                  <a:pt x="325183" y="407822"/>
                </a:lnTo>
                <a:lnTo>
                  <a:pt x="354977" y="371576"/>
                </a:lnTo>
                <a:lnTo>
                  <a:pt x="374180" y="328803"/>
                </a:lnTo>
                <a:lnTo>
                  <a:pt x="381000" y="281178"/>
                </a:lnTo>
                <a:close/>
              </a:path>
              <a:path w="577850" h="573405">
                <a:moveTo>
                  <a:pt x="577557" y="286562"/>
                </a:moveTo>
                <a:lnTo>
                  <a:pt x="412496" y="39497"/>
                </a:lnTo>
                <a:lnTo>
                  <a:pt x="377012" y="10604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6889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3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8958" y="1938020"/>
            <a:ext cx="1878330" cy="113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About</a:t>
            </a:r>
            <a:r>
              <a:rPr sz="2000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set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been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for </a:t>
            </a:r>
            <a:r>
              <a:rPr sz="1400" spc="-10" dirty="0">
                <a:latin typeface="Arial"/>
                <a:cs typeface="Arial"/>
              </a:rPr>
              <a:t>project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1319" y="1889221"/>
            <a:ext cx="2266315" cy="10547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Insights</a:t>
            </a:r>
            <a:r>
              <a:rPr sz="2000" spc="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to</a:t>
            </a:r>
            <a:r>
              <a:rPr sz="2000" spc="10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Arial"/>
                <a:cs typeface="Arial"/>
              </a:rPr>
              <a:t>find?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latin typeface="Arial"/>
                <a:cs typeface="Arial"/>
              </a:rPr>
              <a:t>What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objectives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insights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found </a:t>
            </a:r>
            <a:r>
              <a:rPr sz="1400" spc="-20" dirty="0">
                <a:latin typeface="Arial"/>
                <a:cs typeface="Arial"/>
              </a:rPr>
              <a:t>out?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083" y="3585971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4">
                <a:moveTo>
                  <a:pt x="381000" y="281940"/>
                </a:moveTo>
                <a:lnTo>
                  <a:pt x="374192" y="234137"/>
                </a:lnTo>
                <a:lnTo>
                  <a:pt x="354990" y="191185"/>
                </a:lnTo>
                <a:lnTo>
                  <a:pt x="325196" y="154787"/>
                </a:lnTo>
                <a:lnTo>
                  <a:pt x="286651" y="126669"/>
                </a:lnTo>
                <a:lnTo>
                  <a:pt x="241134" y="108534"/>
                </a:lnTo>
                <a:lnTo>
                  <a:pt x="190500" y="102108"/>
                </a:lnTo>
                <a:lnTo>
                  <a:pt x="139852" y="108534"/>
                </a:lnTo>
                <a:lnTo>
                  <a:pt x="94348" y="126669"/>
                </a:lnTo>
                <a:lnTo>
                  <a:pt x="55791" y="154787"/>
                </a:lnTo>
                <a:lnTo>
                  <a:pt x="26009" y="191185"/>
                </a:lnTo>
                <a:lnTo>
                  <a:pt x="6794" y="234137"/>
                </a:lnTo>
                <a:lnTo>
                  <a:pt x="0" y="281940"/>
                </a:lnTo>
                <a:lnTo>
                  <a:pt x="6794" y="329755"/>
                </a:lnTo>
                <a:lnTo>
                  <a:pt x="26009" y="372706"/>
                </a:lnTo>
                <a:lnTo>
                  <a:pt x="55791" y="409105"/>
                </a:lnTo>
                <a:lnTo>
                  <a:pt x="94348" y="437222"/>
                </a:lnTo>
                <a:lnTo>
                  <a:pt x="139852" y="455358"/>
                </a:lnTo>
                <a:lnTo>
                  <a:pt x="190500" y="461772"/>
                </a:lnTo>
                <a:lnTo>
                  <a:pt x="241134" y="455358"/>
                </a:lnTo>
                <a:lnTo>
                  <a:pt x="286651" y="437222"/>
                </a:lnTo>
                <a:lnTo>
                  <a:pt x="325196" y="409105"/>
                </a:lnTo>
                <a:lnTo>
                  <a:pt x="354990" y="372706"/>
                </a:lnTo>
                <a:lnTo>
                  <a:pt x="374192" y="329755"/>
                </a:lnTo>
                <a:lnTo>
                  <a:pt x="381000" y="281940"/>
                </a:lnTo>
                <a:close/>
              </a:path>
              <a:path w="577850" h="573404">
                <a:moveTo>
                  <a:pt x="577570" y="286562"/>
                </a:moveTo>
                <a:lnTo>
                  <a:pt x="412457" y="39497"/>
                </a:lnTo>
                <a:lnTo>
                  <a:pt x="377012" y="10617"/>
                </a:lnTo>
                <a:lnTo>
                  <a:pt x="328637" y="0"/>
                </a:lnTo>
                <a:lnTo>
                  <a:pt x="103632" y="0"/>
                </a:lnTo>
                <a:lnTo>
                  <a:pt x="136410" y="46355"/>
                </a:lnTo>
                <a:lnTo>
                  <a:pt x="168706" y="67614"/>
                </a:lnTo>
                <a:lnTo>
                  <a:pt x="235927" y="76733"/>
                </a:lnTo>
                <a:lnTo>
                  <a:pt x="284861" y="91782"/>
                </a:lnTo>
                <a:lnTo>
                  <a:pt x="328510" y="113957"/>
                </a:lnTo>
                <a:lnTo>
                  <a:pt x="365887" y="142341"/>
                </a:lnTo>
                <a:lnTo>
                  <a:pt x="395986" y="175996"/>
                </a:lnTo>
                <a:lnTo>
                  <a:pt x="417804" y="213995"/>
                </a:lnTo>
                <a:lnTo>
                  <a:pt x="430314" y="255422"/>
                </a:lnTo>
                <a:lnTo>
                  <a:pt x="432549" y="299339"/>
                </a:lnTo>
                <a:lnTo>
                  <a:pt x="425056" y="339331"/>
                </a:lnTo>
                <a:lnTo>
                  <a:pt x="409130" y="376555"/>
                </a:lnTo>
                <a:lnTo>
                  <a:pt x="385584" y="410324"/>
                </a:lnTo>
                <a:lnTo>
                  <a:pt x="355282" y="439953"/>
                </a:lnTo>
                <a:lnTo>
                  <a:pt x="319062" y="464743"/>
                </a:lnTo>
                <a:lnTo>
                  <a:pt x="277761" y="484035"/>
                </a:lnTo>
                <a:lnTo>
                  <a:pt x="232206" y="497116"/>
                </a:lnTo>
                <a:lnTo>
                  <a:pt x="183273" y="503301"/>
                </a:lnTo>
                <a:lnTo>
                  <a:pt x="169087" y="505421"/>
                </a:lnTo>
                <a:lnTo>
                  <a:pt x="156171" y="510247"/>
                </a:lnTo>
                <a:lnTo>
                  <a:pt x="145059" y="517474"/>
                </a:lnTo>
                <a:lnTo>
                  <a:pt x="136334" y="526796"/>
                </a:lnTo>
                <a:lnTo>
                  <a:pt x="103632" y="573024"/>
                </a:lnTo>
                <a:lnTo>
                  <a:pt x="328371" y="573024"/>
                </a:lnTo>
                <a:lnTo>
                  <a:pt x="376770" y="562419"/>
                </a:lnTo>
                <a:lnTo>
                  <a:pt x="412203" y="533527"/>
                </a:lnTo>
                <a:lnTo>
                  <a:pt x="569480" y="310642"/>
                </a:lnTo>
                <a:lnTo>
                  <a:pt x="575500" y="298945"/>
                </a:lnTo>
                <a:lnTo>
                  <a:pt x="577570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5124" y="3635121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4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8694" y="3492753"/>
            <a:ext cx="2102485" cy="139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Steps</a:t>
            </a:r>
            <a:r>
              <a:rPr sz="2000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583C5"/>
                </a:solidFill>
                <a:latin typeface="Arial"/>
                <a:cs typeface="Arial"/>
              </a:rPr>
              <a:t>for</a:t>
            </a:r>
            <a:r>
              <a:rPr sz="2000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2583C5"/>
                </a:solidFill>
                <a:latin typeface="Arial"/>
                <a:cs typeface="Arial"/>
              </a:rPr>
              <a:t>EDA</a:t>
            </a:r>
            <a:r>
              <a:rPr sz="2000" spc="-25" dirty="0">
                <a:solidFill>
                  <a:srgbClr val="2583C5"/>
                </a:solidFill>
                <a:latin typeface="Arial"/>
                <a:cs typeface="Arial"/>
              </a:rPr>
              <a:t> and </a:t>
            </a: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cleaning</a:t>
            </a:r>
            <a:r>
              <a:rPr sz="2000" spc="-20" dirty="0">
                <a:solidFill>
                  <a:srgbClr val="2583C5"/>
                </a:solidFill>
                <a:latin typeface="Arial"/>
                <a:cs typeface="Arial"/>
              </a:rPr>
              <a:t> data</a:t>
            </a:r>
            <a:endParaRPr sz="2000">
              <a:latin typeface="Arial"/>
              <a:cs typeface="Arial"/>
            </a:endParaRPr>
          </a:p>
          <a:p>
            <a:pPr marL="12700" marR="285115" algn="just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Arial"/>
                <a:cs typeface="Arial"/>
              </a:rPr>
              <a:t>Various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EDA </a:t>
            </a:r>
            <a:r>
              <a:rPr sz="1400" spc="-10" dirty="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0288" y="3585971"/>
            <a:ext cx="4498975" cy="573405"/>
          </a:xfrm>
          <a:custGeom>
            <a:avLst/>
            <a:gdLst/>
            <a:ahLst/>
            <a:cxnLst/>
            <a:rect l="l" t="t" r="r" b="b"/>
            <a:pathLst>
              <a:path w="4498975" h="573404">
                <a:moveTo>
                  <a:pt x="382524" y="281940"/>
                </a:moveTo>
                <a:lnTo>
                  <a:pt x="375691" y="234137"/>
                </a:lnTo>
                <a:lnTo>
                  <a:pt x="356412" y="191185"/>
                </a:lnTo>
                <a:lnTo>
                  <a:pt x="326517" y="154787"/>
                </a:lnTo>
                <a:lnTo>
                  <a:pt x="287807" y="126669"/>
                </a:lnTo>
                <a:lnTo>
                  <a:pt x="242112" y="108534"/>
                </a:lnTo>
                <a:lnTo>
                  <a:pt x="191262" y="102108"/>
                </a:lnTo>
                <a:lnTo>
                  <a:pt x="140398" y="108534"/>
                </a:lnTo>
                <a:lnTo>
                  <a:pt x="94703" y="126669"/>
                </a:lnTo>
                <a:lnTo>
                  <a:pt x="55994" y="154787"/>
                </a:lnTo>
                <a:lnTo>
                  <a:pt x="26098" y="191185"/>
                </a:lnTo>
                <a:lnTo>
                  <a:pt x="6819" y="234137"/>
                </a:lnTo>
                <a:lnTo>
                  <a:pt x="0" y="281940"/>
                </a:lnTo>
                <a:lnTo>
                  <a:pt x="6819" y="329755"/>
                </a:lnTo>
                <a:lnTo>
                  <a:pt x="26098" y="372706"/>
                </a:lnTo>
                <a:lnTo>
                  <a:pt x="56007" y="409105"/>
                </a:lnTo>
                <a:lnTo>
                  <a:pt x="94703" y="437222"/>
                </a:lnTo>
                <a:lnTo>
                  <a:pt x="140398" y="455358"/>
                </a:lnTo>
                <a:lnTo>
                  <a:pt x="191262" y="461772"/>
                </a:lnTo>
                <a:lnTo>
                  <a:pt x="242112" y="455358"/>
                </a:lnTo>
                <a:lnTo>
                  <a:pt x="287807" y="437222"/>
                </a:lnTo>
                <a:lnTo>
                  <a:pt x="326517" y="409105"/>
                </a:lnTo>
                <a:lnTo>
                  <a:pt x="356412" y="372706"/>
                </a:lnTo>
                <a:lnTo>
                  <a:pt x="375691" y="329755"/>
                </a:lnTo>
                <a:lnTo>
                  <a:pt x="382524" y="281940"/>
                </a:lnTo>
                <a:close/>
              </a:path>
              <a:path w="4498975" h="573404">
                <a:moveTo>
                  <a:pt x="577557" y="286562"/>
                </a:moveTo>
                <a:lnTo>
                  <a:pt x="412496" y="39497"/>
                </a:lnTo>
                <a:lnTo>
                  <a:pt x="377012" y="10617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  <a:path w="4498975" h="573404">
                <a:moveTo>
                  <a:pt x="4302252" y="281940"/>
                </a:moveTo>
                <a:lnTo>
                  <a:pt x="4295432" y="234137"/>
                </a:lnTo>
                <a:lnTo>
                  <a:pt x="4276229" y="191185"/>
                </a:lnTo>
                <a:lnTo>
                  <a:pt x="4246435" y="154787"/>
                </a:lnTo>
                <a:lnTo>
                  <a:pt x="4207865" y="126669"/>
                </a:lnTo>
                <a:lnTo>
                  <a:pt x="4162374" y="108534"/>
                </a:lnTo>
                <a:lnTo>
                  <a:pt x="4111752" y="102108"/>
                </a:lnTo>
                <a:lnTo>
                  <a:pt x="4061117" y="108534"/>
                </a:lnTo>
                <a:lnTo>
                  <a:pt x="4015625" y="126669"/>
                </a:lnTo>
                <a:lnTo>
                  <a:pt x="3977068" y="154787"/>
                </a:lnTo>
                <a:lnTo>
                  <a:pt x="3947261" y="191185"/>
                </a:lnTo>
                <a:lnTo>
                  <a:pt x="3928059" y="234137"/>
                </a:lnTo>
                <a:lnTo>
                  <a:pt x="3921252" y="281940"/>
                </a:lnTo>
                <a:lnTo>
                  <a:pt x="3928059" y="329755"/>
                </a:lnTo>
                <a:lnTo>
                  <a:pt x="3947261" y="372706"/>
                </a:lnTo>
                <a:lnTo>
                  <a:pt x="3977068" y="409105"/>
                </a:lnTo>
                <a:lnTo>
                  <a:pt x="4015625" y="437222"/>
                </a:lnTo>
                <a:lnTo>
                  <a:pt x="4061117" y="455358"/>
                </a:lnTo>
                <a:lnTo>
                  <a:pt x="4111752" y="461772"/>
                </a:lnTo>
                <a:lnTo>
                  <a:pt x="4162374" y="455358"/>
                </a:lnTo>
                <a:lnTo>
                  <a:pt x="4207865" y="437222"/>
                </a:lnTo>
                <a:lnTo>
                  <a:pt x="4246435" y="409105"/>
                </a:lnTo>
                <a:lnTo>
                  <a:pt x="4276229" y="372706"/>
                </a:lnTo>
                <a:lnTo>
                  <a:pt x="4295432" y="329755"/>
                </a:lnTo>
                <a:lnTo>
                  <a:pt x="4302252" y="281940"/>
                </a:lnTo>
                <a:close/>
              </a:path>
              <a:path w="4498975" h="573404">
                <a:moveTo>
                  <a:pt x="4498810" y="286562"/>
                </a:moveTo>
                <a:lnTo>
                  <a:pt x="4333748" y="39497"/>
                </a:lnTo>
                <a:lnTo>
                  <a:pt x="4298264" y="10617"/>
                </a:lnTo>
                <a:lnTo>
                  <a:pt x="4249928" y="0"/>
                </a:lnTo>
                <a:lnTo>
                  <a:pt x="4024884" y="0"/>
                </a:lnTo>
                <a:lnTo>
                  <a:pt x="4057650" y="46355"/>
                </a:lnTo>
                <a:lnTo>
                  <a:pt x="4089971" y="67614"/>
                </a:lnTo>
                <a:lnTo>
                  <a:pt x="4157205" y="76733"/>
                </a:lnTo>
                <a:lnTo>
                  <a:pt x="4206125" y="91782"/>
                </a:lnTo>
                <a:lnTo>
                  <a:pt x="4249775" y="113957"/>
                </a:lnTo>
                <a:lnTo>
                  <a:pt x="4287151" y="142341"/>
                </a:lnTo>
                <a:lnTo>
                  <a:pt x="4317238" y="175996"/>
                </a:lnTo>
                <a:lnTo>
                  <a:pt x="4339044" y="213995"/>
                </a:lnTo>
                <a:lnTo>
                  <a:pt x="4351566" y="255422"/>
                </a:lnTo>
                <a:lnTo>
                  <a:pt x="4353814" y="299339"/>
                </a:lnTo>
                <a:lnTo>
                  <a:pt x="4346308" y="339331"/>
                </a:lnTo>
                <a:lnTo>
                  <a:pt x="4330357" y="376555"/>
                </a:lnTo>
                <a:lnTo>
                  <a:pt x="4306811" y="410324"/>
                </a:lnTo>
                <a:lnTo>
                  <a:pt x="4276496" y="439953"/>
                </a:lnTo>
                <a:lnTo>
                  <a:pt x="4240263" y="464743"/>
                </a:lnTo>
                <a:lnTo>
                  <a:pt x="4198963" y="484035"/>
                </a:lnTo>
                <a:lnTo>
                  <a:pt x="4153433" y="497116"/>
                </a:lnTo>
                <a:lnTo>
                  <a:pt x="4104513" y="503301"/>
                </a:lnTo>
                <a:lnTo>
                  <a:pt x="4090365" y="505421"/>
                </a:lnTo>
                <a:lnTo>
                  <a:pt x="4077436" y="510247"/>
                </a:lnTo>
                <a:lnTo>
                  <a:pt x="4066311" y="517474"/>
                </a:lnTo>
                <a:lnTo>
                  <a:pt x="4057523" y="526796"/>
                </a:lnTo>
                <a:lnTo>
                  <a:pt x="4024884" y="573024"/>
                </a:lnTo>
                <a:lnTo>
                  <a:pt x="4249547" y="573024"/>
                </a:lnTo>
                <a:lnTo>
                  <a:pt x="4297997" y="562419"/>
                </a:lnTo>
                <a:lnTo>
                  <a:pt x="4333494" y="533527"/>
                </a:lnTo>
                <a:lnTo>
                  <a:pt x="4490720" y="310642"/>
                </a:lnTo>
                <a:lnTo>
                  <a:pt x="4496740" y="298945"/>
                </a:lnTo>
                <a:lnTo>
                  <a:pt x="4498810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09838" y="3635121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6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204" y="3495547"/>
            <a:ext cx="2751455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  <a:tabLst>
                <a:tab pos="681990" algn="l"/>
              </a:tabLst>
            </a:pPr>
            <a:r>
              <a:rPr sz="4200" spc="-75" baseline="-37698" dirty="0">
                <a:solidFill>
                  <a:srgbClr val="FFFFFF"/>
                </a:solidFill>
                <a:latin typeface="Cronos Pro Display"/>
                <a:cs typeface="Cronos Pro Display"/>
              </a:rPr>
              <a:t>5</a:t>
            </a:r>
            <a:r>
              <a:rPr sz="4200" baseline="-37698" dirty="0">
                <a:solidFill>
                  <a:srgbClr val="FFFFFF"/>
                </a:solidFill>
                <a:latin typeface="Cronos Pro Display"/>
                <a:cs typeface="Cronos Pro Display"/>
              </a:rPr>
              <a:t>	</a:t>
            </a:r>
            <a:r>
              <a:rPr sz="2000" dirty="0">
                <a:solidFill>
                  <a:srgbClr val="2583C5"/>
                </a:solidFill>
                <a:latin typeface="Arial"/>
                <a:cs typeface="Arial"/>
              </a:rPr>
              <a:t>Visual</a:t>
            </a:r>
            <a:r>
              <a:rPr sz="2000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Arial"/>
                <a:cs typeface="Arial"/>
              </a:rPr>
              <a:t>analytics</a:t>
            </a:r>
            <a:endParaRPr sz="2000">
              <a:latin typeface="Arial"/>
              <a:cs typeface="Arial"/>
            </a:endParaRPr>
          </a:p>
          <a:p>
            <a:pPr marL="681990" marR="5080">
              <a:lnSpc>
                <a:spcPts val="1680"/>
              </a:lnSpc>
              <a:spcBef>
                <a:spcPts val="15"/>
              </a:spcBef>
            </a:pPr>
            <a:r>
              <a:rPr sz="1400" dirty="0">
                <a:latin typeface="Arial"/>
                <a:cs typeface="Arial"/>
              </a:rPr>
              <a:t>Different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visuals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summaries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understand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well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031" y="3492753"/>
            <a:ext cx="1734185" cy="981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2583C5"/>
                </a:solidFill>
                <a:latin typeface="Arial"/>
                <a:cs typeface="Arial"/>
              </a:rPr>
              <a:t>Key</a:t>
            </a:r>
            <a:r>
              <a:rPr sz="2000" spc="-10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Arial"/>
                <a:cs typeface="Arial"/>
              </a:rPr>
              <a:t>Findings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Arial"/>
                <a:cs typeface="Arial"/>
              </a:rPr>
              <a:t>Insights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found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out </a:t>
            </a:r>
            <a:r>
              <a:rPr sz="1400" dirty="0">
                <a:latin typeface="Arial"/>
                <a:cs typeface="Arial"/>
              </a:rPr>
              <a:t>according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various questions.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90288" y="5286755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4">
                <a:moveTo>
                  <a:pt x="382524" y="281178"/>
                </a:moveTo>
                <a:lnTo>
                  <a:pt x="375691" y="233565"/>
                </a:lnTo>
                <a:lnTo>
                  <a:pt x="356412" y="190792"/>
                </a:lnTo>
                <a:lnTo>
                  <a:pt x="326517" y="154546"/>
                </a:lnTo>
                <a:lnTo>
                  <a:pt x="287807" y="126555"/>
                </a:lnTo>
                <a:lnTo>
                  <a:pt x="242112" y="108508"/>
                </a:lnTo>
                <a:lnTo>
                  <a:pt x="191262" y="102108"/>
                </a:lnTo>
                <a:lnTo>
                  <a:pt x="140398" y="108508"/>
                </a:lnTo>
                <a:lnTo>
                  <a:pt x="94703" y="126555"/>
                </a:lnTo>
                <a:lnTo>
                  <a:pt x="55994" y="154546"/>
                </a:lnTo>
                <a:lnTo>
                  <a:pt x="26098" y="190792"/>
                </a:lnTo>
                <a:lnTo>
                  <a:pt x="6819" y="233565"/>
                </a:lnTo>
                <a:lnTo>
                  <a:pt x="0" y="281178"/>
                </a:lnTo>
                <a:lnTo>
                  <a:pt x="6819" y="328790"/>
                </a:lnTo>
                <a:lnTo>
                  <a:pt x="26098" y="371563"/>
                </a:lnTo>
                <a:lnTo>
                  <a:pt x="56007" y="407809"/>
                </a:lnTo>
                <a:lnTo>
                  <a:pt x="94703" y="435800"/>
                </a:lnTo>
                <a:lnTo>
                  <a:pt x="140398" y="453859"/>
                </a:lnTo>
                <a:lnTo>
                  <a:pt x="191262" y="460248"/>
                </a:lnTo>
                <a:lnTo>
                  <a:pt x="242112" y="453859"/>
                </a:lnTo>
                <a:lnTo>
                  <a:pt x="287807" y="435800"/>
                </a:lnTo>
                <a:lnTo>
                  <a:pt x="326517" y="407809"/>
                </a:lnTo>
                <a:lnTo>
                  <a:pt x="356412" y="371563"/>
                </a:lnTo>
                <a:lnTo>
                  <a:pt x="375691" y="328790"/>
                </a:lnTo>
                <a:lnTo>
                  <a:pt x="382524" y="281178"/>
                </a:lnTo>
                <a:close/>
              </a:path>
              <a:path w="577850" h="573404">
                <a:moveTo>
                  <a:pt x="577557" y="286575"/>
                </a:moveTo>
                <a:lnTo>
                  <a:pt x="412496" y="39497"/>
                </a:lnTo>
                <a:lnTo>
                  <a:pt x="377012" y="10617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56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22"/>
                </a:lnTo>
                <a:lnTo>
                  <a:pt x="145059" y="517436"/>
                </a:lnTo>
                <a:lnTo>
                  <a:pt x="136271" y="526783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32"/>
                </a:lnTo>
                <a:lnTo>
                  <a:pt x="412242" y="533488"/>
                </a:lnTo>
                <a:lnTo>
                  <a:pt x="569468" y="310692"/>
                </a:lnTo>
                <a:lnTo>
                  <a:pt x="575487" y="298970"/>
                </a:lnTo>
                <a:lnTo>
                  <a:pt x="577557" y="286575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88204" y="5335625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ronos Pro Display"/>
                <a:cs typeface="Cronos Pro Display"/>
              </a:rPr>
              <a:t>7</a:t>
            </a:r>
            <a:endParaRPr sz="2800">
              <a:latin typeface="Cronos Pro Display"/>
              <a:cs typeface="Cronos Pro Displa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876" y="5195392"/>
            <a:ext cx="2168525" cy="76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583C5"/>
                </a:solidFill>
                <a:latin typeface="Arial"/>
                <a:cs typeface="Arial"/>
              </a:rPr>
              <a:t>Dashboard</a:t>
            </a:r>
            <a:r>
              <a:rPr sz="2000" spc="-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583C5"/>
                </a:solidFill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400" spc="-70" dirty="0">
                <a:latin typeface="Arial"/>
                <a:cs typeface="Arial"/>
              </a:rPr>
              <a:t>The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view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been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created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428" rIns="0" bIns="0" rtlCol="0">
            <a:spAutoFit/>
          </a:bodyPr>
          <a:lstStyle/>
          <a:p>
            <a:pPr marL="3564254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2" y="1197864"/>
                </a:lnTo>
                <a:lnTo>
                  <a:pt x="3029712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2451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1750"/>
              </a:spcBef>
            </a:pPr>
            <a:r>
              <a:rPr sz="4800" spc="-665" dirty="0">
                <a:latin typeface="Arial"/>
                <a:cs typeface="Arial"/>
              </a:rPr>
              <a:t>3211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298196"/>
            <a:ext cx="4046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2195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1" y="1197864"/>
                </a:lnTo>
                <a:lnTo>
                  <a:pt x="3029711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9816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750"/>
              </a:spcBef>
            </a:pPr>
            <a:r>
              <a:rPr sz="4800" spc="-425" dirty="0">
                <a:latin typeface="Arial"/>
                <a:cs typeface="Arial"/>
              </a:rPr>
              <a:t>1223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2195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9703" y="4657344"/>
            <a:ext cx="3028315" cy="1198245"/>
          </a:xfrm>
          <a:custGeom>
            <a:avLst/>
            <a:gdLst/>
            <a:ahLst/>
            <a:cxnLst/>
            <a:rect l="l" t="t" r="r" b="b"/>
            <a:pathLst>
              <a:path w="3028315" h="1198245">
                <a:moveTo>
                  <a:pt x="0" y="1197863"/>
                </a:moveTo>
                <a:lnTo>
                  <a:pt x="3028188" y="1197863"/>
                </a:lnTo>
                <a:lnTo>
                  <a:pt x="3028188" y="0"/>
                </a:lnTo>
                <a:lnTo>
                  <a:pt x="0" y="0"/>
                </a:lnTo>
                <a:lnTo>
                  <a:pt x="0" y="1197863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7323" y="4876546"/>
            <a:ext cx="301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4800" spc="-610" dirty="0">
                <a:latin typeface="Arial"/>
                <a:cs typeface="Arial"/>
              </a:rPr>
              <a:t>51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703" y="4079747"/>
            <a:ext cx="3028315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3532" y="6399682"/>
            <a:ext cx="831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There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different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available</a:t>
            </a:r>
            <a:r>
              <a:rPr sz="12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companies</a:t>
            </a:r>
            <a:r>
              <a:rPr sz="12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industries.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summary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below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shows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Total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summaries.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2" y="1197864"/>
                </a:lnTo>
                <a:lnTo>
                  <a:pt x="3029712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2451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4800" spc="-50" dirty="0"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2195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1" y="1197864"/>
                </a:lnTo>
                <a:lnTo>
                  <a:pt x="3029711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9816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0"/>
              </a:spcBef>
            </a:pPr>
            <a:r>
              <a:rPr sz="4800" spc="-50" dirty="0">
                <a:latin typeface="Arial"/>
                <a:cs typeface="Arial"/>
              </a:rPr>
              <a:t>5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195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9703" y="4657344"/>
            <a:ext cx="3028315" cy="1198245"/>
          </a:xfrm>
          <a:custGeom>
            <a:avLst/>
            <a:gdLst/>
            <a:ahLst/>
            <a:cxnLst/>
            <a:rect l="l" t="t" r="r" b="b"/>
            <a:pathLst>
              <a:path w="3028315" h="1198245">
                <a:moveTo>
                  <a:pt x="0" y="1197863"/>
                </a:moveTo>
                <a:lnTo>
                  <a:pt x="3028188" y="1197863"/>
                </a:lnTo>
                <a:lnTo>
                  <a:pt x="3028188" y="0"/>
                </a:lnTo>
                <a:lnTo>
                  <a:pt x="0" y="0"/>
                </a:lnTo>
                <a:lnTo>
                  <a:pt x="0" y="1197863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7323" y="4876546"/>
            <a:ext cx="301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Arial"/>
                <a:cs typeface="Arial"/>
              </a:rPr>
              <a:t>35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703" y="4079747"/>
            <a:ext cx="3028315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2146" y="358266"/>
            <a:ext cx="4046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3194" y="6328968"/>
            <a:ext cx="900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There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titles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similarly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there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Career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level,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fields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200" spc="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4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2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types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which</a:t>
            </a:r>
            <a:r>
              <a:rPr sz="1200" spc="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is</a:t>
            </a:r>
            <a:r>
              <a:rPr sz="1200" spc="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been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shown below.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3" y="2299716"/>
              <a:ext cx="455676" cy="4968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69211" y="2256790"/>
            <a:ext cx="935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2583C5"/>
                </a:solidFill>
                <a:latin typeface="Arial"/>
                <a:cs typeface="Arial"/>
              </a:rPr>
              <a:t>HKT</a:t>
            </a:r>
            <a:r>
              <a:rPr sz="1800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Michael</a:t>
            </a:r>
            <a:r>
              <a:rPr sz="1800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r>
              <a:rPr sz="18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companies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with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Titles.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They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25</a:t>
            </a:r>
            <a:r>
              <a:rPr sz="1800" spc="-1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" y="3625596"/>
            <a:ext cx="490728" cy="493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9211" y="3581527"/>
            <a:ext cx="908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Human</a:t>
            </a:r>
            <a:r>
              <a:rPr sz="18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Resources</a:t>
            </a:r>
            <a:r>
              <a:rPr sz="18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Management/Consultancy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 number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jobs, </a:t>
            </a:r>
            <a:r>
              <a:rPr sz="1800" spc="50" dirty="0">
                <a:latin typeface="Arial"/>
                <a:cs typeface="Arial"/>
              </a:rPr>
              <a:t>with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482</a:t>
            </a:r>
            <a:r>
              <a:rPr sz="1800" spc="7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635" marR="5080" indent="-20129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COMPANY</a:t>
            </a:r>
            <a:r>
              <a:rPr spc="-30" dirty="0"/>
              <a:t> </a:t>
            </a:r>
            <a:r>
              <a:rPr spc="-215" dirty="0"/>
              <a:t>AND</a:t>
            </a:r>
            <a:r>
              <a:rPr spc="-5" dirty="0"/>
              <a:t> </a:t>
            </a:r>
            <a:r>
              <a:rPr spc="-225" dirty="0"/>
              <a:t>DOMAIN</a:t>
            </a:r>
            <a:r>
              <a:rPr spc="-40" dirty="0"/>
              <a:t> </a:t>
            </a:r>
            <a:r>
              <a:rPr spc="-275" dirty="0"/>
              <a:t>WITH </a:t>
            </a:r>
            <a:r>
              <a:rPr spc="-254" dirty="0"/>
              <a:t>HIGHEST</a:t>
            </a:r>
            <a:r>
              <a:rPr spc="-50" dirty="0"/>
              <a:t> </a:t>
            </a:r>
            <a:r>
              <a:rPr spc="-240" dirty="0"/>
              <a:t>NUMBER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5" dirty="0"/>
              <a:t> </a:t>
            </a:r>
            <a:r>
              <a:rPr spc="-315" dirty="0"/>
              <a:t>JOBS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TOP</a:t>
            </a:r>
            <a:r>
              <a:rPr spc="-30" dirty="0"/>
              <a:t> </a:t>
            </a:r>
            <a:r>
              <a:rPr dirty="0"/>
              <a:t>5</a:t>
            </a:r>
            <a:r>
              <a:rPr spc="-35" dirty="0"/>
              <a:t> </a:t>
            </a:r>
            <a:r>
              <a:rPr spc="-250" dirty="0"/>
              <a:t>COMPANIES</a:t>
            </a:r>
            <a:r>
              <a:rPr spc="-65" dirty="0"/>
              <a:t> </a:t>
            </a:r>
            <a:r>
              <a:rPr spc="-215" dirty="0"/>
              <a:t>AND</a:t>
            </a:r>
            <a:r>
              <a:rPr spc="-25" dirty="0"/>
              <a:t> </a:t>
            </a:r>
            <a:r>
              <a:rPr spc="-380" dirty="0"/>
              <a:t>TOTAL</a:t>
            </a:r>
            <a:r>
              <a:rPr spc="-15" dirty="0"/>
              <a:t> </a:t>
            </a:r>
            <a:r>
              <a:rPr spc="-315" dirty="0"/>
              <a:t>JOBS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35746" y="2183383"/>
          <a:ext cx="8128000" cy="330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COMPANIES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Solutions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Limited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Robert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Walters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(HK)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0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Hong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Kong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Applied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Science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Technology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Institute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Limited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(ASTRI)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Manpower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Services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(Hong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Kong)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Limited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Pinpoint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Asia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Limited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751" y="2240279"/>
              <a:ext cx="3030220" cy="1199515"/>
            </a:xfrm>
            <a:custGeom>
              <a:avLst/>
              <a:gdLst/>
              <a:ahLst/>
              <a:cxnLst/>
              <a:rect l="l" t="t" r="r" b="b"/>
              <a:pathLst>
                <a:path w="3030220" h="1199514">
                  <a:moveTo>
                    <a:pt x="0" y="1199388"/>
                  </a:moveTo>
                  <a:lnTo>
                    <a:pt x="3029712" y="1199388"/>
                  </a:lnTo>
                  <a:lnTo>
                    <a:pt x="3029712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0372" y="2247900"/>
            <a:ext cx="3014980" cy="11842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35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60"/>
              </a:spcBef>
            </a:pPr>
            <a:r>
              <a:rPr sz="4800" spc="-50" dirty="0"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751" y="1662683"/>
            <a:ext cx="3030220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3272154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CAREER</a:t>
            </a:r>
            <a:r>
              <a:rPr spc="-45" dirty="0"/>
              <a:t> </a:t>
            </a:r>
            <a:r>
              <a:rPr spc="-204" dirty="0"/>
              <a:t>LEVEL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8314" y="1404450"/>
            <a:ext cx="6744334" cy="6438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Career</a:t>
            </a:r>
            <a:r>
              <a:rPr sz="12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level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type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work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you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going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get</a:t>
            </a:r>
            <a:r>
              <a:rPr sz="12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according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years</a:t>
            </a:r>
            <a:r>
              <a:rPr sz="12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experience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you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have.</a:t>
            </a:r>
            <a:endParaRPr sz="1200">
              <a:latin typeface="Arial"/>
              <a:cs typeface="Arial"/>
            </a:endParaRPr>
          </a:p>
          <a:p>
            <a:pPr marL="199390">
              <a:lnSpc>
                <a:spcPct val="100000"/>
              </a:lnSpc>
              <a:spcBef>
                <a:spcPts val="760"/>
              </a:spcBef>
            </a:pPr>
            <a:r>
              <a:rPr sz="1800" spc="-155" dirty="0">
                <a:latin typeface="Arial"/>
                <a:cs typeface="Arial"/>
              </a:rPr>
              <a:t>There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three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types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Career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Level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05755" y="2319527"/>
            <a:ext cx="597535" cy="597535"/>
            <a:chOff x="4905755" y="2319527"/>
            <a:chExt cx="597535" cy="597535"/>
          </a:xfrm>
        </p:grpSpPr>
        <p:sp>
          <p:nvSpPr>
            <p:cNvPr id="10" name="object 10"/>
            <p:cNvSpPr/>
            <p:nvPr/>
          </p:nvSpPr>
          <p:spPr>
            <a:xfrm>
              <a:off x="4905755" y="2319527"/>
              <a:ext cx="597535" cy="597535"/>
            </a:xfrm>
            <a:custGeom>
              <a:avLst/>
              <a:gdLst/>
              <a:ahLst/>
              <a:cxnLst/>
              <a:rect l="l" t="t" r="r" b="b"/>
              <a:pathLst>
                <a:path w="597535" h="597535">
                  <a:moveTo>
                    <a:pt x="298704" y="0"/>
                  </a:move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4"/>
                  </a:lnTo>
                  <a:lnTo>
                    <a:pt x="3909" y="347156"/>
                  </a:lnTo>
                  <a:lnTo>
                    <a:pt x="15227" y="393118"/>
                  </a:lnTo>
                  <a:lnTo>
                    <a:pt x="33340" y="435977"/>
                  </a:lnTo>
                  <a:lnTo>
                    <a:pt x="57631" y="475116"/>
                  </a:lnTo>
                  <a:lnTo>
                    <a:pt x="87487" y="509920"/>
                  </a:lnTo>
                  <a:lnTo>
                    <a:pt x="122291" y="539776"/>
                  </a:lnTo>
                  <a:lnTo>
                    <a:pt x="161430" y="564067"/>
                  </a:lnTo>
                  <a:lnTo>
                    <a:pt x="204289" y="582180"/>
                  </a:lnTo>
                  <a:lnTo>
                    <a:pt x="250251" y="593498"/>
                  </a:lnTo>
                  <a:lnTo>
                    <a:pt x="298704" y="597408"/>
                  </a:lnTo>
                  <a:lnTo>
                    <a:pt x="347156" y="593498"/>
                  </a:lnTo>
                  <a:lnTo>
                    <a:pt x="393118" y="582180"/>
                  </a:lnTo>
                  <a:lnTo>
                    <a:pt x="435977" y="564067"/>
                  </a:lnTo>
                  <a:lnTo>
                    <a:pt x="475116" y="539776"/>
                  </a:lnTo>
                  <a:lnTo>
                    <a:pt x="509920" y="509920"/>
                  </a:lnTo>
                  <a:lnTo>
                    <a:pt x="539776" y="475116"/>
                  </a:lnTo>
                  <a:lnTo>
                    <a:pt x="564067" y="435977"/>
                  </a:lnTo>
                  <a:lnTo>
                    <a:pt x="582180" y="393118"/>
                  </a:lnTo>
                  <a:lnTo>
                    <a:pt x="593498" y="347156"/>
                  </a:lnTo>
                  <a:lnTo>
                    <a:pt x="597408" y="298704"/>
                  </a:lnTo>
                  <a:lnTo>
                    <a:pt x="593498" y="250251"/>
                  </a:lnTo>
                  <a:lnTo>
                    <a:pt x="582180" y="204289"/>
                  </a:lnTo>
                  <a:lnTo>
                    <a:pt x="564067" y="161430"/>
                  </a:lnTo>
                  <a:lnTo>
                    <a:pt x="539776" y="122291"/>
                  </a:lnTo>
                  <a:lnTo>
                    <a:pt x="509920" y="87487"/>
                  </a:lnTo>
                  <a:lnTo>
                    <a:pt x="475116" y="57631"/>
                  </a:lnTo>
                  <a:lnTo>
                    <a:pt x="435977" y="33340"/>
                  </a:lnTo>
                  <a:lnTo>
                    <a:pt x="393118" y="15227"/>
                  </a:lnTo>
                  <a:lnTo>
                    <a:pt x="347156" y="3909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8531" y="2412491"/>
              <a:ext cx="376555" cy="384175"/>
            </a:xfrm>
            <a:custGeom>
              <a:avLst/>
              <a:gdLst/>
              <a:ahLst/>
              <a:cxnLst/>
              <a:rect l="l" t="t" r="r" b="b"/>
              <a:pathLst>
                <a:path w="376554" h="384175">
                  <a:moveTo>
                    <a:pt x="188213" y="0"/>
                  </a:moveTo>
                  <a:lnTo>
                    <a:pt x="145037" y="5071"/>
                  </a:lnTo>
                  <a:lnTo>
                    <a:pt x="105413" y="19518"/>
                  </a:lnTo>
                  <a:lnTo>
                    <a:pt x="70468" y="42187"/>
                  </a:lnTo>
                  <a:lnTo>
                    <a:pt x="41327" y="71925"/>
                  </a:lnTo>
                  <a:lnTo>
                    <a:pt x="19118" y="107579"/>
                  </a:lnTo>
                  <a:lnTo>
                    <a:pt x="4967" y="147996"/>
                  </a:lnTo>
                  <a:lnTo>
                    <a:pt x="0" y="192024"/>
                  </a:lnTo>
                  <a:lnTo>
                    <a:pt x="4967" y="236051"/>
                  </a:lnTo>
                  <a:lnTo>
                    <a:pt x="19118" y="276468"/>
                  </a:lnTo>
                  <a:lnTo>
                    <a:pt x="41327" y="312122"/>
                  </a:lnTo>
                  <a:lnTo>
                    <a:pt x="70468" y="341860"/>
                  </a:lnTo>
                  <a:lnTo>
                    <a:pt x="105413" y="364529"/>
                  </a:lnTo>
                  <a:lnTo>
                    <a:pt x="145037" y="378976"/>
                  </a:lnTo>
                  <a:lnTo>
                    <a:pt x="188213" y="384048"/>
                  </a:lnTo>
                  <a:lnTo>
                    <a:pt x="231350" y="378976"/>
                  </a:lnTo>
                  <a:lnTo>
                    <a:pt x="270958" y="364529"/>
                  </a:lnTo>
                  <a:lnTo>
                    <a:pt x="305906" y="341860"/>
                  </a:lnTo>
                  <a:lnTo>
                    <a:pt x="335060" y="312122"/>
                  </a:lnTo>
                  <a:lnTo>
                    <a:pt x="357286" y="276468"/>
                  </a:lnTo>
                  <a:lnTo>
                    <a:pt x="371453" y="236051"/>
                  </a:lnTo>
                  <a:lnTo>
                    <a:pt x="376427" y="192024"/>
                  </a:lnTo>
                  <a:lnTo>
                    <a:pt x="371453" y="147996"/>
                  </a:lnTo>
                  <a:lnTo>
                    <a:pt x="357286" y="107579"/>
                  </a:lnTo>
                  <a:lnTo>
                    <a:pt x="335060" y="71925"/>
                  </a:lnTo>
                  <a:lnTo>
                    <a:pt x="305906" y="42187"/>
                  </a:lnTo>
                  <a:lnTo>
                    <a:pt x="270958" y="19518"/>
                  </a:lnTo>
                  <a:lnTo>
                    <a:pt x="231350" y="507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36260" y="243395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0465" y="2445258"/>
            <a:ext cx="1736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Entry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8803" y="3640835"/>
            <a:ext cx="596265" cy="596265"/>
            <a:chOff x="4908803" y="3640835"/>
            <a:chExt cx="596265" cy="596265"/>
          </a:xfrm>
        </p:grpSpPr>
        <p:sp>
          <p:nvSpPr>
            <p:cNvPr id="15" name="object 15"/>
            <p:cNvSpPr/>
            <p:nvPr/>
          </p:nvSpPr>
          <p:spPr>
            <a:xfrm>
              <a:off x="4908803" y="3640835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2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8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2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9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1579" y="3733799"/>
              <a:ext cx="376555" cy="382905"/>
            </a:xfrm>
            <a:custGeom>
              <a:avLst/>
              <a:gdLst/>
              <a:ahLst/>
              <a:cxnLst/>
              <a:rect l="l" t="t" r="r" b="b"/>
              <a:pathLst>
                <a:path w="376554" h="382904">
                  <a:moveTo>
                    <a:pt x="188214" y="0"/>
                  </a:moveTo>
                  <a:lnTo>
                    <a:pt x="138156" y="6829"/>
                  </a:lnTo>
                  <a:lnTo>
                    <a:pt x="93189" y="26105"/>
                  </a:lnTo>
                  <a:lnTo>
                    <a:pt x="55102" y="56007"/>
                  </a:lnTo>
                  <a:lnTo>
                    <a:pt x="25682" y="94713"/>
                  </a:lnTo>
                  <a:lnTo>
                    <a:pt x="6718" y="140405"/>
                  </a:lnTo>
                  <a:lnTo>
                    <a:pt x="0" y="191262"/>
                  </a:lnTo>
                  <a:lnTo>
                    <a:pt x="6718" y="242118"/>
                  </a:lnTo>
                  <a:lnTo>
                    <a:pt x="25682" y="287810"/>
                  </a:lnTo>
                  <a:lnTo>
                    <a:pt x="55102" y="326516"/>
                  </a:lnTo>
                  <a:lnTo>
                    <a:pt x="93189" y="356418"/>
                  </a:lnTo>
                  <a:lnTo>
                    <a:pt x="138156" y="375694"/>
                  </a:lnTo>
                  <a:lnTo>
                    <a:pt x="188214" y="382524"/>
                  </a:lnTo>
                  <a:lnTo>
                    <a:pt x="238227" y="375694"/>
                  </a:lnTo>
                  <a:lnTo>
                    <a:pt x="283181" y="356418"/>
                  </a:lnTo>
                  <a:lnTo>
                    <a:pt x="321278" y="326516"/>
                  </a:lnTo>
                  <a:lnTo>
                    <a:pt x="350717" y="287810"/>
                  </a:lnTo>
                  <a:lnTo>
                    <a:pt x="369700" y="242118"/>
                  </a:lnTo>
                  <a:lnTo>
                    <a:pt x="376428" y="191262"/>
                  </a:lnTo>
                  <a:lnTo>
                    <a:pt x="369700" y="140405"/>
                  </a:lnTo>
                  <a:lnTo>
                    <a:pt x="350717" y="94713"/>
                  </a:lnTo>
                  <a:lnTo>
                    <a:pt x="321278" y="56007"/>
                  </a:lnTo>
                  <a:lnTo>
                    <a:pt x="283181" y="26105"/>
                  </a:lnTo>
                  <a:lnTo>
                    <a:pt x="238227" y="6829"/>
                  </a:lnTo>
                  <a:lnTo>
                    <a:pt x="188214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38673" y="3754882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3259" y="3766184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Middle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05755" y="5184647"/>
            <a:ext cx="597535" cy="596265"/>
            <a:chOff x="4905755" y="5184647"/>
            <a:chExt cx="597535" cy="596265"/>
          </a:xfrm>
        </p:grpSpPr>
        <p:sp>
          <p:nvSpPr>
            <p:cNvPr id="20" name="object 20"/>
            <p:cNvSpPr/>
            <p:nvPr/>
          </p:nvSpPr>
          <p:spPr>
            <a:xfrm>
              <a:off x="4905755" y="5184647"/>
              <a:ext cx="597535" cy="596265"/>
            </a:xfrm>
            <a:custGeom>
              <a:avLst/>
              <a:gdLst/>
              <a:ahLst/>
              <a:cxnLst/>
              <a:rect l="l" t="t" r="r" b="b"/>
              <a:pathLst>
                <a:path w="597535" h="596264">
                  <a:moveTo>
                    <a:pt x="298704" y="0"/>
                  </a:moveTo>
                  <a:lnTo>
                    <a:pt x="250251" y="3898"/>
                  </a:lnTo>
                  <a:lnTo>
                    <a:pt x="204289" y="15185"/>
                  </a:lnTo>
                  <a:lnTo>
                    <a:pt x="161430" y="33247"/>
                  </a:lnTo>
                  <a:lnTo>
                    <a:pt x="122291" y="57473"/>
                  </a:lnTo>
                  <a:lnTo>
                    <a:pt x="87487" y="87248"/>
                  </a:lnTo>
                  <a:lnTo>
                    <a:pt x="57631" y="121962"/>
                  </a:lnTo>
                  <a:lnTo>
                    <a:pt x="33340" y="161001"/>
                  </a:lnTo>
                  <a:lnTo>
                    <a:pt x="15227" y="203752"/>
                  </a:lnTo>
                  <a:lnTo>
                    <a:pt x="3909" y="249603"/>
                  </a:lnTo>
                  <a:lnTo>
                    <a:pt x="0" y="297941"/>
                  </a:lnTo>
                  <a:lnTo>
                    <a:pt x="3909" y="346264"/>
                  </a:lnTo>
                  <a:lnTo>
                    <a:pt x="15227" y="392104"/>
                  </a:lnTo>
                  <a:lnTo>
                    <a:pt x="33340" y="434849"/>
                  </a:lnTo>
                  <a:lnTo>
                    <a:pt x="57631" y="473884"/>
                  </a:lnTo>
                  <a:lnTo>
                    <a:pt x="87487" y="508598"/>
                  </a:lnTo>
                  <a:lnTo>
                    <a:pt x="122291" y="538376"/>
                  </a:lnTo>
                  <a:lnTo>
                    <a:pt x="161430" y="562604"/>
                  </a:lnTo>
                  <a:lnTo>
                    <a:pt x="204289" y="580670"/>
                  </a:lnTo>
                  <a:lnTo>
                    <a:pt x="250251" y="591959"/>
                  </a:lnTo>
                  <a:lnTo>
                    <a:pt x="298704" y="595858"/>
                  </a:lnTo>
                  <a:lnTo>
                    <a:pt x="347156" y="591959"/>
                  </a:lnTo>
                  <a:lnTo>
                    <a:pt x="393118" y="580670"/>
                  </a:lnTo>
                  <a:lnTo>
                    <a:pt x="435977" y="562604"/>
                  </a:lnTo>
                  <a:lnTo>
                    <a:pt x="475116" y="538376"/>
                  </a:lnTo>
                  <a:lnTo>
                    <a:pt x="509920" y="508598"/>
                  </a:lnTo>
                  <a:lnTo>
                    <a:pt x="539776" y="473884"/>
                  </a:lnTo>
                  <a:lnTo>
                    <a:pt x="564067" y="434849"/>
                  </a:lnTo>
                  <a:lnTo>
                    <a:pt x="582180" y="392104"/>
                  </a:lnTo>
                  <a:lnTo>
                    <a:pt x="593498" y="346264"/>
                  </a:lnTo>
                  <a:lnTo>
                    <a:pt x="597408" y="297941"/>
                  </a:lnTo>
                  <a:lnTo>
                    <a:pt x="593498" y="249603"/>
                  </a:lnTo>
                  <a:lnTo>
                    <a:pt x="582180" y="203752"/>
                  </a:lnTo>
                  <a:lnTo>
                    <a:pt x="564067" y="161001"/>
                  </a:lnTo>
                  <a:lnTo>
                    <a:pt x="539776" y="121962"/>
                  </a:lnTo>
                  <a:lnTo>
                    <a:pt x="509920" y="87249"/>
                  </a:lnTo>
                  <a:lnTo>
                    <a:pt x="475116" y="57473"/>
                  </a:lnTo>
                  <a:lnTo>
                    <a:pt x="435977" y="33247"/>
                  </a:lnTo>
                  <a:lnTo>
                    <a:pt x="393118" y="15185"/>
                  </a:lnTo>
                  <a:lnTo>
                    <a:pt x="347156" y="3898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8531" y="5277611"/>
              <a:ext cx="376555" cy="382905"/>
            </a:xfrm>
            <a:custGeom>
              <a:avLst/>
              <a:gdLst/>
              <a:ahLst/>
              <a:cxnLst/>
              <a:rect l="l" t="t" r="r" b="b"/>
              <a:pathLst>
                <a:path w="376554" h="382904">
                  <a:moveTo>
                    <a:pt x="188213" y="0"/>
                  </a:moveTo>
                  <a:lnTo>
                    <a:pt x="138156" y="6829"/>
                  </a:lnTo>
                  <a:lnTo>
                    <a:pt x="93189" y="26105"/>
                  </a:lnTo>
                  <a:lnTo>
                    <a:pt x="55102" y="56006"/>
                  </a:lnTo>
                  <a:lnTo>
                    <a:pt x="25682" y="94713"/>
                  </a:lnTo>
                  <a:lnTo>
                    <a:pt x="6718" y="140405"/>
                  </a:lnTo>
                  <a:lnTo>
                    <a:pt x="0" y="191262"/>
                  </a:lnTo>
                  <a:lnTo>
                    <a:pt x="6718" y="242116"/>
                  </a:lnTo>
                  <a:lnTo>
                    <a:pt x="25682" y="287803"/>
                  </a:lnTo>
                  <a:lnTo>
                    <a:pt x="55102" y="326504"/>
                  </a:lnTo>
                  <a:lnTo>
                    <a:pt x="93189" y="356399"/>
                  </a:lnTo>
                  <a:lnTo>
                    <a:pt x="138156" y="375670"/>
                  </a:lnTo>
                  <a:lnTo>
                    <a:pt x="188213" y="382498"/>
                  </a:lnTo>
                  <a:lnTo>
                    <a:pt x="238227" y="375670"/>
                  </a:lnTo>
                  <a:lnTo>
                    <a:pt x="283181" y="356399"/>
                  </a:lnTo>
                  <a:lnTo>
                    <a:pt x="321278" y="326504"/>
                  </a:lnTo>
                  <a:lnTo>
                    <a:pt x="350717" y="287803"/>
                  </a:lnTo>
                  <a:lnTo>
                    <a:pt x="369700" y="242116"/>
                  </a:lnTo>
                  <a:lnTo>
                    <a:pt x="376427" y="191262"/>
                  </a:lnTo>
                  <a:lnTo>
                    <a:pt x="369700" y="140405"/>
                  </a:lnTo>
                  <a:lnTo>
                    <a:pt x="350717" y="94713"/>
                  </a:lnTo>
                  <a:lnTo>
                    <a:pt x="321278" y="56006"/>
                  </a:lnTo>
                  <a:lnTo>
                    <a:pt x="283181" y="26105"/>
                  </a:lnTo>
                  <a:lnTo>
                    <a:pt x="238227" y="6829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36260" y="529907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0465" y="5309692"/>
            <a:ext cx="185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Senior Level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5384" y="3012439"/>
            <a:ext cx="6339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Entry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r>
              <a:rPr sz="1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4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4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fresher's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7E7E7E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people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entering</a:t>
            </a:r>
            <a:r>
              <a:rPr sz="1400" spc="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new</a:t>
            </a:r>
            <a:r>
              <a:rPr sz="1400" spc="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domain.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5384" y="4403216"/>
            <a:ext cx="63360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Middle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 jobs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 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people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with</a:t>
            </a:r>
            <a:r>
              <a:rPr sz="14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some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years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experience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1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particular</a:t>
            </a:r>
            <a:r>
              <a:rPr sz="1400" spc="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domain.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5384" y="5906515"/>
            <a:ext cx="59162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Senior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level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people</a:t>
            </a:r>
            <a:r>
              <a:rPr sz="14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who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have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many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years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experience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particular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domain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they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can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7E7E7E"/>
                </a:solidFill>
                <a:latin typeface="Arial"/>
                <a:cs typeface="Arial"/>
              </a:rPr>
              <a:t>work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4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higher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post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Arial"/>
                <a:cs typeface="Arial"/>
              </a:rPr>
              <a:t>like 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manager,</a:t>
            </a:r>
            <a:r>
              <a:rPr sz="1400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9588" y="2334767"/>
            <a:ext cx="4538980" cy="218567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5"/>
              </a:spcBef>
            </a:pP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KEY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marL="119380" marR="111760" indent="-3175" algn="ctr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There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career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level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according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requirement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job.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Career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level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depends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upon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years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experience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an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individual.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  <a:p>
            <a:pPr marL="113030" marR="105410" indent="-3175" algn="ctr">
              <a:lnSpc>
                <a:spcPct val="100000"/>
              </a:lnSpc>
            </a:pP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According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4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visual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Entry</a:t>
            </a:r>
            <a:r>
              <a:rPr sz="14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r>
              <a:rPr sz="14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shares</a:t>
            </a:r>
            <a:r>
              <a:rPr sz="1400" spc="50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2583C5"/>
                </a:solidFill>
                <a:latin typeface="Arial"/>
                <a:cs typeface="Arial"/>
              </a:rPr>
              <a:t>35.22%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4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share.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Middle</a:t>
            </a:r>
            <a:r>
              <a:rPr sz="1400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r>
              <a:rPr sz="1400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14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highest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shares</a:t>
            </a:r>
            <a:r>
              <a:rPr sz="1400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with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2583C5"/>
                </a:solidFill>
                <a:latin typeface="Arial"/>
                <a:cs typeface="Arial"/>
              </a:rPr>
              <a:t>51.24%.</a:t>
            </a:r>
            <a:r>
              <a:rPr sz="14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Senior</a:t>
            </a:r>
            <a:r>
              <a:rPr sz="14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r>
              <a:rPr sz="14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4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13.54%.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8984" y="81153"/>
            <a:ext cx="5217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VARIOUS</a:t>
            </a:r>
            <a:r>
              <a:rPr spc="-40" dirty="0"/>
              <a:t> </a:t>
            </a:r>
            <a:r>
              <a:rPr spc="-325" dirty="0"/>
              <a:t>JOB</a:t>
            </a:r>
            <a:r>
              <a:rPr spc="-5" dirty="0"/>
              <a:t> </a:t>
            </a:r>
            <a:r>
              <a:rPr spc="-335" dirty="0"/>
              <a:t>TYPES</a:t>
            </a:r>
            <a:r>
              <a:rPr spc="-10" dirty="0"/>
              <a:t> </a:t>
            </a:r>
            <a:r>
              <a:rPr spc="-355" dirty="0"/>
              <a:t>FOR </a:t>
            </a:r>
            <a:r>
              <a:rPr spc="-240" dirty="0"/>
              <a:t>DIFFERENT</a:t>
            </a:r>
            <a:r>
              <a:rPr spc="-5" dirty="0"/>
              <a:t> </a:t>
            </a:r>
            <a:r>
              <a:rPr spc="-325" dirty="0"/>
              <a:t>JOB</a:t>
            </a:r>
            <a:r>
              <a:rPr spc="20" dirty="0"/>
              <a:t> </a:t>
            </a:r>
            <a:r>
              <a:rPr spc="-280" dirty="0"/>
              <a:t>TITLES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7269" y="6357315"/>
            <a:ext cx="3719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Companies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has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types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sz="12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titles.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1798319"/>
            <a:ext cx="4262628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026" y="2574798"/>
            <a:ext cx="6875145" cy="763905"/>
          </a:xfrm>
          <a:custGeom>
            <a:avLst/>
            <a:gdLst/>
            <a:ahLst/>
            <a:cxnLst/>
            <a:rect l="l" t="t" r="r" b="b"/>
            <a:pathLst>
              <a:path w="6875145" h="763904">
                <a:moveTo>
                  <a:pt x="0" y="394715"/>
                </a:moveTo>
                <a:lnTo>
                  <a:pt x="6874764" y="394715"/>
                </a:lnTo>
              </a:path>
              <a:path w="6875145" h="763904">
                <a:moveTo>
                  <a:pt x="0" y="394715"/>
                </a:moveTo>
                <a:lnTo>
                  <a:pt x="0" y="763777"/>
                </a:lnTo>
              </a:path>
              <a:path w="6875145" h="763904">
                <a:moveTo>
                  <a:pt x="3459479" y="0"/>
                </a:moveTo>
                <a:lnTo>
                  <a:pt x="3459479" y="394715"/>
                </a:lnTo>
              </a:path>
              <a:path w="6875145" h="763904">
                <a:moveTo>
                  <a:pt x="6874764" y="394715"/>
                </a:moveTo>
                <a:lnTo>
                  <a:pt x="6874764" y="750569"/>
                </a:lnTo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1408" y="1882139"/>
            <a:ext cx="2577465" cy="692150"/>
          </a:xfrm>
          <a:prstGeom prst="rect">
            <a:avLst/>
          </a:prstGeom>
          <a:solidFill>
            <a:srgbClr val="1CACE3"/>
          </a:solidFill>
        </p:spPr>
        <p:txBody>
          <a:bodyPr vert="horz" wrap="square" lIns="0" tIns="12255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963" y="3342894"/>
            <a:ext cx="2577465" cy="691515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2827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408" y="3342894"/>
            <a:ext cx="2577465" cy="691515"/>
          </a:xfrm>
          <a:prstGeom prst="rect">
            <a:avLst/>
          </a:prstGeom>
          <a:solidFill>
            <a:srgbClr val="27CED6"/>
          </a:solidFill>
        </p:spPr>
        <p:txBody>
          <a:bodyPr vert="horz" wrap="square" lIns="0" tIns="15938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916" y="3342894"/>
            <a:ext cx="2577465" cy="691515"/>
          </a:xfrm>
          <a:prstGeom prst="rect">
            <a:avLst/>
          </a:prstGeom>
          <a:solidFill>
            <a:srgbClr val="42B996"/>
          </a:solidFill>
        </p:spPr>
        <p:txBody>
          <a:bodyPr vert="horz" wrap="square" lIns="0" tIns="1524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8344" y="2919983"/>
            <a:ext cx="8159750" cy="2990215"/>
            <a:chOff x="1228344" y="2919983"/>
            <a:chExt cx="8159750" cy="2990215"/>
          </a:xfrm>
        </p:grpSpPr>
        <p:sp>
          <p:nvSpPr>
            <p:cNvPr id="8" name="object 8"/>
            <p:cNvSpPr/>
            <p:nvPr/>
          </p:nvSpPr>
          <p:spPr>
            <a:xfrm>
              <a:off x="2489454" y="2939033"/>
              <a:ext cx="6879590" cy="1477010"/>
            </a:xfrm>
            <a:custGeom>
              <a:avLst/>
              <a:gdLst/>
              <a:ahLst/>
              <a:cxnLst/>
              <a:rect l="l" t="t" r="r" b="b"/>
              <a:pathLst>
                <a:path w="6879590" h="1477010">
                  <a:moveTo>
                    <a:pt x="3464052" y="0"/>
                  </a:moveTo>
                  <a:lnTo>
                    <a:pt x="3464052" y="394715"/>
                  </a:lnTo>
                </a:path>
                <a:path w="6879590" h="1477010">
                  <a:moveTo>
                    <a:pt x="0" y="1089659"/>
                  </a:moveTo>
                  <a:lnTo>
                    <a:pt x="0" y="1458721"/>
                  </a:lnTo>
                </a:path>
                <a:path w="6879590" h="1477010">
                  <a:moveTo>
                    <a:pt x="3464052" y="1107947"/>
                  </a:moveTo>
                  <a:lnTo>
                    <a:pt x="3464052" y="1477009"/>
                  </a:lnTo>
                </a:path>
                <a:path w="6879590" h="1477010">
                  <a:moveTo>
                    <a:pt x="6879336" y="1089659"/>
                  </a:moveTo>
                  <a:lnTo>
                    <a:pt x="6879336" y="1458721"/>
                  </a:lnTo>
                </a:path>
              </a:pathLst>
            </a:custGeom>
            <a:ln w="381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5964" y="4867655"/>
              <a:ext cx="2577465" cy="1035050"/>
            </a:xfrm>
            <a:custGeom>
              <a:avLst/>
              <a:gdLst/>
              <a:ahLst/>
              <a:cxnLst/>
              <a:rect l="l" t="t" r="r" b="b"/>
              <a:pathLst>
                <a:path w="2577465" h="1035050">
                  <a:moveTo>
                    <a:pt x="0" y="1034796"/>
                  </a:moveTo>
                  <a:lnTo>
                    <a:pt x="2577084" y="1034796"/>
                  </a:lnTo>
                  <a:lnTo>
                    <a:pt x="25770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3583" y="5004308"/>
            <a:ext cx="256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sz="4800" spc="-350" dirty="0">
                <a:latin typeface="Arial"/>
                <a:cs typeface="Arial"/>
              </a:rPr>
              <a:t>1847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963" y="4415028"/>
            <a:ext cx="2577465" cy="50038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Entry Level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7344" y="4884420"/>
            <a:ext cx="2577465" cy="1035050"/>
          </a:xfrm>
          <a:custGeom>
            <a:avLst/>
            <a:gdLst/>
            <a:ahLst/>
            <a:cxnLst/>
            <a:rect l="l" t="t" r="r" b="b"/>
            <a:pathLst>
              <a:path w="2577465" h="1035050">
                <a:moveTo>
                  <a:pt x="0" y="1034795"/>
                </a:moveTo>
                <a:lnTo>
                  <a:pt x="2577083" y="1034795"/>
                </a:lnTo>
                <a:lnTo>
                  <a:pt x="2577083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9028" y="5022291"/>
            <a:ext cx="2562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Arial"/>
                <a:cs typeface="Arial"/>
              </a:rPr>
              <a:t>982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7344" y="4431791"/>
            <a:ext cx="2577465" cy="50038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97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ts val="197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0916" y="4867655"/>
            <a:ext cx="2577465" cy="1035050"/>
          </a:xfrm>
          <a:custGeom>
            <a:avLst/>
            <a:gdLst/>
            <a:ahLst/>
            <a:cxnLst/>
            <a:rect l="l" t="t" r="r" b="b"/>
            <a:pathLst>
              <a:path w="2577465" h="1035050">
                <a:moveTo>
                  <a:pt x="0" y="1034796"/>
                </a:moveTo>
                <a:lnTo>
                  <a:pt x="2577083" y="1034796"/>
                </a:lnTo>
                <a:lnTo>
                  <a:pt x="2577083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98535" y="5004308"/>
            <a:ext cx="256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21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Arial"/>
                <a:cs typeface="Arial"/>
              </a:rPr>
              <a:t>382</a:t>
            </a:r>
            <a:endParaRPr sz="4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0916" y="4431791"/>
            <a:ext cx="2577465" cy="518159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2192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Senior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8460" y="309498"/>
            <a:ext cx="8604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2515" marR="5080" indent="-3600450">
              <a:lnSpc>
                <a:spcPct val="100000"/>
              </a:lnSpc>
              <a:spcBef>
                <a:spcPts val="100"/>
              </a:spcBef>
            </a:pP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2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3600" b="1" spc="-280" dirty="0">
                <a:solidFill>
                  <a:srgbClr val="FFFFFF"/>
                </a:solidFill>
                <a:latin typeface="Arial"/>
                <a:cs typeface="Arial"/>
              </a:rPr>
              <a:t>TITLES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686425"/>
            </a:xfrm>
            <a:custGeom>
              <a:avLst/>
              <a:gdLst/>
              <a:ahLst/>
              <a:cxnLst/>
              <a:rect l="l" t="t" r="r" b="b"/>
              <a:pathLst>
                <a:path w="12192000" h="5686425">
                  <a:moveTo>
                    <a:pt x="12191987" y="4614672"/>
                  </a:moveTo>
                  <a:lnTo>
                    <a:pt x="0" y="4614672"/>
                  </a:lnTo>
                  <a:lnTo>
                    <a:pt x="0" y="5686044"/>
                  </a:lnTo>
                  <a:lnTo>
                    <a:pt x="12191987" y="5686044"/>
                  </a:lnTo>
                  <a:lnTo>
                    <a:pt x="12191987" y="4614672"/>
                  </a:lnTo>
                  <a:close/>
                </a:path>
                <a:path w="12192000" h="5686425">
                  <a:moveTo>
                    <a:pt x="12191987" y="2423160"/>
                  </a:moveTo>
                  <a:lnTo>
                    <a:pt x="0" y="2423160"/>
                  </a:lnTo>
                  <a:lnTo>
                    <a:pt x="0" y="3494532"/>
                  </a:lnTo>
                  <a:lnTo>
                    <a:pt x="12191987" y="3494532"/>
                  </a:lnTo>
                  <a:lnTo>
                    <a:pt x="12191987" y="2423160"/>
                  </a:lnTo>
                  <a:close/>
                </a:path>
                <a:path w="12192000" h="5686425">
                  <a:moveTo>
                    <a:pt x="12192000" y="0"/>
                  </a:moveTo>
                  <a:lnTo>
                    <a:pt x="9131" y="0"/>
                  </a:lnTo>
                  <a:lnTo>
                    <a:pt x="9131" y="1031748"/>
                  </a:lnTo>
                  <a:lnTo>
                    <a:pt x="12192000" y="10317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8" y="1312163"/>
              <a:ext cx="277367" cy="301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1821179"/>
              <a:ext cx="268224" cy="2697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31289" y="1295527"/>
            <a:ext cx="8128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Company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Entry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583C5"/>
                </a:solidFill>
                <a:latin typeface="Arial"/>
                <a:cs typeface="Arial"/>
              </a:rPr>
              <a:t>China</a:t>
            </a:r>
            <a:r>
              <a:rPr sz="14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Mobile</a:t>
            </a:r>
            <a:r>
              <a:rPr sz="14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Hong</a:t>
            </a:r>
            <a:r>
              <a:rPr sz="1400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583C5"/>
                </a:solidFill>
                <a:latin typeface="Arial"/>
                <a:cs typeface="Arial"/>
              </a:rPr>
              <a:t>Kong</a:t>
            </a:r>
            <a:r>
              <a:rPr sz="1400" spc="-25" dirty="0">
                <a:latin typeface="Arial"/>
                <a:cs typeface="Arial"/>
              </a:rPr>
              <a:t>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55" dirty="0">
                <a:solidFill>
                  <a:srgbClr val="2583C5"/>
                </a:solidFill>
                <a:latin typeface="Arial"/>
                <a:cs typeface="Arial"/>
              </a:rPr>
              <a:t>10</a:t>
            </a:r>
            <a:r>
              <a:rPr sz="14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-10" dirty="0">
                <a:latin typeface="Arial"/>
                <a:cs typeface="Arial"/>
              </a:rPr>
              <a:t> Jobs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Education</a:t>
            </a:r>
            <a:r>
              <a:rPr sz="1400" spc="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industry</a:t>
            </a:r>
            <a:r>
              <a:rPr sz="14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55" dirty="0">
                <a:solidFill>
                  <a:srgbClr val="2583C5"/>
                </a:solidFill>
                <a:latin typeface="Arial"/>
                <a:cs typeface="Arial"/>
              </a:rPr>
              <a:t>10</a:t>
            </a:r>
            <a:r>
              <a:rPr sz="1400" spc="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1" rIns="0" bIns="0" rtlCol="0">
            <a:spAutoFit/>
          </a:bodyPr>
          <a:lstStyle/>
          <a:p>
            <a:pPr marL="288480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ENTRY</a:t>
            </a:r>
            <a:r>
              <a:rPr spc="-10" dirty="0"/>
              <a:t> </a:t>
            </a:r>
            <a:r>
              <a:rPr spc="-240" dirty="0"/>
              <a:t>LEVEL</a:t>
            </a:r>
            <a:r>
              <a:rPr spc="-15" dirty="0"/>
              <a:t> </a:t>
            </a:r>
            <a:r>
              <a:rPr spc="-305" dirty="0"/>
              <a:t>JOBS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48383" y="3698747"/>
            <a:ext cx="332740" cy="2969260"/>
            <a:chOff x="1548383" y="3698747"/>
            <a:chExt cx="332740" cy="29692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99" y="3698747"/>
              <a:ext cx="268224" cy="2926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99" y="4183379"/>
              <a:ext cx="291084" cy="2941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2099" y="5891783"/>
              <a:ext cx="242315" cy="2651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383" y="6332219"/>
              <a:ext cx="332232" cy="3352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88566" y="3630295"/>
            <a:ext cx="772731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Company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Middle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Ambition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9</a:t>
            </a:r>
            <a:r>
              <a:rPr sz="14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Middle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Accounting/Audit/Tax</a:t>
            </a:r>
            <a:r>
              <a:rPr sz="1400" spc="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services</a:t>
            </a:r>
            <a:r>
              <a:rPr sz="1400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Middle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job,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04" dirty="0">
                <a:solidFill>
                  <a:srgbClr val="2583C5"/>
                </a:solidFill>
                <a:latin typeface="Arial"/>
                <a:cs typeface="Arial"/>
              </a:rPr>
              <a:t>17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Middle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jobs.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0555" y="2646426"/>
            <a:ext cx="432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45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4563" y="5881217"/>
            <a:ext cx="88550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Company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Senior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2583C5"/>
                </a:solidFill>
                <a:latin typeface="Arial"/>
                <a:cs typeface="Arial"/>
              </a:rPr>
              <a:t>A.S.</a:t>
            </a:r>
            <a:r>
              <a:rPr sz="14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Watson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Retail</a:t>
            </a:r>
            <a:r>
              <a:rPr sz="1400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583C5"/>
                </a:solidFill>
                <a:latin typeface="Arial"/>
                <a:cs typeface="Arial"/>
              </a:rPr>
              <a:t>(HK)</a:t>
            </a:r>
            <a:r>
              <a:rPr sz="14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Limited</a:t>
            </a:r>
            <a:r>
              <a:rPr sz="14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5</a:t>
            </a:r>
            <a:r>
              <a:rPr sz="14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Senior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Jobs.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Banking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industry</a:t>
            </a:r>
            <a:r>
              <a:rPr sz="14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Senior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job,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6</a:t>
            </a:r>
            <a:r>
              <a:rPr sz="14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Senior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1241" y="4775149"/>
            <a:ext cx="4307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29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751" y="2240279"/>
              <a:ext cx="3030220" cy="1199515"/>
            </a:xfrm>
            <a:custGeom>
              <a:avLst/>
              <a:gdLst/>
              <a:ahLst/>
              <a:cxnLst/>
              <a:rect l="l" t="t" r="r" b="b"/>
              <a:pathLst>
                <a:path w="3030220" h="1199514">
                  <a:moveTo>
                    <a:pt x="0" y="1199388"/>
                  </a:moveTo>
                  <a:lnTo>
                    <a:pt x="3029712" y="1199388"/>
                  </a:lnTo>
                  <a:lnTo>
                    <a:pt x="3029712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0372" y="2247900"/>
            <a:ext cx="3014980" cy="11842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35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0"/>
              </a:spcBef>
            </a:pPr>
            <a:r>
              <a:rPr sz="4800" spc="-50" dirty="0">
                <a:latin typeface="Arial"/>
                <a:cs typeface="Arial"/>
              </a:rPr>
              <a:t>5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751" y="1662683"/>
            <a:ext cx="3030220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7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92371" y="338404"/>
            <a:ext cx="384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JOB</a:t>
            </a:r>
            <a:r>
              <a:rPr spc="-20" dirty="0"/>
              <a:t> </a:t>
            </a:r>
            <a:r>
              <a:rPr spc="-275" dirty="0"/>
              <a:t>ROLES</a:t>
            </a:r>
            <a:r>
              <a:rPr spc="-50" dirty="0"/>
              <a:t> </a:t>
            </a:r>
            <a:r>
              <a:rPr spc="-185" dirty="0"/>
              <a:t>LEVEL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86502" y="1748409"/>
            <a:ext cx="420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There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types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Career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Level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that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82311" y="2240279"/>
            <a:ext cx="596265" cy="597535"/>
            <a:chOff x="4782311" y="2240279"/>
            <a:chExt cx="596265" cy="597535"/>
          </a:xfrm>
        </p:grpSpPr>
        <p:sp>
          <p:nvSpPr>
            <p:cNvPr id="10" name="object 10"/>
            <p:cNvSpPr/>
            <p:nvPr/>
          </p:nvSpPr>
          <p:spPr>
            <a:xfrm>
              <a:off x="4782311" y="2240279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4"/>
                  </a:lnTo>
                  <a:lnTo>
                    <a:pt x="3898" y="347156"/>
                  </a:lnTo>
                  <a:lnTo>
                    <a:pt x="15185" y="393118"/>
                  </a:lnTo>
                  <a:lnTo>
                    <a:pt x="33247" y="435977"/>
                  </a:lnTo>
                  <a:lnTo>
                    <a:pt x="57473" y="475116"/>
                  </a:lnTo>
                  <a:lnTo>
                    <a:pt x="87249" y="509920"/>
                  </a:lnTo>
                  <a:lnTo>
                    <a:pt x="121962" y="539776"/>
                  </a:lnTo>
                  <a:lnTo>
                    <a:pt x="161001" y="564067"/>
                  </a:lnTo>
                  <a:lnTo>
                    <a:pt x="203752" y="582180"/>
                  </a:lnTo>
                  <a:lnTo>
                    <a:pt x="249603" y="593498"/>
                  </a:lnTo>
                  <a:lnTo>
                    <a:pt x="297941" y="597408"/>
                  </a:lnTo>
                  <a:lnTo>
                    <a:pt x="346280" y="593498"/>
                  </a:lnTo>
                  <a:lnTo>
                    <a:pt x="392131" y="582180"/>
                  </a:lnTo>
                  <a:lnTo>
                    <a:pt x="434882" y="564067"/>
                  </a:lnTo>
                  <a:lnTo>
                    <a:pt x="473921" y="539776"/>
                  </a:lnTo>
                  <a:lnTo>
                    <a:pt x="508635" y="509920"/>
                  </a:lnTo>
                  <a:lnTo>
                    <a:pt x="538410" y="475116"/>
                  </a:lnTo>
                  <a:lnTo>
                    <a:pt x="562636" y="435977"/>
                  </a:lnTo>
                  <a:lnTo>
                    <a:pt x="580698" y="393118"/>
                  </a:lnTo>
                  <a:lnTo>
                    <a:pt x="591985" y="347156"/>
                  </a:lnTo>
                  <a:lnTo>
                    <a:pt x="595884" y="298704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3563" y="2333243"/>
              <a:ext cx="378460" cy="384175"/>
            </a:xfrm>
            <a:custGeom>
              <a:avLst/>
              <a:gdLst/>
              <a:ahLst/>
              <a:cxnLst/>
              <a:rect l="l" t="t" r="r" b="b"/>
              <a:pathLst>
                <a:path w="378460" h="384175">
                  <a:moveTo>
                    <a:pt x="188975" y="0"/>
                  </a:moveTo>
                  <a:lnTo>
                    <a:pt x="145637" y="5071"/>
                  </a:lnTo>
                  <a:lnTo>
                    <a:pt x="105858" y="19518"/>
                  </a:lnTo>
                  <a:lnTo>
                    <a:pt x="70770" y="42187"/>
                  </a:lnTo>
                  <a:lnTo>
                    <a:pt x="41507" y="71925"/>
                  </a:lnTo>
                  <a:lnTo>
                    <a:pt x="19203" y="107579"/>
                  </a:lnTo>
                  <a:lnTo>
                    <a:pt x="4989" y="147996"/>
                  </a:lnTo>
                  <a:lnTo>
                    <a:pt x="0" y="192023"/>
                  </a:lnTo>
                  <a:lnTo>
                    <a:pt x="4989" y="236051"/>
                  </a:lnTo>
                  <a:lnTo>
                    <a:pt x="19203" y="276468"/>
                  </a:lnTo>
                  <a:lnTo>
                    <a:pt x="41507" y="312122"/>
                  </a:lnTo>
                  <a:lnTo>
                    <a:pt x="70770" y="341860"/>
                  </a:lnTo>
                  <a:lnTo>
                    <a:pt x="105858" y="364529"/>
                  </a:lnTo>
                  <a:lnTo>
                    <a:pt x="145637" y="378976"/>
                  </a:lnTo>
                  <a:lnTo>
                    <a:pt x="188975" y="384047"/>
                  </a:lnTo>
                  <a:lnTo>
                    <a:pt x="232314" y="378976"/>
                  </a:lnTo>
                  <a:lnTo>
                    <a:pt x="272093" y="364529"/>
                  </a:lnTo>
                  <a:lnTo>
                    <a:pt x="307181" y="341860"/>
                  </a:lnTo>
                  <a:lnTo>
                    <a:pt x="336444" y="312122"/>
                  </a:lnTo>
                  <a:lnTo>
                    <a:pt x="358748" y="276468"/>
                  </a:lnTo>
                  <a:lnTo>
                    <a:pt x="372962" y="236051"/>
                  </a:lnTo>
                  <a:lnTo>
                    <a:pt x="377951" y="192023"/>
                  </a:lnTo>
                  <a:lnTo>
                    <a:pt x="372962" y="147996"/>
                  </a:lnTo>
                  <a:lnTo>
                    <a:pt x="358748" y="107579"/>
                  </a:lnTo>
                  <a:lnTo>
                    <a:pt x="336444" y="71925"/>
                  </a:lnTo>
                  <a:lnTo>
                    <a:pt x="307181" y="42187"/>
                  </a:lnTo>
                  <a:lnTo>
                    <a:pt x="272093" y="19518"/>
                  </a:lnTo>
                  <a:lnTo>
                    <a:pt x="232314" y="50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2182" y="2354707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6514" y="2334514"/>
            <a:ext cx="199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Scientist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2311" y="2997707"/>
            <a:ext cx="596265" cy="596265"/>
            <a:chOff x="4782311" y="2997707"/>
            <a:chExt cx="596265" cy="596265"/>
          </a:xfrm>
        </p:grpSpPr>
        <p:sp>
          <p:nvSpPr>
            <p:cNvPr id="15" name="object 15"/>
            <p:cNvSpPr/>
            <p:nvPr/>
          </p:nvSpPr>
          <p:spPr>
            <a:xfrm>
              <a:off x="4782311" y="2997707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1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9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1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8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3563" y="3090671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26"/>
                  </a:lnTo>
                  <a:lnTo>
                    <a:pt x="19203" y="275388"/>
                  </a:lnTo>
                  <a:lnTo>
                    <a:pt x="41507" y="310900"/>
                  </a:lnTo>
                  <a:lnTo>
                    <a:pt x="70770" y="340516"/>
                  </a:lnTo>
                  <a:lnTo>
                    <a:pt x="105858" y="363089"/>
                  </a:lnTo>
                  <a:lnTo>
                    <a:pt x="145637" y="377474"/>
                  </a:lnTo>
                  <a:lnTo>
                    <a:pt x="188975" y="382524"/>
                  </a:lnTo>
                  <a:lnTo>
                    <a:pt x="232314" y="377474"/>
                  </a:lnTo>
                  <a:lnTo>
                    <a:pt x="272093" y="363089"/>
                  </a:lnTo>
                  <a:lnTo>
                    <a:pt x="307181" y="340516"/>
                  </a:lnTo>
                  <a:lnTo>
                    <a:pt x="336444" y="310900"/>
                  </a:lnTo>
                  <a:lnTo>
                    <a:pt x="358748" y="275388"/>
                  </a:lnTo>
                  <a:lnTo>
                    <a:pt x="372962" y="235126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12182" y="311150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6514" y="3122803"/>
            <a:ext cx="187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82311" y="3782567"/>
            <a:ext cx="596265" cy="597535"/>
            <a:chOff x="4782311" y="3782567"/>
            <a:chExt cx="596265" cy="597535"/>
          </a:xfrm>
        </p:grpSpPr>
        <p:sp>
          <p:nvSpPr>
            <p:cNvPr id="20" name="object 20"/>
            <p:cNvSpPr/>
            <p:nvPr/>
          </p:nvSpPr>
          <p:spPr>
            <a:xfrm>
              <a:off x="4782311" y="3782567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3"/>
                  </a:lnTo>
                  <a:lnTo>
                    <a:pt x="3898" y="347156"/>
                  </a:lnTo>
                  <a:lnTo>
                    <a:pt x="15185" y="393118"/>
                  </a:lnTo>
                  <a:lnTo>
                    <a:pt x="33247" y="435977"/>
                  </a:lnTo>
                  <a:lnTo>
                    <a:pt x="57473" y="475116"/>
                  </a:lnTo>
                  <a:lnTo>
                    <a:pt x="87249" y="509920"/>
                  </a:lnTo>
                  <a:lnTo>
                    <a:pt x="121962" y="539776"/>
                  </a:lnTo>
                  <a:lnTo>
                    <a:pt x="161001" y="564067"/>
                  </a:lnTo>
                  <a:lnTo>
                    <a:pt x="203752" y="582180"/>
                  </a:lnTo>
                  <a:lnTo>
                    <a:pt x="249603" y="593498"/>
                  </a:lnTo>
                  <a:lnTo>
                    <a:pt x="297941" y="597407"/>
                  </a:lnTo>
                  <a:lnTo>
                    <a:pt x="346280" y="593498"/>
                  </a:lnTo>
                  <a:lnTo>
                    <a:pt x="392131" y="582180"/>
                  </a:lnTo>
                  <a:lnTo>
                    <a:pt x="434882" y="564067"/>
                  </a:lnTo>
                  <a:lnTo>
                    <a:pt x="473921" y="539776"/>
                  </a:lnTo>
                  <a:lnTo>
                    <a:pt x="508635" y="509920"/>
                  </a:lnTo>
                  <a:lnTo>
                    <a:pt x="538410" y="475116"/>
                  </a:lnTo>
                  <a:lnTo>
                    <a:pt x="562636" y="435977"/>
                  </a:lnTo>
                  <a:lnTo>
                    <a:pt x="580698" y="393118"/>
                  </a:lnTo>
                  <a:lnTo>
                    <a:pt x="591985" y="347156"/>
                  </a:lnTo>
                  <a:lnTo>
                    <a:pt x="595884" y="298703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3563" y="3875531"/>
              <a:ext cx="378460" cy="384175"/>
            </a:xfrm>
            <a:custGeom>
              <a:avLst/>
              <a:gdLst/>
              <a:ahLst/>
              <a:cxnLst/>
              <a:rect l="l" t="t" r="r" b="b"/>
              <a:pathLst>
                <a:path w="378460" h="384175">
                  <a:moveTo>
                    <a:pt x="188975" y="0"/>
                  </a:moveTo>
                  <a:lnTo>
                    <a:pt x="145637" y="5071"/>
                  </a:lnTo>
                  <a:lnTo>
                    <a:pt x="105858" y="19518"/>
                  </a:lnTo>
                  <a:lnTo>
                    <a:pt x="70770" y="42187"/>
                  </a:lnTo>
                  <a:lnTo>
                    <a:pt x="41507" y="71925"/>
                  </a:lnTo>
                  <a:lnTo>
                    <a:pt x="19203" y="107579"/>
                  </a:lnTo>
                  <a:lnTo>
                    <a:pt x="4989" y="147996"/>
                  </a:lnTo>
                  <a:lnTo>
                    <a:pt x="0" y="192024"/>
                  </a:lnTo>
                  <a:lnTo>
                    <a:pt x="4989" y="236051"/>
                  </a:lnTo>
                  <a:lnTo>
                    <a:pt x="19203" y="276468"/>
                  </a:lnTo>
                  <a:lnTo>
                    <a:pt x="41507" y="312122"/>
                  </a:lnTo>
                  <a:lnTo>
                    <a:pt x="70770" y="341860"/>
                  </a:lnTo>
                  <a:lnTo>
                    <a:pt x="105858" y="364529"/>
                  </a:lnTo>
                  <a:lnTo>
                    <a:pt x="145637" y="378976"/>
                  </a:lnTo>
                  <a:lnTo>
                    <a:pt x="188975" y="384048"/>
                  </a:lnTo>
                  <a:lnTo>
                    <a:pt x="232314" y="378976"/>
                  </a:lnTo>
                  <a:lnTo>
                    <a:pt x="272093" y="364529"/>
                  </a:lnTo>
                  <a:lnTo>
                    <a:pt x="307181" y="341860"/>
                  </a:lnTo>
                  <a:lnTo>
                    <a:pt x="336444" y="312122"/>
                  </a:lnTo>
                  <a:lnTo>
                    <a:pt x="358748" y="276468"/>
                  </a:lnTo>
                  <a:lnTo>
                    <a:pt x="372962" y="236051"/>
                  </a:lnTo>
                  <a:lnTo>
                    <a:pt x="377951" y="192024"/>
                  </a:lnTo>
                  <a:lnTo>
                    <a:pt x="372962" y="147996"/>
                  </a:lnTo>
                  <a:lnTo>
                    <a:pt x="358748" y="107579"/>
                  </a:lnTo>
                  <a:lnTo>
                    <a:pt x="336444" y="71925"/>
                  </a:lnTo>
                  <a:lnTo>
                    <a:pt x="307181" y="42187"/>
                  </a:lnTo>
                  <a:lnTo>
                    <a:pt x="272093" y="19518"/>
                  </a:lnTo>
                  <a:lnTo>
                    <a:pt x="232314" y="50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12182" y="38972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6514" y="3908552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2311" y="4518659"/>
            <a:ext cx="596265" cy="596265"/>
            <a:chOff x="4782311" y="4518659"/>
            <a:chExt cx="596265" cy="596265"/>
          </a:xfrm>
        </p:grpSpPr>
        <p:sp>
          <p:nvSpPr>
            <p:cNvPr id="25" name="object 25"/>
            <p:cNvSpPr/>
            <p:nvPr/>
          </p:nvSpPr>
          <p:spPr>
            <a:xfrm>
              <a:off x="4782311" y="4518659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1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8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1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9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93563" y="4611623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26"/>
                  </a:lnTo>
                  <a:lnTo>
                    <a:pt x="19203" y="275388"/>
                  </a:lnTo>
                  <a:lnTo>
                    <a:pt x="41507" y="310900"/>
                  </a:lnTo>
                  <a:lnTo>
                    <a:pt x="70770" y="340516"/>
                  </a:lnTo>
                  <a:lnTo>
                    <a:pt x="105858" y="363089"/>
                  </a:lnTo>
                  <a:lnTo>
                    <a:pt x="145637" y="377474"/>
                  </a:lnTo>
                  <a:lnTo>
                    <a:pt x="188975" y="382524"/>
                  </a:lnTo>
                  <a:lnTo>
                    <a:pt x="232314" y="377474"/>
                  </a:lnTo>
                  <a:lnTo>
                    <a:pt x="272093" y="363089"/>
                  </a:lnTo>
                  <a:lnTo>
                    <a:pt x="307181" y="340516"/>
                  </a:lnTo>
                  <a:lnTo>
                    <a:pt x="336444" y="310900"/>
                  </a:lnTo>
                  <a:lnTo>
                    <a:pt x="358748" y="275388"/>
                  </a:lnTo>
                  <a:lnTo>
                    <a:pt x="372962" y="235126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12182" y="463270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6514" y="4643450"/>
            <a:ext cx="2759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Business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Intelligence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82311" y="5253228"/>
            <a:ext cx="596265" cy="597535"/>
            <a:chOff x="4782311" y="5253228"/>
            <a:chExt cx="596265" cy="597535"/>
          </a:xfrm>
        </p:grpSpPr>
        <p:sp>
          <p:nvSpPr>
            <p:cNvPr id="30" name="object 30"/>
            <p:cNvSpPr/>
            <p:nvPr/>
          </p:nvSpPr>
          <p:spPr>
            <a:xfrm>
              <a:off x="4782311" y="5253228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4"/>
                  </a:lnTo>
                  <a:lnTo>
                    <a:pt x="3898" y="347149"/>
                  </a:lnTo>
                  <a:lnTo>
                    <a:pt x="15185" y="393106"/>
                  </a:lnTo>
                  <a:lnTo>
                    <a:pt x="33247" y="435960"/>
                  </a:lnTo>
                  <a:lnTo>
                    <a:pt x="57473" y="475096"/>
                  </a:lnTo>
                  <a:lnTo>
                    <a:pt x="87249" y="509898"/>
                  </a:lnTo>
                  <a:lnTo>
                    <a:pt x="121962" y="539752"/>
                  </a:lnTo>
                  <a:lnTo>
                    <a:pt x="161001" y="564043"/>
                  </a:lnTo>
                  <a:lnTo>
                    <a:pt x="203752" y="582154"/>
                  </a:lnTo>
                  <a:lnTo>
                    <a:pt x="249603" y="593473"/>
                  </a:lnTo>
                  <a:lnTo>
                    <a:pt x="297941" y="597382"/>
                  </a:lnTo>
                  <a:lnTo>
                    <a:pt x="346280" y="593473"/>
                  </a:lnTo>
                  <a:lnTo>
                    <a:pt x="392131" y="582154"/>
                  </a:lnTo>
                  <a:lnTo>
                    <a:pt x="434882" y="564043"/>
                  </a:lnTo>
                  <a:lnTo>
                    <a:pt x="473921" y="539752"/>
                  </a:lnTo>
                  <a:lnTo>
                    <a:pt x="508635" y="509898"/>
                  </a:lnTo>
                  <a:lnTo>
                    <a:pt x="538410" y="475096"/>
                  </a:lnTo>
                  <a:lnTo>
                    <a:pt x="562636" y="435960"/>
                  </a:lnTo>
                  <a:lnTo>
                    <a:pt x="580698" y="393106"/>
                  </a:lnTo>
                  <a:lnTo>
                    <a:pt x="591985" y="347149"/>
                  </a:lnTo>
                  <a:lnTo>
                    <a:pt x="595884" y="298704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3563" y="5346192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09"/>
                  </a:lnTo>
                  <a:lnTo>
                    <a:pt x="19203" y="275361"/>
                  </a:lnTo>
                  <a:lnTo>
                    <a:pt x="41507" y="310869"/>
                  </a:lnTo>
                  <a:lnTo>
                    <a:pt x="70770" y="340484"/>
                  </a:lnTo>
                  <a:lnTo>
                    <a:pt x="105858" y="363060"/>
                  </a:lnTo>
                  <a:lnTo>
                    <a:pt x="145637" y="377447"/>
                  </a:lnTo>
                  <a:lnTo>
                    <a:pt x="188975" y="382498"/>
                  </a:lnTo>
                  <a:lnTo>
                    <a:pt x="232314" y="377447"/>
                  </a:lnTo>
                  <a:lnTo>
                    <a:pt x="272093" y="363060"/>
                  </a:lnTo>
                  <a:lnTo>
                    <a:pt x="307181" y="340484"/>
                  </a:lnTo>
                  <a:lnTo>
                    <a:pt x="336444" y="310869"/>
                  </a:lnTo>
                  <a:lnTo>
                    <a:pt x="358748" y="275361"/>
                  </a:lnTo>
                  <a:lnTo>
                    <a:pt x="372962" y="235109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12182" y="5367934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6514" y="5379211"/>
            <a:ext cx="336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Machine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5228" y="1967483"/>
            <a:ext cx="1973580" cy="4602480"/>
          </a:xfrm>
          <a:prstGeom prst="rect">
            <a:avLst/>
          </a:prstGeom>
          <a:solidFill>
            <a:srgbClr val="D1E7F6"/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0"/>
              </a:spcBef>
            </a:pPr>
            <a:endParaRPr sz="1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1800" spc="-20" dirty="0">
                <a:solidFill>
                  <a:srgbClr val="335B74"/>
                </a:solidFill>
                <a:latin typeface="Arial"/>
                <a:cs typeface="Arial"/>
              </a:rPr>
              <a:t>Data</a:t>
            </a:r>
            <a:r>
              <a:rPr sz="1800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Arial"/>
                <a:cs typeface="Arial"/>
              </a:rPr>
              <a:t>Science</a:t>
            </a:r>
            <a:endParaRPr sz="1800">
              <a:latin typeface="Arial"/>
              <a:cs typeface="Arial"/>
            </a:endParaRPr>
          </a:p>
          <a:p>
            <a:pPr marR="78740" algn="ctr">
              <a:lnSpc>
                <a:spcPct val="100000"/>
              </a:lnSpc>
              <a:spcBef>
                <a:spcPts val="295"/>
              </a:spcBef>
            </a:pPr>
            <a:r>
              <a:rPr sz="2400" spc="-20" dirty="0">
                <a:solidFill>
                  <a:srgbClr val="2583C5"/>
                </a:solidFill>
                <a:latin typeface="Arial"/>
                <a:cs typeface="Arial"/>
              </a:rPr>
              <a:t>2490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980"/>
              </a:spcBef>
            </a:pPr>
            <a:r>
              <a:rPr sz="1800" spc="-20" dirty="0">
                <a:solidFill>
                  <a:srgbClr val="335B74"/>
                </a:solidFill>
                <a:latin typeface="Arial"/>
                <a:cs typeface="Arial"/>
              </a:rPr>
              <a:t>Data</a:t>
            </a:r>
            <a:r>
              <a:rPr sz="1800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Arial"/>
                <a:cs typeface="Arial"/>
              </a:rPr>
              <a:t>Analyst</a:t>
            </a:r>
            <a:endParaRPr sz="1800">
              <a:latin typeface="Arial"/>
              <a:cs typeface="Arial"/>
            </a:endParaRPr>
          </a:p>
          <a:p>
            <a:pPr marR="76835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Arial"/>
                <a:cs typeface="Arial"/>
              </a:rPr>
              <a:t>502</a:t>
            </a:r>
            <a:endParaRPr sz="24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205"/>
              </a:spcBef>
            </a:pPr>
            <a:r>
              <a:rPr sz="1800" spc="-25" dirty="0">
                <a:solidFill>
                  <a:srgbClr val="335B74"/>
                </a:solidFill>
                <a:latin typeface="Arial"/>
                <a:cs typeface="Arial"/>
              </a:rPr>
              <a:t>BI</a:t>
            </a:r>
            <a:endParaRPr sz="180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Arial"/>
                <a:cs typeface="Arial"/>
              </a:rPr>
              <a:t>137</a:t>
            </a:r>
            <a:endParaRPr sz="24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1655"/>
              </a:spcBef>
            </a:pPr>
            <a:r>
              <a:rPr sz="1800" spc="-20" dirty="0">
                <a:solidFill>
                  <a:srgbClr val="335B74"/>
                </a:solidFill>
                <a:latin typeface="Arial"/>
                <a:cs typeface="Arial"/>
              </a:rPr>
              <a:t>Data</a:t>
            </a:r>
            <a:r>
              <a:rPr sz="1800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Arial"/>
                <a:cs typeface="Arial"/>
              </a:rPr>
              <a:t>Engineer</a:t>
            </a:r>
            <a:endParaRPr sz="1800">
              <a:latin typeface="Arial"/>
              <a:cs typeface="Arial"/>
            </a:endParaRPr>
          </a:p>
          <a:p>
            <a:pPr marL="60325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solidFill>
                  <a:srgbClr val="335B74"/>
                </a:solidFill>
                <a:latin typeface="Arial"/>
                <a:cs typeface="Arial"/>
              </a:rPr>
              <a:t>ML</a:t>
            </a:r>
            <a:r>
              <a:rPr sz="1800" spc="-90" dirty="0">
                <a:solidFill>
                  <a:srgbClr val="335B7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Arial"/>
                <a:cs typeface="Arial"/>
              </a:rPr>
              <a:t>Engineer</a:t>
            </a:r>
            <a:endParaRPr sz="1800">
              <a:latin typeface="Arial"/>
              <a:cs typeface="Arial"/>
            </a:endParaRPr>
          </a:p>
          <a:p>
            <a:pPr marL="16510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JOB</a:t>
            </a:r>
            <a:r>
              <a:rPr spc="-25" dirty="0"/>
              <a:t> </a:t>
            </a:r>
            <a:r>
              <a:rPr spc="-300" dirty="0"/>
              <a:t>ROLE</a:t>
            </a:r>
            <a:r>
              <a:rPr spc="-30" dirty="0"/>
              <a:t> </a:t>
            </a:r>
            <a:r>
              <a:rPr spc="-200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055" y="5462015"/>
            <a:ext cx="8738870" cy="110807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KEY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marL="91440" marR="80645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From</a:t>
            </a:r>
            <a:r>
              <a:rPr sz="1400" spc="3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above</a:t>
            </a:r>
            <a:r>
              <a:rPr sz="1400" spc="3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graph</a:t>
            </a:r>
            <a:r>
              <a:rPr sz="1400" spc="3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400" spc="3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observe</a:t>
            </a:r>
            <a:r>
              <a:rPr sz="1400" spc="3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that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400" b="1" spc="3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Scientist</a:t>
            </a:r>
            <a:r>
              <a:rPr sz="1400" b="1" spc="3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400" spc="3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highest</a:t>
            </a:r>
            <a:r>
              <a:rPr sz="1400" spc="3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number</a:t>
            </a:r>
            <a:r>
              <a:rPr sz="1400" spc="3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400" spc="3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roles</a:t>
            </a:r>
            <a:r>
              <a:rPr sz="1400" spc="3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4757C"/>
                </a:solidFill>
                <a:latin typeface="Arial"/>
                <a:cs typeface="Arial"/>
              </a:rPr>
              <a:t>with </a:t>
            </a:r>
            <a:r>
              <a:rPr sz="1400" b="1" spc="-35" dirty="0">
                <a:solidFill>
                  <a:srgbClr val="2583C5"/>
                </a:solidFill>
                <a:latin typeface="Arial"/>
                <a:cs typeface="Arial"/>
              </a:rPr>
              <a:t>2490jobs</a:t>
            </a:r>
            <a:r>
              <a:rPr sz="14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2583C5"/>
                </a:solidFill>
                <a:latin typeface="Arial"/>
                <a:cs typeface="Arial"/>
              </a:rPr>
              <a:t>Machine</a:t>
            </a:r>
            <a:r>
              <a:rPr sz="14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583C5"/>
                </a:solidFill>
                <a:latin typeface="Arial"/>
                <a:cs typeface="Arial"/>
              </a:rPr>
              <a:t>Learning</a:t>
            </a:r>
            <a:r>
              <a:rPr sz="14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4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least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that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27</a:t>
            </a:r>
            <a:r>
              <a:rPr sz="14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Second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highest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4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analyst</a:t>
            </a:r>
            <a:r>
              <a:rPr sz="14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with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502 </a:t>
            </a:r>
            <a:r>
              <a:rPr sz="1400" b="1" spc="-6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4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roles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583C5"/>
                </a:solidFill>
                <a:latin typeface="Arial"/>
                <a:cs typeface="Arial"/>
              </a:rPr>
              <a:t>Business</a:t>
            </a:r>
            <a:r>
              <a:rPr sz="1400" b="1" spc="-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583C5"/>
                </a:solidFill>
                <a:latin typeface="Arial"/>
                <a:cs typeface="Arial"/>
              </a:rPr>
              <a:t>Intelligence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4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4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close</a:t>
            </a:r>
            <a:r>
              <a:rPr sz="1400" spc="-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spc="-150" dirty="0">
                <a:solidFill>
                  <a:srgbClr val="2583C5"/>
                </a:solidFill>
                <a:latin typeface="Arial"/>
                <a:cs typeface="Arial"/>
              </a:rPr>
              <a:t>137</a:t>
            </a:r>
            <a:r>
              <a:rPr sz="14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4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583C5"/>
                </a:solidFill>
                <a:latin typeface="Arial"/>
                <a:cs typeface="Arial"/>
              </a:rPr>
              <a:t>55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400" spc="-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roles.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0" y="1502663"/>
            <a:ext cx="3848100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5977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5515" algn="l"/>
              </a:tabLst>
            </a:pPr>
            <a:r>
              <a:rPr sz="4800" spc="-495" dirty="0"/>
              <a:t>ABOUT</a:t>
            </a:r>
            <a:r>
              <a:rPr sz="4800" dirty="0"/>
              <a:t>	</a:t>
            </a:r>
            <a:r>
              <a:rPr sz="4800" spc="-420" dirty="0"/>
              <a:t>THE</a:t>
            </a:r>
            <a:r>
              <a:rPr sz="4800" spc="-35" dirty="0"/>
              <a:t> </a:t>
            </a:r>
            <a:r>
              <a:rPr sz="4800" spc="-445" dirty="0"/>
              <a:t>PROJECT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11" y="3208020"/>
              <a:ext cx="498348" cy="559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1" y="4027932"/>
              <a:ext cx="542544" cy="454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727" y="1452372"/>
              <a:ext cx="665988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111" y="4789932"/>
              <a:ext cx="574548" cy="574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583" y="2337816"/>
              <a:ext cx="565404" cy="5638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58339" y="1589278"/>
            <a:ext cx="8303895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2583C5"/>
                </a:solidFill>
                <a:latin typeface="Arial"/>
                <a:cs typeface="Arial"/>
              </a:rPr>
              <a:t>IT</a:t>
            </a:r>
            <a:r>
              <a:rPr sz="1800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solutions</a:t>
            </a:r>
            <a:r>
              <a:rPr sz="18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Limited</a:t>
            </a:r>
            <a:r>
              <a:rPr sz="18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opening</a:t>
            </a:r>
            <a:r>
              <a:rPr sz="1800" dirty="0">
                <a:latin typeface="Arial"/>
                <a:cs typeface="Arial"/>
              </a:rPr>
              <a:t> 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science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Protivi</a:t>
            </a: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 Hong</a:t>
            </a:r>
            <a:r>
              <a:rPr sz="18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Kong</a:t>
            </a:r>
            <a:r>
              <a:rPr sz="18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analyst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 marL="12700" marR="759460">
              <a:lnSpc>
                <a:spcPct val="289800"/>
              </a:lnSpc>
              <a:spcBef>
                <a:spcPts val="645"/>
              </a:spcBef>
            </a:pPr>
            <a:r>
              <a:rPr sz="1800" spc="-25" dirty="0">
                <a:latin typeface="Arial"/>
                <a:cs typeface="Arial"/>
              </a:rPr>
              <a:t>Many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industries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requirement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 </a:t>
            </a:r>
            <a:r>
              <a:rPr sz="1800" spc="-25" dirty="0">
                <a:latin typeface="Arial"/>
                <a:cs typeface="Arial"/>
              </a:rPr>
              <a:t>Many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industries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requirement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Many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industries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requirement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business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intelligence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708" y="5556503"/>
            <a:ext cx="10947400" cy="6781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60"/>
              </a:spcBef>
            </a:pP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KEY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Most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companies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prefer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4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Scientist</a:t>
            </a:r>
            <a:r>
              <a:rPr sz="14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and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analyst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jobs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because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rest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roles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covered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4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both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roles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220535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COMPANY</a:t>
            </a:r>
            <a:r>
              <a:rPr spc="-35" dirty="0"/>
              <a:t> </a:t>
            </a:r>
            <a:r>
              <a:rPr spc="-210" dirty="0"/>
              <a:t>WISE</a:t>
            </a:r>
            <a:r>
              <a:rPr spc="-15" dirty="0"/>
              <a:t> </a:t>
            </a:r>
            <a:r>
              <a:rPr spc="-180" dirty="0"/>
              <a:t>INSIGHTS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5364479"/>
              <a:ext cx="573024" cy="5730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0" y="3407664"/>
              <a:ext cx="498347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67" y="4437888"/>
              <a:ext cx="542544" cy="455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7675" y="1633727"/>
              <a:ext cx="667512" cy="580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300" y="2551176"/>
              <a:ext cx="5654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194" y="1704594"/>
            <a:ext cx="938212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Information</a:t>
            </a:r>
            <a:r>
              <a:rPr sz="1800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583C5"/>
                </a:solidFill>
                <a:latin typeface="Arial"/>
                <a:cs typeface="Arial"/>
              </a:rPr>
              <a:t>Technology</a:t>
            </a:r>
            <a:r>
              <a:rPr sz="18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 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 which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583C5"/>
                </a:solidFill>
                <a:latin typeface="Arial"/>
                <a:cs typeface="Arial"/>
              </a:rPr>
              <a:t>625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science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 marL="12700" marR="434975">
              <a:lnSpc>
                <a:spcPct val="100000"/>
              </a:lnSpc>
              <a:spcBef>
                <a:spcPts val="1964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Human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Resources/Consultancy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 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2583C5"/>
                </a:solidFill>
                <a:latin typeface="Arial"/>
                <a:cs typeface="Arial"/>
              </a:rPr>
              <a:t>137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analyst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800">
              <a:latin typeface="Arial"/>
              <a:cs typeface="Arial"/>
            </a:endParaRPr>
          </a:p>
          <a:p>
            <a:pPr marL="12700" marR="488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Information </a:t>
            </a:r>
            <a:r>
              <a:rPr sz="1800" spc="-25" dirty="0">
                <a:solidFill>
                  <a:srgbClr val="2583C5"/>
                </a:solidFill>
                <a:latin typeface="Arial"/>
                <a:cs typeface="Arial"/>
              </a:rPr>
              <a:t>Technology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4" dirty="0">
                <a:solidFill>
                  <a:srgbClr val="2583C5"/>
                </a:solidFill>
                <a:latin typeface="Arial"/>
                <a:cs typeface="Arial"/>
              </a:rPr>
              <a:t>17</a:t>
            </a:r>
            <a:r>
              <a:rPr sz="1800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opening</a:t>
            </a:r>
            <a:r>
              <a:rPr sz="1800" dirty="0">
                <a:latin typeface="Arial"/>
                <a:cs typeface="Arial"/>
              </a:rPr>
              <a:t> 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800">
              <a:latin typeface="Arial"/>
              <a:cs typeface="Arial"/>
            </a:endParaRPr>
          </a:p>
          <a:p>
            <a:pPr marL="12700" marR="12827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Information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583C5"/>
                </a:solidFill>
                <a:latin typeface="Arial"/>
                <a:cs typeface="Arial"/>
              </a:rPr>
              <a:t>Technology</a:t>
            </a:r>
            <a:r>
              <a:rPr sz="18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9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 </a:t>
            </a:r>
            <a:r>
              <a:rPr sz="1800" spc="-10" dirty="0">
                <a:latin typeface="Arial"/>
                <a:cs typeface="Arial"/>
              </a:rPr>
              <a:t>learning </a:t>
            </a:r>
            <a:r>
              <a:rPr sz="1800" dirty="0">
                <a:latin typeface="Arial"/>
                <a:cs typeface="Arial"/>
              </a:rPr>
              <a:t>engineer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Arial"/>
              <a:cs typeface="Arial"/>
            </a:endParaRPr>
          </a:p>
          <a:p>
            <a:pPr marL="12700" marR="3683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Human</a:t>
            </a:r>
            <a:r>
              <a:rPr sz="18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Resources/Consultancy</a:t>
            </a: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domain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583C5"/>
                </a:solidFill>
                <a:latin typeface="Arial"/>
                <a:cs typeface="Arial"/>
              </a:rPr>
              <a:t>22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10" dirty="0">
                <a:latin typeface="Arial"/>
                <a:cs typeface="Arial"/>
              </a:rPr>
              <a:t> opening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business </a:t>
            </a:r>
            <a:r>
              <a:rPr sz="1800" dirty="0">
                <a:latin typeface="Arial"/>
                <a:cs typeface="Arial"/>
              </a:rPr>
              <a:t>intelligence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856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0"/>
              </a:spcBef>
            </a:pPr>
            <a:r>
              <a:rPr sz="3200" spc="-200" dirty="0"/>
              <a:t>DOMAIN</a:t>
            </a:r>
            <a:r>
              <a:rPr sz="3200" spc="-15" dirty="0"/>
              <a:t> </a:t>
            </a:r>
            <a:r>
              <a:rPr sz="3200" spc="-190" dirty="0"/>
              <a:t>WISE</a:t>
            </a:r>
            <a:r>
              <a:rPr sz="3200" spc="-15" dirty="0"/>
              <a:t> </a:t>
            </a:r>
            <a:r>
              <a:rPr sz="3200" spc="-155" dirty="0"/>
              <a:t>INSIGHTS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5305044"/>
              <a:ext cx="573024" cy="573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3349752"/>
              <a:ext cx="498347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267" y="4378452"/>
              <a:ext cx="542544" cy="455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75" y="1574291"/>
              <a:ext cx="667512" cy="5806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700" y="2493264"/>
              <a:ext cx="565404" cy="5638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ENTRY</a:t>
            </a:r>
            <a:r>
              <a:rPr spc="-15" dirty="0"/>
              <a:t> </a:t>
            </a:r>
            <a:r>
              <a:rPr spc="-240" dirty="0"/>
              <a:t>LEVEL</a:t>
            </a:r>
            <a:r>
              <a:rPr spc="-10" dirty="0"/>
              <a:t> </a:t>
            </a:r>
            <a:r>
              <a:rPr spc="-215" dirty="0"/>
              <a:t>WISE</a:t>
            </a:r>
            <a:r>
              <a:rPr spc="-35" dirty="0"/>
              <a:t> </a:t>
            </a:r>
            <a:r>
              <a:rPr spc="-165" dirty="0"/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2594" y="1645411"/>
            <a:ext cx="414464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Scientist</a:t>
            </a:r>
            <a:r>
              <a:rPr sz="18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2583C5"/>
                </a:solidFill>
                <a:latin typeface="Arial"/>
                <a:cs typeface="Arial"/>
              </a:rPr>
              <a:t>1033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Analyst</a:t>
            </a:r>
            <a:r>
              <a:rPr sz="18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2583C5"/>
                </a:solidFill>
                <a:latin typeface="Arial"/>
                <a:cs typeface="Arial"/>
              </a:rPr>
              <a:t>214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Engineering</a:t>
            </a:r>
            <a:r>
              <a:rPr sz="1800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583C5"/>
                </a:solidFill>
                <a:latin typeface="Arial"/>
                <a:cs typeface="Arial"/>
              </a:rPr>
              <a:t>22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4497451"/>
            <a:ext cx="5437505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Machine</a:t>
            </a:r>
            <a:r>
              <a:rPr sz="18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Learning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Engineering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8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Business</a:t>
            </a:r>
            <a:r>
              <a:rPr sz="1800" spc="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Intelligence</a:t>
            </a:r>
            <a:r>
              <a:rPr sz="1800" spc="9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2583C5"/>
                </a:solidFill>
                <a:latin typeface="Arial"/>
                <a:cs typeface="Arial"/>
              </a:rPr>
              <a:t>51</a:t>
            </a:r>
            <a:r>
              <a:rPr sz="1800" spc="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35" y="5355335"/>
              <a:ext cx="573024" cy="574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3400044"/>
              <a:ext cx="498348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0304" y="4430267"/>
              <a:ext cx="542544" cy="4541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111" y="1626107"/>
              <a:ext cx="667512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735" y="2543555"/>
              <a:ext cx="5654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584325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MIDDLE</a:t>
            </a:r>
            <a:r>
              <a:rPr spc="-35" dirty="0"/>
              <a:t> </a:t>
            </a:r>
            <a:r>
              <a:rPr spc="-245" dirty="0"/>
              <a:t>LEVEL</a:t>
            </a:r>
            <a:r>
              <a:rPr spc="-30" dirty="0"/>
              <a:t> </a:t>
            </a:r>
            <a:r>
              <a:rPr spc="-215" dirty="0"/>
              <a:t>WISE</a:t>
            </a:r>
            <a:r>
              <a:rPr spc="-25" dirty="0"/>
              <a:t> </a:t>
            </a:r>
            <a:r>
              <a:rPr spc="-165" dirty="0"/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0629" y="1695653"/>
            <a:ext cx="5659755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Scientist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785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  <a:p>
            <a:pPr marL="12700" marR="1341120">
              <a:lnSpc>
                <a:spcPts val="7380"/>
              </a:lnSpc>
              <a:spcBef>
                <a:spcPts val="765"/>
              </a:spcBef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Analyst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2583C5"/>
                </a:solidFill>
                <a:latin typeface="Arial"/>
                <a:cs typeface="Arial"/>
              </a:rPr>
              <a:t>147</a:t>
            </a:r>
            <a:r>
              <a:rPr sz="18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 </a:t>
            </a: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Engineering</a:t>
            </a:r>
            <a:r>
              <a:rPr sz="1800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2583C5"/>
                </a:solidFill>
                <a:latin typeface="Arial"/>
                <a:cs typeface="Arial"/>
              </a:rPr>
              <a:t>18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 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Machine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Learning Engineering</a:t>
            </a:r>
            <a:r>
              <a:rPr sz="18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40" dirty="0">
                <a:solidFill>
                  <a:srgbClr val="2583C5"/>
                </a:solidFill>
                <a:latin typeface="Arial"/>
                <a:cs typeface="Arial"/>
              </a:rPr>
              <a:t>12</a:t>
            </a:r>
            <a:r>
              <a:rPr sz="18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0629" y="5490464"/>
            <a:ext cx="480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Business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Intelligence</a:t>
            </a:r>
            <a:r>
              <a:rPr sz="18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38</a:t>
            </a:r>
            <a:r>
              <a:rPr sz="18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6335" y="4664964"/>
              <a:ext cx="573024" cy="574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5" y="2249423"/>
              <a:ext cx="665988" cy="5806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37485" y="2365375"/>
            <a:ext cx="4091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Scientist</a:t>
            </a:r>
            <a:r>
              <a:rPr sz="1800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2583C5"/>
                </a:solidFill>
                <a:latin typeface="Arial"/>
                <a:cs typeface="Arial"/>
              </a:rPr>
              <a:t>672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senior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3955" y="3465576"/>
            <a:ext cx="565404" cy="5654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SENIOR</a:t>
            </a:r>
            <a:r>
              <a:rPr spc="-20" dirty="0"/>
              <a:t> </a:t>
            </a:r>
            <a:r>
              <a:rPr spc="-229" dirty="0"/>
              <a:t>LEVEL</a:t>
            </a:r>
            <a:r>
              <a:rPr spc="-30" dirty="0"/>
              <a:t> </a:t>
            </a:r>
            <a:r>
              <a:rPr spc="-210" dirty="0"/>
              <a:t>WISE</a:t>
            </a:r>
            <a:r>
              <a:rPr spc="-20" dirty="0"/>
              <a:t> </a:t>
            </a:r>
            <a:r>
              <a:rPr spc="-160" dirty="0"/>
              <a:t>INSIGHTS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7485" y="3497326"/>
            <a:ext cx="390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Analyst</a:t>
            </a:r>
            <a:r>
              <a:rPr sz="1800" spc="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60" dirty="0">
                <a:solidFill>
                  <a:srgbClr val="2583C5"/>
                </a:solidFill>
                <a:latin typeface="Arial"/>
                <a:cs typeface="Arial"/>
              </a:rPr>
              <a:t>141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senior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685" y="4799533"/>
            <a:ext cx="8942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Business</a:t>
            </a:r>
            <a:r>
              <a:rPr sz="1800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Intelligence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48</a:t>
            </a:r>
            <a:r>
              <a:rPr sz="1800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senior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800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800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20" dirty="0">
                <a:solidFill>
                  <a:srgbClr val="2583C5"/>
                </a:solidFill>
                <a:latin typeface="Arial"/>
                <a:cs typeface="Arial"/>
              </a:rPr>
              <a:t>15</a:t>
            </a:r>
            <a:r>
              <a:rPr sz="18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583C5"/>
                </a:solidFill>
                <a:latin typeface="Arial"/>
                <a:cs typeface="Arial"/>
              </a:rPr>
              <a:t>Machine</a:t>
            </a:r>
            <a:r>
              <a:rPr sz="1800" spc="-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Learning</a:t>
            </a:r>
            <a:r>
              <a:rPr sz="1800" spc="-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800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83C5"/>
                </a:solidFill>
                <a:latin typeface="Arial"/>
                <a:cs typeface="Arial"/>
              </a:rPr>
              <a:t>7</a:t>
            </a:r>
            <a:r>
              <a:rPr sz="1800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respectively.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REQUIRED</a:t>
            </a:r>
            <a:r>
              <a:rPr spc="-25" dirty="0"/>
              <a:t> </a:t>
            </a:r>
            <a:r>
              <a:rPr spc="-250" dirty="0"/>
              <a:t>QUALIFICATION</a:t>
            </a:r>
            <a:r>
              <a:rPr spc="-50" dirty="0"/>
              <a:t> </a:t>
            </a:r>
            <a:r>
              <a:rPr spc="-330" dirty="0"/>
              <a:t>FOR</a:t>
            </a:r>
            <a:r>
              <a:rPr dirty="0"/>
              <a:t> </a:t>
            </a:r>
            <a:r>
              <a:rPr spc="-315" dirty="0"/>
              <a:t>JOBS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203" y="1556130"/>
            <a:ext cx="9616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Many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people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takes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degree</a:t>
            </a:r>
            <a:r>
              <a:rPr sz="12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or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post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graduation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degree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jobs.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Lets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study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distribution</a:t>
            </a:r>
            <a:r>
              <a:rPr sz="12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2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companies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across</a:t>
            </a:r>
            <a:r>
              <a:rPr sz="12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various</a:t>
            </a:r>
            <a:r>
              <a:rPr sz="12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qualification.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855" y="5515355"/>
            <a:ext cx="10948670" cy="893444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9"/>
              </a:spcBef>
            </a:pP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KEY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From</a:t>
            </a:r>
            <a:r>
              <a:rPr sz="14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above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visual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we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observe that</a:t>
            </a:r>
            <a:r>
              <a:rPr sz="14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more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companies</a:t>
            </a:r>
            <a:r>
              <a:rPr sz="14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require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Degree</a:t>
            </a:r>
            <a:r>
              <a:rPr sz="14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roles.</a:t>
            </a:r>
            <a:r>
              <a:rPr sz="14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Comparison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400" spc="7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Non-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Degree</a:t>
            </a:r>
            <a:r>
              <a:rPr sz="1400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its</a:t>
            </a:r>
            <a:r>
              <a:rPr sz="14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Arial"/>
                <a:cs typeface="Arial"/>
              </a:rPr>
              <a:t>not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even half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4757C"/>
                </a:solidFill>
                <a:latin typeface="Arial"/>
                <a:cs typeface="Arial"/>
              </a:rPr>
              <a:t>Degree.</a:t>
            </a:r>
            <a:r>
              <a:rPr sz="1400" spc="-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There</a:t>
            </a:r>
            <a:r>
              <a:rPr sz="14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also</a:t>
            </a:r>
            <a:r>
              <a:rPr sz="14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other</a:t>
            </a:r>
            <a:r>
              <a:rPr sz="14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qualification</a:t>
            </a:r>
            <a:r>
              <a:rPr sz="14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involved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such</a:t>
            </a:r>
            <a:r>
              <a:rPr sz="14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Arial"/>
                <a:cs typeface="Arial"/>
              </a:rPr>
              <a:t>as</a:t>
            </a:r>
            <a:r>
              <a:rPr sz="14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Matriculated,</a:t>
            </a:r>
            <a:r>
              <a:rPr sz="1400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Post</a:t>
            </a:r>
            <a:r>
              <a:rPr sz="14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Graduation</a:t>
            </a:r>
            <a:r>
              <a:rPr sz="1400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400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83C5"/>
                </a:solidFill>
                <a:latin typeface="Arial"/>
                <a:cs typeface="Arial"/>
              </a:rPr>
              <a:t>School</a:t>
            </a:r>
            <a:r>
              <a:rPr sz="1400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Arial"/>
                <a:cs typeface="Arial"/>
              </a:rPr>
              <a:t>Certificates</a:t>
            </a:r>
            <a:r>
              <a:rPr sz="1400" spc="-10" dirty="0">
                <a:solidFill>
                  <a:srgbClr val="64757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11" y="1906523"/>
            <a:ext cx="9258300" cy="337261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6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1450" y="2614929"/>
            <a:ext cx="3865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0" dirty="0"/>
              <a:t>KEY</a:t>
            </a:r>
            <a:r>
              <a:rPr sz="4800" spc="-35" dirty="0"/>
              <a:t> </a:t>
            </a:r>
            <a:r>
              <a:rPr sz="4800" spc="-285" dirty="0"/>
              <a:t>INSIGHTS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62555" y="15514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76855" y="16657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68117" y="175641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2555" y="2522220"/>
            <a:ext cx="753110" cy="753110"/>
            <a:chOff x="2162555" y="2522220"/>
            <a:chExt cx="753110" cy="753110"/>
          </a:xfrm>
        </p:grpSpPr>
        <p:sp>
          <p:nvSpPr>
            <p:cNvPr id="7" name="object 7"/>
            <p:cNvSpPr/>
            <p:nvPr/>
          </p:nvSpPr>
          <p:spPr>
            <a:xfrm>
              <a:off x="2162555" y="252222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2951" y="263042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5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4214" y="272130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2555" y="3494532"/>
            <a:ext cx="753110" cy="751840"/>
            <a:chOff x="2162555" y="3494532"/>
            <a:chExt cx="753110" cy="751840"/>
          </a:xfrm>
        </p:grpSpPr>
        <p:sp>
          <p:nvSpPr>
            <p:cNvPr id="11" name="object 11"/>
            <p:cNvSpPr/>
            <p:nvPr/>
          </p:nvSpPr>
          <p:spPr>
            <a:xfrm>
              <a:off x="2162555" y="34945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6855" y="36088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6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2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6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68117" y="3699764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62555" y="4465320"/>
            <a:ext cx="753110" cy="753110"/>
            <a:chOff x="2162555" y="4465320"/>
            <a:chExt cx="753110" cy="753110"/>
          </a:xfrm>
        </p:grpSpPr>
        <p:sp>
          <p:nvSpPr>
            <p:cNvPr id="15" name="object 15"/>
            <p:cNvSpPr/>
            <p:nvPr/>
          </p:nvSpPr>
          <p:spPr>
            <a:xfrm>
              <a:off x="2162555" y="446532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2951" y="457352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4214" y="466534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62555" y="5437632"/>
            <a:ext cx="753110" cy="751840"/>
            <a:chOff x="2162555" y="5437632"/>
            <a:chExt cx="753110" cy="751840"/>
          </a:xfrm>
        </p:grpSpPr>
        <p:sp>
          <p:nvSpPr>
            <p:cNvPr id="19" name="object 19"/>
            <p:cNvSpPr/>
            <p:nvPr/>
          </p:nvSpPr>
          <p:spPr>
            <a:xfrm>
              <a:off x="2162555" y="54376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1"/>
                  </a:lnTo>
                  <a:lnTo>
                    <a:pt x="240375" y="25282"/>
                  </a:lnTo>
                  <a:lnTo>
                    <a:pt x="199465" y="44008"/>
                  </a:lnTo>
                  <a:lnTo>
                    <a:pt x="161365" y="67296"/>
                  </a:lnTo>
                  <a:lnTo>
                    <a:pt x="126425" y="94796"/>
                  </a:lnTo>
                  <a:lnTo>
                    <a:pt x="95000" y="126154"/>
                  </a:lnTo>
                  <a:lnTo>
                    <a:pt x="67442" y="161020"/>
                  </a:lnTo>
                  <a:lnTo>
                    <a:pt x="44103" y="199041"/>
                  </a:lnTo>
                  <a:lnTo>
                    <a:pt x="25337" y="239865"/>
                  </a:lnTo>
                  <a:lnTo>
                    <a:pt x="11496" y="283141"/>
                  </a:lnTo>
                  <a:lnTo>
                    <a:pt x="2932" y="328517"/>
                  </a:lnTo>
                  <a:lnTo>
                    <a:pt x="0" y="375640"/>
                  </a:lnTo>
                  <a:lnTo>
                    <a:pt x="2932" y="422761"/>
                  </a:lnTo>
                  <a:lnTo>
                    <a:pt x="11496" y="468136"/>
                  </a:lnTo>
                  <a:lnTo>
                    <a:pt x="25337" y="511413"/>
                  </a:lnTo>
                  <a:lnTo>
                    <a:pt x="44103" y="552239"/>
                  </a:lnTo>
                  <a:lnTo>
                    <a:pt x="67442" y="590263"/>
                  </a:lnTo>
                  <a:lnTo>
                    <a:pt x="95000" y="625132"/>
                  </a:lnTo>
                  <a:lnTo>
                    <a:pt x="126425" y="656494"/>
                  </a:lnTo>
                  <a:lnTo>
                    <a:pt x="161365" y="683997"/>
                  </a:lnTo>
                  <a:lnTo>
                    <a:pt x="199465" y="707289"/>
                  </a:lnTo>
                  <a:lnTo>
                    <a:pt x="240375" y="726019"/>
                  </a:lnTo>
                  <a:lnTo>
                    <a:pt x="283740" y="739832"/>
                  </a:lnTo>
                  <a:lnTo>
                    <a:pt x="329208" y="748379"/>
                  </a:lnTo>
                  <a:lnTo>
                    <a:pt x="376427" y="751306"/>
                  </a:lnTo>
                  <a:lnTo>
                    <a:pt x="423647" y="748379"/>
                  </a:lnTo>
                  <a:lnTo>
                    <a:pt x="469115" y="739832"/>
                  </a:lnTo>
                  <a:lnTo>
                    <a:pt x="512480" y="726019"/>
                  </a:lnTo>
                  <a:lnTo>
                    <a:pt x="553390" y="707289"/>
                  </a:lnTo>
                  <a:lnTo>
                    <a:pt x="591490" y="683997"/>
                  </a:lnTo>
                  <a:lnTo>
                    <a:pt x="626430" y="656494"/>
                  </a:lnTo>
                  <a:lnTo>
                    <a:pt x="657855" y="625132"/>
                  </a:lnTo>
                  <a:lnTo>
                    <a:pt x="685413" y="590263"/>
                  </a:lnTo>
                  <a:lnTo>
                    <a:pt x="708752" y="552239"/>
                  </a:lnTo>
                  <a:lnTo>
                    <a:pt x="727518" y="511413"/>
                  </a:lnTo>
                  <a:lnTo>
                    <a:pt x="741359" y="468136"/>
                  </a:lnTo>
                  <a:lnTo>
                    <a:pt x="749923" y="422761"/>
                  </a:lnTo>
                  <a:lnTo>
                    <a:pt x="752856" y="375640"/>
                  </a:lnTo>
                  <a:lnTo>
                    <a:pt x="749923" y="328517"/>
                  </a:lnTo>
                  <a:lnTo>
                    <a:pt x="741359" y="283141"/>
                  </a:lnTo>
                  <a:lnTo>
                    <a:pt x="727518" y="239865"/>
                  </a:lnTo>
                  <a:lnTo>
                    <a:pt x="708752" y="199041"/>
                  </a:lnTo>
                  <a:lnTo>
                    <a:pt x="685413" y="161020"/>
                  </a:lnTo>
                  <a:lnTo>
                    <a:pt x="657855" y="126154"/>
                  </a:lnTo>
                  <a:lnTo>
                    <a:pt x="626430" y="94796"/>
                  </a:lnTo>
                  <a:lnTo>
                    <a:pt x="591490" y="67296"/>
                  </a:lnTo>
                  <a:lnTo>
                    <a:pt x="553390" y="44008"/>
                  </a:lnTo>
                  <a:lnTo>
                    <a:pt x="512480" y="25282"/>
                  </a:lnTo>
                  <a:lnTo>
                    <a:pt x="469115" y="11471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6855" y="55519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10"/>
                  </a:lnTo>
                  <a:lnTo>
                    <a:pt x="170658" y="16348"/>
                  </a:lnTo>
                  <a:lnTo>
                    <a:pt x="129822" y="35677"/>
                  </a:lnTo>
                  <a:lnTo>
                    <a:pt x="93237" y="61459"/>
                  </a:lnTo>
                  <a:lnTo>
                    <a:pt x="61645" y="92956"/>
                  </a:lnTo>
                  <a:lnTo>
                    <a:pt x="35785" y="129430"/>
                  </a:lnTo>
                  <a:lnTo>
                    <a:pt x="16398" y="170144"/>
                  </a:lnTo>
                  <a:lnTo>
                    <a:pt x="4222" y="214360"/>
                  </a:lnTo>
                  <a:lnTo>
                    <a:pt x="0" y="261340"/>
                  </a:lnTo>
                  <a:lnTo>
                    <a:pt x="4222" y="308321"/>
                  </a:lnTo>
                  <a:lnTo>
                    <a:pt x="16398" y="352539"/>
                  </a:lnTo>
                  <a:lnTo>
                    <a:pt x="35785" y="393256"/>
                  </a:lnTo>
                  <a:lnTo>
                    <a:pt x="61645" y="429735"/>
                  </a:lnTo>
                  <a:lnTo>
                    <a:pt x="93237" y="461236"/>
                  </a:lnTo>
                  <a:lnTo>
                    <a:pt x="129822" y="487022"/>
                  </a:lnTo>
                  <a:lnTo>
                    <a:pt x="170658" y="506354"/>
                  </a:lnTo>
                  <a:lnTo>
                    <a:pt x="215007" y="518495"/>
                  </a:lnTo>
                  <a:lnTo>
                    <a:pt x="262127" y="522706"/>
                  </a:lnTo>
                  <a:lnTo>
                    <a:pt x="309248" y="518495"/>
                  </a:lnTo>
                  <a:lnTo>
                    <a:pt x="353597" y="506354"/>
                  </a:lnTo>
                  <a:lnTo>
                    <a:pt x="394433" y="487022"/>
                  </a:lnTo>
                  <a:lnTo>
                    <a:pt x="431018" y="461236"/>
                  </a:lnTo>
                  <a:lnTo>
                    <a:pt x="462610" y="429735"/>
                  </a:lnTo>
                  <a:lnTo>
                    <a:pt x="488470" y="393256"/>
                  </a:lnTo>
                  <a:lnTo>
                    <a:pt x="507857" y="352539"/>
                  </a:lnTo>
                  <a:lnTo>
                    <a:pt x="520033" y="308321"/>
                  </a:lnTo>
                  <a:lnTo>
                    <a:pt x="524256" y="261340"/>
                  </a:lnTo>
                  <a:lnTo>
                    <a:pt x="520033" y="214360"/>
                  </a:lnTo>
                  <a:lnTo>
                    <a:pt x="507857" y="170144"/>
                  </a:lnTo>
                  <a:lnTo>
                    <a:pt x="488470" y="129430"/>
                  </a:lnTo>
                  <a:lnTo>
                    <a:pt x="462610" y="92956"/>
                  </a:lnTo>
                  <a:lnTo>
                    <a:pt x="431018" y="61459"/>
                  </a:lnTo>
                  <a:lnTo>
                    <a:pt x="394433" y="35677"/>
                  </a:lnTo>
                  <a:lnTo>
                    <a:pt x="353597" y="16348"/>
                  </a:lnTo>
                  <a:lnTo>
                    <a:pt x="309248" y="4210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8117" y="564347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08451" y="1728342"/>
            <a:ext cx="7660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There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2583C5"/>
                </a:solidFill>
                <a:latin typeface="Arial"/>
                <a:cs typeface="Arial"/>
              </a:rPr>
              <a:t>3211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available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Data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Science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1547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for </a:t>
            </a:r>
            <a:r>
              <a:rPr sz="2400" b="1" spc="-10" dirty="0">
                <a:latin typeface="Arial"/>
                <a:cs typeface="Arial"/>
              </a:rPr>
              <a:t>UI/UX.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08451" y="2662809"/>
            <a:ext cx="6717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solidFill>
                  <a:srgbClr val="2583C5"/>
                </a:solidFill>
                <a:latin typeface="Arial"/>
                <a:cs typeface="Arial"/>
              </a:rPr>
              <a:t>1223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692</a:t>
            </a: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2583C5"/>
                </a:solidFill>
                <a:latin typeface="Arial"/>
                <a:cs typeface="Arial"/>
              </a:rPr>
              <a:t>companies</a:t>
            </a:r>
            <a:r>
              <a:rPr sz="24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Data </a:t>
            </a:r>
            <a:r>
              <a:rPr sz="2400" b="1" spc="-110" dirty="0">
                <a:latin typeface="Arial"/>
                <a:cs typeface="Arial"/>
              </a:rPr>
              <a:t>Science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UI/UX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8451" y="3487039"/>
            <a:ext cx="7785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There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around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2583C5"/>
                </a:solidFill>
                <a:latin typeface="Arial"/>
                <a:cs typeface="Arial"/>
              </a:rPr>
              <a:t>51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583C5"/>
                </a:solidFill>
                <a:latin typeface="Arial"/>
                <a:cs typeface="Arial"/>
              </a:rPr>
              <a:t>46</a:t>
            </a: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different</a:t>
            </a:r>
            <a:r>
              <a:rPr sz="24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2583C5"/>
                </a:solidFill>
                <a:latin typeface="Arial"/>
                <a:cs typeface="Arial"/>
              </a:rPr>
              <a:t>domains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in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which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jobs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provided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DS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UI/UX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respectively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8451" y="4501972"/>
            <a:ext cx="71227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2583C5"/>
                </a:solidFill>
                <a:latin typeface="Arial"/>
                <a:cs typeface="Arial"/>
              </a:rPr>
              <a:t>HKT</a:t>
            </a:r>
            <a:r>
              <a:rPr sz="2400" b="1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2583C5"/>
                </a:solidFill>
                <a:latin typeface="Arial"/>
                <a:cs typeface="Arial"/>
              </a:rPr>
              <a:t>Michael</a:t>
            </a: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r>
              <a:rPr sz="2400" b="1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companies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which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job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opening.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8451" y="5517896"/>
            <a:ext cx="7072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Human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Resources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Management/Consulting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114" dirty="0">
                <a:latin typeface="Arial"/>
                <a:cs typeface="Arial"/>
              </a:rPr>
              <a:t>domain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which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an average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jobs.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069592" y="16291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3892" y="174345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74773" y="1835023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69592" y="2601467"/>
            <a:ext cx="753110" cy="751840"/>
            <a:chOff x="2069592" y="2601467"/>
            <a:chExt cx="753110" cy="751840"/>
          </a:xfrm>
        </p:grpSpPr>
        <p:sp>
          <p:nvSpPr>
            <p:cNvPr id="7" name="object 7"/>
            <p:cNvSpPr/>
            <p:nvPr/>
          </p:nvSpPr>
          <p:spPr>
            <a:xfrm>
              <a:off x="2069592" y="2601467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709671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81250" y="2800604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69592" y="3572255"/>
            <a:ext cx="753110" cy="753110"/>
            <a:chOff x="2069592" y="3572255"/>
            <a:chExt cx="753110" cy="753110"/>
          </a:xfrm>
        </p:grpSpPr>
        <p:sp>
          <p:nvSpPr>
            <p:cNvPr id="11" name="object 11"/>
            <p:cNvSpPr/>
            <p:nvPr/>
          </p:nvSpPr>
          <p:spPr>
            <a:xfrm>
              <a:off x="2069592" y="35722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3892" y="368655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74773" y="377875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9592" y="4544567"/>
            <a:ext cx="753110" cy="751840"/>
            <a:chOff x="2069592" y="4544567"/>
            <a:chExt cx="753110" cy="751840"/>
          </a:xfrm>
        </p:grpSpPr>
        <p:sp>
          <p:nvSpPr>
            <p:cNvPr id="15" name="object 15"/>
            <p:cNvSpPr/>
            <p:nvPr/>
          </p:nvSpPr>
          <p:spPr>
            <a:xfrm>
              <a:off x="2069592" y="4544567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9988" y="4652771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81250" y="474395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69592" y="5515355"/>
            <a:ext cx="753110" cy="753110"/>
            <a:chOff x="2069592" y="5515355"/>
            <a:chExt cx="753110" cy="753110"/>
          </a:xfrm>
        </p:grpSpPr>
        <p:sp>
          <p:nvSpPr>
            <p:cNvPr id="19" name="object 19"/>
            <p:cNvSpPr/>
            <p:nvPr/>
          </p:nvSpPr>
          <p:spPr>
            <a:xfrm>
              <a:off x="2069592" y="55153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4"/>
                  </a:lnTo>
                  <a:lnTo>
                    <a:pt x="240375" y="25334"/>
                  </a:lnTo>
                  <a:lnTo>
                    <a:pt x="199465" y="44098"/>
                  </a:lnTo>
                  <a:lnTo>
                    <a:pt x="161365" y="67433"/>
                  </a:lnTo>
                  <a:lnTo>
                    <a:pt x="126425" y="94989"/>
                  </a:lnTo>
                  <a:lnTo>
                    <a:pt x="95000" y="126411"/>
                  </a:lnTo>
                  <a:lnTo>
                    <a:pt x="67442" y="161348"/>
                  </a:lnTo>
                  <a:lnTo>
                    <a:pt x="44103" y="199446"/>
                  </a:lnTo>
                  <a:lnTo>
                    <a:pt x="25337" y="240353"/>
                  </a:lnTo>
                  <a:lnTo>
                    <a:pt x="11496" y="283716"/>
                  </a:lnTo>
                  <a:lnTo>
                    <a:pt x="2932" y="329184"/>
                  </a:lnTo>
                  <a:lnTo>
                    <a:pt x="0" y="376402"/>
                  </a:lnTo>
                  <a:lnTo>
                    <a:pt x="2932" y="423619"/>
                  </a:lnTo>
                  <a:lnTo>
                    <a:pt x="11496" y="469085"/>
                  </a:lnTo>
                  <a:lnTo>
                    <a:pt x="25337" y="512450"/>
                  </a:lnTo>
                  <a:lnTo>
                    <a:pt x="44103" y="553359"/>
                  </a:lnTo>
                  <a:lnTo>
                    <a:pt x="67442" y="591460"/>
                  </a:lnTo>
                  <a:lnTo>
                    <a:pt x="95000" y="626399"/>
                  </a:lnTo>
                  <a:lnTo>
                    <a:pt x="126425" y="657825"/>
                  </a:lnTo>
                  <a:lnTo>
                    <a:pt x="161365" y="685384"/>
                  </a:lnTo>
                  <a:lnTo>
                    <a:pt x="199465" y="708724"/>
                  </a:lnTo>
                  <a:lnTo>
                    <a:pt x="240375" y="727491"/>
                  </a:lnTo>
                  <a:lnTo>
                    <a:pt x="283740" y="741333"/>
                  </a:lnTo>
                  <a:lnTo>
                    <a:pt x="329208" y="749897"/>
                  </a:lnTo>
                  <a:lnTo>
                    <a:pt x="376427" y="752830"/>
                  </a:lnTo>
                  <a:lnTo>
                    <a:pt x="423647" y="749897"/>
                  </a:lnTo>
                  <a:lnTo>
                    <a:pt x="469115" y="741333"/>
                  </a:lnTo>
                  <a:lnTo>
                    <a:pt x="512480" y="727491"/>
                  </a:lnTo>
                  <a:lnTo>
                    <a:pt x="553390" y="708724"/>
                  </a:lnTo>
                  <a:lnTo>
                    <a:pt x="591490" y="685384"/>
                  </a:lnTo>
                  <a:lnTo>
                    <a:pt x="626430" y="657825"/>
                  </a:lnTo>
                  <a:lnTo>
                    <a:pt x="657855" y="626399"/>
                  </a:lnTo>
                  <a:lnTo>
                    <a:pt x="685413" y="591460"/>
                  </a:lnTo>
                  <a:lnTo>
                    <a:pt x="708752" y="553359"/>
                  </a:lnTo>
                  <a:lnTo>
                    <a:pt x="727518" y="512450"/>
                  </a:lnTo>
                  <a:lnTo>
                    <a:pt x="741359" y="469085"/>
                  </a:lnTo>
                  <a:lnTo>
                    <a:pt x="749923" y="423619"/>
                  </a:lnTo>
                  <a:lnTo>
                    <a:pt x="752856" y="376402"/>
                  </a:lnTo>
                  <a:lnTo>
                    <a:pt x="749923" y="329184"/>
                  </a:lnTo>
                  <a:lnTo>
                    <a:pt x="741359" y="283716"/>
                  </a:lnTo>
                  <a:lnTo>
                    <a:pt x="727518" y="240353"/>
                  </a:lnTo>
                  <a:lnTo>
                    <a:pt x="708752" y="199446"/>
                  </a:lnTo>
                  <a:lnTo>
                    <a:pt x="685413" y="161348"/>
                  </a:lnTo>
                  <a:lnTo>
                    <a:pt x="657855" y="126411"/>
                  </a:lnTo>
                  <a:lnTo>
                    <a:pt x="626430" y="94989"/>
                  </a:lnTo>
                  <a:lnTo>
                    <a:pt x="591490" y="67433"/>
                  </a:lnTo>
                  <a:lnTo>
                    <a:pt x="553390" y="44098"/>
                  </a:lnTo>
                  <a:lnTo>
                    <a:pt x="512480" y="25334"/>
                  </a:lnTo>
                  <a:lnTo>
                    <a:pt x="469115" y="11494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3892" y="562963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3"/>
                  </a:lnTo>
                  <a:lnTo>
                    <a:pt x="170658" y="16399"/>
                  </a:lnTo>
                  <a:lnTo>
                    <a:pt x="129822" y="35788"/>
                  </a:lnTo>
                  <a:lnTo>
                    <a:pt x="93237" y="61649"/>
                  </a:lnTo>
                  <a:lnTo>
                    <a:pt x="61645" y="93243"/>
                  </a:lnTo>
                  <a:lnTo>
                    <a:pt x="35785" y="129827"/>
                  </a:lnTo>
                  <a:lnTo>
                    <a:pt x="16398" y="170663"/>
                  </a:lnTo>
                  <a:lnTo>
                    <a:pt x="4222" y="215010"/>
                  </a:lnTo>
                  <a:lnTo>
                    <a:pt x="0" y="262127"/>
                  </a:lnTo>
                  <a:lnTo>
                    <a:pt x="4222" y="309245"/>
                  </a:lnTo>
                  <a:lnTo>
                    <a:pt x="16398" y="353592"/>
                  </a:lnTo>
                  <a:lnTo>
                    <a:pt x="35785" y="394428"/>
                  </a:lnTo>
                  <a:lnTo>
                    <a:pt x="61645" y="431012"/>
                  </a:lnTo>
                  <a:lnTo>
                    <a:pt x="93237" y="462606"/>
                  </a:lnTo>
                  <a:lnTo>
                    <a:pt x="129822" y="488467"/>
                  </a:lnTo>
                  <a:lnTo>
                    <a:pt x="170658" y="507856"/>
                  </a:lnTo>
                  <a:lnTo>
                    <a:pt x="215007" y="520032"/>
                  </a:lnTo>
                  <a:lnTo>
                    <a:pt x="262127" y="524255"/>
                  </a:lnTo>
                  <a:lnTo>
                    <a:pt x="309248" y="520032"/>
                  </a:lnTo>
                  <a:lnTo>
                    <a:pt x="353597" y="507856"/>
                  </a:lnTo>
                  <a:lnTo>
                    <a:pt x="394433" y="488467"/>
                  </a:lnTo>
                  <a:lnTo>
                    <a:pt x="431018" y="462606"/>
                  </a:lnTo>
                  <a:lnTo>
                    <a:pt x="462610" y="431012"/>
                  </a:lnTo>
                  <a:lnTo>
                    <a:pt x="488470" y="394428"/>
                  </a:lnTo>
                  <a:lnTo>
                    <a:pt x="507857" y="353592"/>
                  </a:lnTo>
                  <a:lnTo>
                    <a:pt x="520033" y="309245"/>
                  </a:lnTo>
                  <a:lnTo>
                    <a:pt x="524256" y="262127"/>
                  </a:lnTo>
                  <a:lnTo>
                    <a:pt x="520033" y="215010"/>
                  </a:lnTo>
                  <a:lnTo>
                    <a:pt x="507857" y="170663"/>
                  </a:lnTo>
                  <a:lnTo>
                    <a:pt x="488470" y="129827"/>
                  </a:lnTo>
                  <a:lnTo>
                    <a:pt x="462610" y="93243"/>
                  </a:lnTo>
                  <a:lnTo>
                    <a:pt x="431018" y="61649"/>
                  </a:lnTo>
                  <a:lnTo>
                    <a:pt x="394433" y="35788"/>
                  </a:lnTo>
                  <a:lnTo>
                    <a:pt x="353597" y="16399"/>
                  </a:lnTo>
                  <a:lnTo>
                    <a:pt x="309248" y="4223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6860" y="5722111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15233" y="1806955"/>
            <a:ext cx="571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Entry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openings.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5233" y="2600401"/>
            <a:ext cx="7079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Science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highest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titles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followed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by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2583C5"/>
                </a:solidFill>
                <a:latin typeface="Arial"/>
                <a:cs typeface="Arial"/>
              </a:rPr>
              <a:t>analyst.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5233" y="4576953"/>
            <a:ext cx="76206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Arial"/>
                <a:cs typeface="Arial"/>
              </a:rPr>
              <a:t>Most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prefer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individuals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degree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their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5233" y="5662980"/>
            <a:ext cx="623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Arial"/>
                <a:cs typeface="Arial"/>
              </a:rPr>
              <a:t>Most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types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2583C5"/>
                </a:solidFill>
                <a:latin typeface="Arial"/>
                <a:cs typeface="Arial"/>
              </a:rPr>
              <a:t>temporary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contract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based.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5233" y="3750945"/>
            <a:ext cx="491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ML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2400" b="1" spc="-8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least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titles.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7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3141" y="2614929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0" dirty="0"/>
              <a:t>DASHBOARD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3419855"/>
                </a:move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lnTo>
                  <a:pt x="0" y="3419855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8376" y="3999357"/>
            <a:ext cx="887857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company</a:t>
            </a:r>
            <a:r>
              <a:rPr sz="1800" spc="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Department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deals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spc="55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recruitment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placement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related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work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company.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huge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from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extract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insights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useful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for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HR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department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work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gain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knowledge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recruitment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market.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extracted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insights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observe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further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report.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8694" y="1291844"/>
            <a:ext cx="344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ABOUT</a:t>
            </a:r>
            <a:r>
              <a:rPr spc="-25" dirty="0"/>
              <a:t> </a:t>
            </a:r>
            <a:r>
              <a:rPr spc="-335" dirty="0"/>
              <a:t>PROJECT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352" y="2074545"/>
            <a:ext cx="3867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2583C5"/>
                </a:solidFill>
                <a:latin typeface="Arial"/>
                <a:cs typeface="Arial"/>
              </a:rPr>
              <a:t>HOME</a:t>
            </a:r>
            <a:r>
              <a:rPr sz="20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r>
              <a:rPr sz="20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20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2583C5"/>
                </a:solidFill>
                <a:latin typeface="Arial"/>
                <a:cs typeface="Arial"/>
              </a:rPr>
              <a:t>DASHBOARD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6568" y="2074545"/>
            <a:ext cx="3281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2583C5"/>
                </a:solidFill>
                <a:latin typeface="Arial"/>
                <a:cs typeface="Arial"/>
              </a:rPr>
              <a:t>SUMMARY</a:t>
            </a:r>
            <a:r>
              <a:rPr sz="20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2583C5"/>
                </a:solidFill>
                <a:latin typeface="Arial"/>
                <a:cs typeface="Arial"/>
              </a:rPr>
              <a:t>STATISTICS</a:t>
            </a:r>
            <a:r>
              <a:rPr sz="2000" b="1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3185" y="327405"/>
            <a:ext cx="542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DASHBOARD</a:t>
            </a:r>
            <a:r>
              <a:rPr spc="-60" dirty="0"/>
              <a:t> </a:t>
            </a:r>
            <a:r>
              <a:rPr spc="-280" dirty="0"/>
              <a:t>PAGES</a:t>
            </a:r>
            <a:r>
              <a:rPr spc="-40" dirty="0"/>
              <a:t> </a:t>
            </a:r>
            <a:r>
              <a:rPr spc="-160" dirty="0"/>
              <a:t>VIEW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07136" y="3142488"/>
            <a:ext cx="11210925" cy="3016250"/>
            <a:chOff x="707136" y="3142488"/>
            <a:chExt cx="11210925" cy="3016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3142488"/>
              <a:ext cx="5402580" cy="3015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9107" y="3142488"/>
              <a:ext cx="5338572" cy="3015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7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2192000" h="6847840">
                <a:moveTo>
                  <a:pt x="12192000" y="0"/>
                </a:moveTo>
                <a:lnTo>
                  <a:pt x="0" y="0"/>
                </a:lnTo>
                <a:lnTo>
                  <a:pt x="0" y="6847332"/>
                </a:lnTo>
                <a:lnTo>
                  <a:pt x="12192000" y="68473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2232" y="2815844"/>
            <a:ext cx="3589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215" dirty="0"/>
              <a:t>THAN</a:t>
            </a:r>
            <a:r>
              <a:rPr sz="4800" spc="-770" dirty="0"/>
              <a:t>K</a:t>
            </a:r>
            <a:r>
              <a:rPr sz="2700" b="0" spc="-322" baseline="-18518" dirty="0">
                <a:latin typeface="Arial"/>
                <a:cs typeface="Arial"/>
              </a:rPr>
              <a:t>/</a:t>
            </a:r>
            <a:r>
              <a:rPr sz="2700" b="0" spc="569" baseline="-18518" dirty="0">
                <a:latin typeface="Arial"/>
                <a:cs typeface="Arial"/>
              </a:rPr>
              <a:t> </a:t>
            </a:r>
            <a:r>
              <a:rPr sz="4800" spc="-595" dirty="0"/>
              <a:t>YOU</a:t>
            </a:r>
            <a:r>
              <a:rPr sz="4800" spc="-35" dirty="0"/>
              <a:t> </a:t>
            </a:r>
            <a:r>
              <a:rPr sz="4800" spc="-355" dirty="0"/>
              <a:t>!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267" y="560831"/>
            <a:ext cx="2857499" cy="21808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41014" y="4467478"/>
            <a:ext cx="4791710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0" dirty="0">
                <a:solidFill>
                  <a:srgbClr val="FFFFFF"/>
                </a:solidFill>
                <a:latin typeface="Arial"/>
                <a:cs typeface="Arial"/>
              </a:rPr>
              <a:t>BY: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30" dirty="0">
                <a:solidFill>
                  <a:srgbClr val="FFFFFF"/>
                </a:solidFill>
                <a:latin typeface="Arial"/>
                <a:cs typeface="Arial"/>
              </a:rPr>
              <a:t>Vedavyas </a:t>
            </a:r>
            <a:r>
              <a:rPr lang="en-US" sz="2000" b="1" spc="-30" dirty="0" err="1">
                <a:solidFill>
                  <a:srgbClr val="FFFFFF"/>
                </a:solidFill>
                <a:latin typeface="Arial"/>
                <a:cs typeface="Arial"/>
              </a:rPr>
              <a:t>Chakkirala</a:t>
            </a:r>
            <a:endParaRPr sz="2000" dirty="0" err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2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4946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5515" algn="l"/>
              </a:tabLst>
            </a:pPr>
            <a:r>
              <a:rPr sz="4800" spc="-495" dirty="0"/>
              <a:t>ABOUT</a:t>
            </a:r>
            <a:r>
              <a:rPr sz="4800" dirty="0"/>
              <a:t>	</a:t>
            </a:r>
            <a:r>
              <a:rPr sz="4800" spc="-420" dirty="0"/>
              <a:t>THE</a:t>
            </a:r>
            <a:r>
              <a:rPr sz="4800" spc="-35" dirty="0"/>
              <a:t> </a:t>
            </a:r>
            <a:r>
              <a:rPr sz="4800" spc="-459" dirty="0"/>
              <a:t>DATA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3419855"/>
                </a:move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lnTo>
                  <a:pt x="0" y="3419855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7744" y="4054220"/>
            <a:ext cx="98094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analytics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industry.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companies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Hong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Kong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based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companies.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description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analytics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 </a:t>
            </a:r>
            <a:r>
              <a:rPr sz="1800" dirty="0">
                <a:latin typeface="Arial"/>
                <a:cs typeface="Arial"/>
              </a:rPr>
              <a:t>roles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Scientist,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analyst,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Business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Intelligence,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Machine</a:t>
            </a:r>
            <a:r>
              <a:rPr sz="1800" dirty="0">
                <a:latin typeface="Arial"/>
                <a:cs typeface="Arial"/>
              </a:rPr>
              <a:t> Learning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Engineer,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spc="-10" dirty="0">
                <a:latin typeface="Arial"/>
                <a:cs typeface="Arial"/>
              </a:rPr>
              <a:t>Engineer.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Dashboard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HR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Team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company.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separate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days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combined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set.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 columns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7734" y="1291844"/>
            <a:ext cx="356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ABOUT</a:t>
            </a:r>
            <a:r>
              <a:rPr spc="-30" dirty="0"/>
              <a:t> </a:t>
            </a:r>
            <a:r>
              <a:rPr spc="-330" dirty="0"/>
              <a:t>DATA</a:t>
            </a:r>
            <a:r>
              <a:rPr spc="-25" dirty="0"/>
              <a:t> </a:t>
            </a:r>
            <a:r>
              <a:rPr spc="-335" dirty="0"/>
              <a:t>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2464" y="578124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37181"/>
            <a:ext cx="558736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Title column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name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jobs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given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by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particular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 company.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2381"/>
            <a:ext cx="68059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Company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name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companies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who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providing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different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types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jobs.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3710178"/>
            <a:ext cx="721105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Salary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salary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roles.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Salary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has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many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null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values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many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companies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do</a:t>
            </a:r>
            <a:r>
              <a:rPr sz="1200" spc="7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not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reveal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their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salaries</a:t>
            </a:r>
            <a:r>
              <a:rPr sz="12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publicly.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4675073"/>
            <a:ext cx="760475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83C5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Description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detailed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description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given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by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particular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companies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providing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jobs.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5641035"/>
            <a:ext cx="7506334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CAREER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career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levels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like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Entry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Level,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middle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level,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senior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level,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based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on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number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years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experience.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84551" y="5781243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766697"/>
            <a:ext cx="729488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40" dirty="0">
                <a:solidFill>
                  <a:srgbClr val="2583C5"/>
                </a:solidFill>
                <a:latin typeface="Arial"/>
                <a:cs typeface="Arial"/>
              </a:rPr>
              <a:t>QUALIFICATION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Qualification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educational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qualification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individual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need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example degree,</a:t>
            </a:r>
            <a:r>
              <a:rPr sz="1200" spc="-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graduation,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post</a:t>
            </a:r>
            <a:r>
              <a:rPr sz="1200" spc="-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graduation,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2381"/>
            <a:ext cx="7606665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YEARS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Years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Experience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7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minimum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eligibility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200" spc="7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terms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experience</a:t>
            </a:r>
            <a:r>
              <a:rPr sz="12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years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job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roles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3767454"/>
            <a:ext cx="76822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type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required for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example</a:t>
            </a:r>
            <a:r>
              <a:rPr sz="1200" spc="38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full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time,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internship,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time,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contract,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4745863"/>
            <a:ext cx="588200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COMPANY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WEBSITE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company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website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there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are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website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links</a:t>
            </a:r>
            <a:r>
              <a:rPr sz="1200" spc="6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where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individual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can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apply.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5723940"/>
            <a:ext cx="717359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Industry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domain</a:t>
            </a:r>
            <a:r>
              <a:rPr sz="1200" spc="6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which</a:t>
            </a:r>
            <a:r>
              <a:rPr sz="1200" spc="7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particular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role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belongs</a:t>
            </a:r>
            <a:r>
              <a:rPr sz="1200" spc="7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example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Finance,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HR,</a:t>
            </a:r>
            <a:r>
              <a:rPr sz="1200" spc="5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64757C"/>
                </a:solidFill>
                <a:latin typeface="Arial"/>
                <a:cs typeface="Arial"/>
              </a:rPr>
              <a:t>IT,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1874520" y="24094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8820" y="25237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8266" y="2613736"/>
            <a:ext cx="236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4520" y="3380232"/>
            <a:ext cx="753110" cy="751840"/>
            <a:chOff x="1874520" y="3380232"/>
            <a:chExt cx="753110" cy="751840"/>
          </a:xfrm>
        </p:grpSpPr>
        <p:sp>
          <p:nvSpPr>
            <p:cNvPr id="7" name="object 7"/>
            <p:cNvSpPr/>
            <p:nvPr/>
          </p:nvSpPr>
          <p:spPr>
            <a:xfrm>
              <a:off x="1874520" y="33802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4916" y="3488436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28520" y="3579621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4520" y="4352544"/>
            <a:ext cx="753110" cy="751840"/>
            <a:chOff x="1874520" y="4352544"/>
            <a:chExt cx="753110" cy="751840"/>
          </a:xfrm>
        </p:grpSpPr>
        <p:sp>
          <p:nvSpPr>
            <p:cNvPr id="11" name="object 11"/>
            <p:cNvSpPr/>
            <p:nvPr/>
          </p:nvSpPr>
          <p:spPr>
            <a:xfrm>
              <a:off x="1874520" y="4352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8820" y="44668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22170" y="4557776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0416" y="2486101"/>
            <a:ext cx="77577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SEARCH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TERM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Search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Term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which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various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analytics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domain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belongs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for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example</a:t>
            </a:r>
            <a:r>
              <a:rPr sz="1200" spc="1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Data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Science, Data</a:t>
            </a:r>
            <a:r>
              <a:rPr sz="1200" spc="-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Analytics,</a:t>
            </a:r>
            <a:r>
              <a:rPr sz="1200" spc="-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64757C"/>
                </a:solidFill>
                <a:latin typeface="Arial"/>
                <a:cs typeface="Arial"/>
              </a:rPr>
              <a:t>BI,</a:t>
            </a:r>
            <a:r>
              <a:rPr sz="1200" spc="-5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ML,</a:t>
            </a:r>
            <a:r>
              <a:rPr sz="1200" spc="-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416" y="3521786"/>
            <a:ext cx="52114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Date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posted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date</a:t>
            </a:r>
            <a:r>
              <a:rPr sz="1200" spc="2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when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a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particular</a:t>
            </a:r>
            <a:r>
              <a:rPr sz="1200" spc="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job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was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posted.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416" y="4487417"/>
            <a:ext cx="758317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SCRAPPED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spc="-75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Date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scrapped</a:t>
            </a:r>
            <a:r>
              <a:rPr sz="1200" spc="2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column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contains</a:t>
            </a:r>
            <a:r>
              <a:rPr sz="1200" spc="4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date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when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particular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dataset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was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scrapped</a:t>
            </a:r>
            <a:r>
              <a:rPr sz="1200" spc="3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from</a:t>
            </a:r>
            <a:r>
              <a:rPr sz="1200" spc="15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4757C"/>
                </a:solidFill>
                <a:latin typeface="Arial"/>
                <a:cs typeface="Arial"/>
              </a:rPr>
              <a:t>some</a:t>
            </a:r>
            <a:r>
              <a:rPr sz="1200" spc="30" dirty="0">
                <a:solidFill>
                  <a:srgbClr val="6475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Arial"/>
                <a:cs typeface="Arial"/>
              </a:rPr>
              <a:t>recruitment websites..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Tableau Dashboard for HR Data</vt:lpstr>
      <vt:lpstr>CONTENTS</vt:lpstr>
      <vt:lpstr>ABOUT THE PROJECT</vt:lpstr>
      <vt:lpstr>ABOUT PROJECT</vt:lpstr>
      <vt:lpstr>ABOUT THE DATA</vt:lpstr>
      <vt:lpstr>ABOUT DATA SET</vt:lpstr>
      <vt:lpstr>DETAILS OF DATASET</vt:lpstr>
      <vt:lpstr>DETAILS OF DATASET</vt:lpstr>
      <vt:lpstr>DETAILS OF DATASET</vt:lpstr>
      <vt:lpstr>INSIGHTS TO FIND OUT?</vt:lpstr>
      <vt:lpstr>INSIGHTS TO BE FOUND?</vt:lpstr>
      <vt:lpstr>INSIGHTS TO BE FOUND?</vt:lpstr>
      <vt:lpstr>STEPS FOR CLEANING DATA AND EDA</vt:lpstr>
      <vt:lpstr>1. REMOVING UNECESSARY COLUMNS</vt:lpstr>
      <vt:lpstr>2. REMOVING NULL VALUES AND ERRORS</vt:lpstr>
      <vt:lpstr>3. CHANGING DATA TYPES</vt:lpstr>
      <vt:lpstr>4. REPLACING VALUES</vt:lpstr>
      <vt:lpstr>5. CREATING DATE TABLE USING M LANGUAGE</vt:lpstr>
      <vt:lpstr>VISUAL ANALYTICS AND FINDINGS</vt:lpstr>
      <vt:lpstr>PowerPoint Presentation</vt:lpstr>
      <vt:lpstr>PowerPoint Presentation</vt:lpstr>
      <vt:lpstr>COMPANY AND DOMAIN WITH HIGHEST NUMBER OF JOBS</vt:lpstr>
      <vt:lpstr>TOP 5 COMPANIES AND TOTAL JOBS</vt:lpstr>
      <vt:lpstr>CAREER LEVEL</vt:lpstr>
      <vt:lpstr>VARIOUS JOB TYPES FOR DIFFERENT JOB TITLES</vt:lpstr>
      <vt:lpstr>PowerPoint Presentation</vt:lpstr>
      <vt:lpstr>ENTRY LEVEL JOBS</vt:lpstr>
      <vt:lpstr>JOB ROLES LEVEL</vt:lpstr>
      <vt:lpstr>JOB ROLE ANALYSIS</vt:lpstr>
      <vt:lpstr>COMPANY WISE INSIGHTS</vt:lpstr>
      <vt:lpstr>DOMAIN WISE INSIGHTS</vt:lpstr>
      <vt:lpstr>ENTRY LEVEL WISE INSIGHTS</vt:lpstr>
      <vt:lpstr>MIDDLE LEVEL WISE INSIGHTS</vt:lpstr>
      <vt:lpstr>SENIOR LEVEL WISE INSIGHTS</vt:lpstr>
      <vt:lpstr>REQUIRED QUALIFICATION FOR JOBS</vt:lpstr>
      <vt:lpstr>KEY INSIGHTS</vt:lpstr>
      <vt:lpstr>INSIGHTS TO BE FOUND?</vt:lpstr>
      <vt:lpstr>INSIGHTS TO BE FOUND?</vt:lpstr>
      <vt:lpstr>DASHBOARD</vt:lpstr>
      <vt:lpstr>DASHBOARD PAGES VIEW</vt:lpstr>
      <vt:lpstr>THANK/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revision>29</cp:revision>
  <dcterms:created xsi:type="dcterms:W3CDTF">2024-06-21T23:52:55Z</dcterms:created>
  <dcterms:modified xsi:type="dcterms:W3CDTF">2024-06-21T23:55:57Z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2024-06-21T00:00:00Z</vt:filetime>
  </property>
  <property fmtid="{D5CDD505-2E9C-101B-9397-08002B2CF9AE}" pid="5" name="Producer">
    <vt:lpwstr>Microsoft® PowerPoint® 2013</vt:lpwstr>
  </property>
</Properties>
</file>