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97" r:id="rId3"/>
    <p:sldId id="257" r:id="rId4"/>
    <p:sldId id="285" r:id="rId5"/>
    <p:sldId id="303" r:id="rId6"/>
    <p:sldId id="307" r:id="rId7"/>
    <p:sldId id="293" r:id="rId8"/>
    <p:sldId id="296" r:id="rId9"/>
    <p:sldId id="298" r:id="rId10"/>
    <p:sldId id="300" r:id="rId11"/>
    <p:sldId id="308" r:id="rId12"/>
    <p:sldId id="301" r:id="rId13"/>
    <p:sldId id="302" r:id="rId14"/>
    <p:sldId id="309" r:id="rId15"/>
    <p:sldId id="310" r:id="rId16"/>
    <p:sldId id="311" r:id="rId17"/>
    <p:sldId id="312" r:id="rId18"/>
    <p:sldId id="295" r:id="rId19"/>
    <p:sldId id="284"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7B703"/>
    <a:srgbClr val="FFFFCC"/>
    <a:srgbClr val="FDDB7B"/>
    <a:srgbClr val="FDCF51"/>
    <a:srgbClr val="FCBB06"/>
    <a:srgbClr val="04064C"/>
    <a:srgbClr val="34411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516" autoAdjust="0"/>
    <p:restoredTop sz="94321" autoAdjust="0"/>
  </p:normalViewPr>
  <p:slideViewPr>
    <p:cSldViewPr>
      <p:cViewPr varScale="1">
        <p:scale>
          <a:sx n="69" d="100"/>
          <a:sy n="69" d="100"/>
        </p:scale>
        <p:origin x="-1704"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E8083A5-835A-40A3-827E-61C33DF03009}" type="datetimeFigureOut">
              <a:rPr lang="en-US"/>
              <a:pPr>
                <a:defRPr/>
              </a:pPr>
              <a:t>7/31/2021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D26484F-62D4-4800-A64A-6E4326EED9F5}" type="slidenum">
              <a:rPr lang="en-US"/>
              <a:pPr>
                <a:defRPr/>
              </a:pPr>
              <a:t>‹#›</a:t>
            </a:fld>
            <a:endParaRPr lang="en-US"/>
          </a:p>
        </p:txBody>
      </p:sp>
    </p:spTree>
    <p:extLst>
      <p:ext uri="{BB962C8B-B14F-4D97-AF65-F5344CB8AC3E}">
        <p14:creationId xmlns="" xmlns:p14="http://schemas.microsoft.com/office/powerpoint/2010/main" val="17544329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D26484F-62D4-4800-A64A-6E4326EED9F5}"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D26484F-62D4-4800-A64A-6E4326EED9F5}" type="slidenum">
              <a:rPr lang="en-US" smtClean="0"/>
              <a:pPr>
                <a:defRPr/>
              </a:pPr>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D26484F-62D4-4800-A64A-6E4326EED9F5}" type="slidenum">
              <a:rPr lang="en-US" smtClean="0"/>
              <a:pPr>
                <a:defRPr/>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7416384-70EB-4F7A-A3EB-83E066DA6C13}" type="datetimeFigureOut">
              <a:rPr lang="en-US"/>
              <a:pPr>
                <a:defRPr/>
              </a:pPr>
              <a:t>7/31/2021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B3A640-5A90-4EFE-8EE3-1763810B463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F3DB4C-BF07-4AE8-BD70-46188008FA91}" type="datetimeFigureOut">
              <a:rPr lang="en-US"/>
              <a:pPr>
                <a:defRPr/>
              </a:pPr>
              <a:t>7/31/2021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785698F-5D70-447B-9640-2F5B44CB74D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DB0C623-8BB3-4A0C-907C-C425B179B16C}" type="datetimeFigureOut">
              <a:rPr lang="en-US"/>
              <a:pPr>
                <a:defRPr/>
              </a:pPr>
              <a:t>7/31/2021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B2FCE0-F572-44D1-8EC6-98221A3D30E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92A7FFD-B393-4DE8-94CA-505F8CB7B4E1}" type="datetimeFigureOut">
              <a:rPr lang="en-US"/>
              <a:pPr>
                <a:defRPr/>
              </a:pPr>
              <a:t>7/31/2021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32FD1A0-CEE1-4C34-B837-4E0DE6B7364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14209CC-5F62-4A0E-B68D-CDC1E312E65D}" type="datetimeFigureOut">
              <a:rPr lang="en-US"/>
              <a:pPr>
                <a:defRPr/>
              </a:pPr>
              <a:t>7/31/2021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1ABBB5-69A4-49F2-8625-894EA093618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294B881-E9C7-4238-86B8-C8704B287258}" type="datetimeFigureOut">
              <a:rPr lang="en-US"/>
              <a:pPr>
                <a:defRPr/>
              </a:pPr>
              <a:t>7/31/2021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E2A47C7-26BB-4129-97B3-85EC2F2FAE3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82A3704-44A8-48FD-B28C-C72E0174B7A2}" type="datetimeFigureOut">
              <a:rPr lang="en-US"/>
              <a:pPr>
                <a:defRPr/>
              </a:pPr>
              <a:t>7/31/2021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5E606B0-FB8B-4E2B-8CAD-CA27997D94F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D4978CF-B59D-4AAE-AE38-F349BE4E1F78}" type="datetimeFigureOut">
              <a:rPr lang="en-US"/>
              <a:pPr>
                <a:defRPr/>
              </a:pPr>
              <a:t>7/31/2021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FAA6506-7608-4C24-BDCA-7091E7897A2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38A00EB-B883-4DF0-92AB-E0F6B7566B2C}" type="datetimeFigureOut">
              <a:rPr lang="en-US"/>
              <a:pPr>
                <a:defRPr/>
              </a:pPr>
              <a:t>7/31/2021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E6B81CF-C30D-4F9D-9783-B5C15BB34D2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8205479-5FF7-42F7-9A14-3F7912E6F615}" type="datetimeFigureOut">
              <a:rPr lang="en-US"/>
              <a:pPr>
                <a:defRPr/>
              </a:pPr>
              <a:t>7/31/2021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237EFC-1C0A-4015-85CD-08B4E188667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A547F86-7B90-484B-976C-E9C83B5E17BB}" type="datetimeFigureOut">
              <a:rPr lang="en-US"/>
              <a:pPr>
                <a:defRPr/>
              </a:pPr>
              <a:t>7/31/2021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7BD6424-3123-41A5-8E55-1B3CB96D048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E78C4BE-6499-4547-96C5-BC05057DA7AD}" type="datetimeFigureOut">
              <a:rPr lang="en-US"/>
              <a:pPr>
                <a:defRPr/>
              </a:pPr>
              <a:t>7/31/2021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A7FC8C8-D2D9-4AC5-BD62-E4E82A71281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5257800"/>
            <a:ext cx="9144000" cy="1600200"/>
          </a:xfrm>
        </p:spPr>
        <p:txBody>
          <a:bodyPr rtlCol="0">
            <a:normAutofit fontScale="92500" lnSpcReduction="20000"/>
          </a:bodyPr>
          <a:lstStyle/>
          <a:p>
            <a:pPr algn="r" eaLnBrk="1" fontAlgn="auto" hangingPunct="1">
              <a:spcAft>
                <a:spcPts val="0"/>
              </a:spcAft>
              <a:defRPr/>
            </a:pPr>
            <a:r>
              <a:rPr lang="en-US" sz="2400" b="1" dirty="0" smtClean="0">
                <a:solidFill>
                  <a:schemeClr val="tx2">
                    <a:lumMod val="50000"/>
                  </a:schemeClr>
                </a:solidFill>
                <a:latin typeface="Times New Roman" pitchFamily="18" charset="0"/>
                <a:cs typeface="Times New Roman" pitchFamily="18" charset="0"/>
              </a:rPr>
              <a:t>Presented by</a:t>
            </a:r>
          </a:p>
          <a:p>
            <a:pPr algn="r" eaLnBrk="1" fontAlgn="auto" hangingPunct="1">
              <a:spcAft>
                <a:spcPts val="0"/>
              </a:spcAft>
              <a:defRPr/>
            </a:pPr>
            <a:r>
              <a:rPr lang="en-US" sz="2200" b="1" dirty="0" smtClean="0">
                <a:solidFill>
                  <a:schemeClr val="tx2">
                    <a:lumMod val="50000"/>
                  </a:schemeClr>
                </a:solidFill>
                <a:latin typeface="Times New Roman" pitchFamily="18" charset="0"/>
                <a:cs typeface="Times New Roman" pitchFamily="18" charset="0"/>
              </a:rPr>
              <a:t>G.S.V.Padmavathi,  17551A0573</a:t>
            </a:r>
          </a:p>
          <a:p>
            <a:pPr algn="r" eaLnBrk="1" fontAlgn="auto" hangingPunct="1">
              <a:spcAft>
                <a:spcPts val="0"/>
              </a:spcAft>
              <a:defRPr/>
            </a:pPr>
            <a:r>
              <a:rPr lang="en-US" sz="2200" b="1" dirty="0" err="1" smtClean="0">
                <a:solidFill>
                  <a:schemeClr val="tx2">
                    <a:lumMod val="50000"/>
                  </a:schemeClr>
                </a:solidFill>
                <a:latin typeface="Times New Roman" pitchFamily="18" charset="0"/>
                <a:cs typeface="Times New Roman" pitchFamily="18" charset="0"/>
              </a:rPr>
              <a:t>S.Durga</a:t>
            </a:r>
            <a:r>
              <a:rPr lang="en-US" sz="2200" b="1" dirty="0" err="1" smtClean="0">
                <a:solidFill>
                  <a:schemeClr val="tx2">
                    <a:lumMod val="50000"/>
                  </a:schemeClr>
                </a:solidFill>
                <a:latin typeface="Times New Roman" pitchFamily="18" charset="0"/>
                <a:cs typeface="Times New Roman" pitchFamily="18" charset="0"/>
              </a:rPr>
              <a:t>s</a:t>
            </a:r>
            <a:r>
              <a:rPr lang="en-US" sz="2200" b="1" dirty="0" err="1" smtClean="0">
                <a:solidFill>
                  <a:schemeClr val="tx2">
                    <a:lumMod val="50000"/>
                  </a:schemeClr>
                </a:solidFill>
                <a:latin typeface="Times New Roman" pitchFamily="18" charset="0"/>
                <a:cs typeface="Times New Roman" pitchFamily="18" charset="0"/>
              </a:rPr>
              <a:t>ri</a:t>
            </a:r>
            <a:r>
              <a:rPr lang="en-US" sz="2200" b="1" dirty="0" smtClean="0">
                <a:solidFill>
                  <a:schemeClr val="tx2">
                    <a:lumMod val="50000"/>
                  </a:schemeClr>
                </a:solidFill>
                <a:latin typeface="Times New Roman" pitchFamily="18" charset="0"/>
                <a:cs typeface="Times New Roman" pitchFamily="18" charset="0"/>
              </a:rPr>
              <a:t>,  17551A0548</a:t>
            </a:r>
          </a:p>
          <a:p>
            <a:pPr algn="r" eaLnBrk="1" fontAlgn="auto" hangingPunct="1">
              <a:spcAft>
                <a:spcPts val="0"/>
              </a:spcAft>
              <a:defRPr/>
            </a:pPr>
            <a:r>
              <a:rPr lang="en-US" sz="2200" b="1" dirty="0" smtClean="0">
                <a:solidFill>
                  <a:schemeClr val="tx2">
                    <a:lumMod val="50000"/>
                  </a:schemeClr>
                </a:solidFill>
                <a:latin typeface="Times New Roman" pitchFamily="18" charset="0"/>
                <a:cs typeface="Times New Roman" pitchFamily="18" charset="0"/>
              </a:rPr>
              <a:t>      			</a:t>
            </a:r>
            <a:r>
              <a:rPr lang="en-US" sz="2200" b="1" dirty="0" err="1" smtClean="0">
                <a:solidFill>
                  <a:schemeClr val="tx2">
                    <a:lumMod val="50000"/>
                  </a:schemeClr>
                </a:solidFill>
                <a:latin typeface="Times New Roman" pitchFamily="18" charset="0"/>
                <a:cs typeface="Times New Roman" pitchFamily="18" charset="0"/>
              </a:rPr>
              <a:t>Kouassi</a:t>
            </a:r>
            <a:r>
              <a:rPr lang="en-US" sz="2200" b="1" dirty="0" smtClean="0">
                <a:solidFill>
                  <a:schemeClr val="tx2">
                    <a:lumMod val="50000"/>
                  </a:schemeClr>
                </a:solidFill>
                <a:latin typeface="Times New Roman" pitchFamily="18" charset="0"/>
                <a:cs typeface="Times New Roman" pitchFamily="18" charset="0"/>
              </a:rPr>
              <a:t> Alain Stéphane,17551A0532</a:t>
            </a:r>
          </a:p>
          <a:p>
            <a:pPr algn="r" eaLnBrk="1" fontAlgn="auto" hangingPunct="1">
              <a:spcAft>
                <a:spcPts val="0"/>
              </a:spcAft>
              <a:defRPr/>
            </a:pPr>
            <a:r>
              <a:rPr lang="en-US" sz="2200" b="1" dirty="0" err="1" smtClean="0">
                <a:solidFill>
                  <a:schemeClr val="tx2">
                    <a:lumMod val="50000"/>
                  </a:schemeClr>
                </a:solidFill>
                <a:latin typeface="Times New Roman" pitchFamily="18" charset="0"/>
                <a:cs typeface="Times New Roman" pitchFamily="18" charset="0"/>
              </a:rPr>
              <a:t>K.Vedavyas</a:t>
            </a:r>
            <a:r>
              <a:rPr lang="en-US" sz="2200" b="1" dirty="0" smtClean="0">
                <a:solidFill>
                  <a:schemeClr val="tx2">
                    <a:lumMod val="50000"/>
                  </a:schemeClr>
                </a:solidFill>
                <a:latin typeface="Times New Roman" pitchFamily="18" charset="0"/>
                <a:cs typeface="Times New Roman" pitchFamily="18" charset="0"/>
              </a:rPr>
              <a:t>,   17551A0587</a:t>
            </a:r>
            <a:endParaRPr lang="en-US" sz="2200" b="1" dirty="0">
              <a:solidFill>
                <a:schemeClr val="tx2">
                  <a:lumMod val="50000"/>
                </a:schemeClr>
              </a:solidFill>
              <a:latin typeface="Times New Roman" pitchFamily="18" charset="0"/>
              <a:cs typeface="Times New Roman" pitchFamily="18" charset="0"/>
            </a:endParaRPr>
          </a:p>
        </p:txBody>
      </p:sp>
      <p:sp>
        <p:nvSpPr>
          <p:cNvPr id="8" name="TextBox 7"/>
          <p:cNvSpPr txBox="1"/>
          <p:nvPr/>
        </p:nvSpPr>
        <p:spPr>
          <a:xfrm>
            <a:off x="0" y="3867150"/>
            <a:ext cx="9144000" cy="400050"/>
          </a:xfrm>
          <a:prstGeom prst="rect">
            <a:avLst/>
          </a:prstGeom>
          <a:solidFill>
            <a:srgbClr val="FCBB06"/>
          </a:solidFill>
        </p:spPr>
        <p:txBody>
          <a:bodyPr>
            <a:spAutoFit/>
          </a:bodyPr>
          <a:lstStyle/>
          <a:p>
            <a:pPr algn="ctr" fontAlgn="auto">
              <a:spcBef>
                <a:spcPts val="0"/>
              </a:spcBef>
              <a:spcAft>
                <a:spcPts val="0"/>
              </a:spcAft>
              <a:defRPr/>
            </a:pPr>
            <a:r>
              <a:rPr lang="en-US" sz="2000" b="1" dirty="0">
                <a:solidFill>
                  <a:schemeClr val="tx2">
                    <a:lumMod val="50000"/>
                  </a:schemeClr>
                </a:solidFill>
                <a:latin typeface="Times New Roman" pitchFamily="18" charset="0"/>
                <a:cs typeface="Times New Roman" pitchFamily="18" charset="0"/>
              </a:rPr>
              <a:t>Under the Guidance of </a:t>
            </a:r>
          </a:p>
        </p:txBody>
      </p:sp>
      <p:sp>
        <p:nvSpPr>
          <p:cNvPr id="4" name="Rounded Rectangle 3"/>
          <p:cNvSpPr/>
          <p:nvPr/>
        </p:nvSpPr>
        <p:spPr>
          <a:xfrm>
            <a:off x="609600" y="1905000"/>
            <a:ext cx="8001000" cy="1752600"/>
          </a:xfrm>
          <a:prstGeom prst="roundRect">
            <a:avLst/>
          </a:prstGeom>
          <a:solidFill>
            <a:srgbClr val="0406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4" name="Title 6"/>
          <p:cNvSpPr>
            <a:spLocks noGrp="1"/>
          </p:cNvSpPr>
          <p:nvPr>
            <p:ph type="ctrTitle"/>
          </p:nvPr>
        </p:nvSpPr>
        <p:spPr>
          <a:xfrm>
            <a:off x="685800" y="2035175"/>
            <a:ext cx="7772400" cy="1470025"/>
          </a:xfrm>
        </p:spPr>
        <p:txBody>
          <a:bodyPr/>
          <a:lstStyle/>
          <a:p>
            <a:pPr eaLnBrk="1" hangingPunct="1"/>
            <a:r>
              <a:rPr lang="en-US" sz="3200" b="1" dirty="0" smtClean="0">
                <a:solidFill>
                  <a:schemeClr val="bg1"/>
                </a:solidFill>
                <a:latin typeface="Times New Roman" panose="02020603050405020304" pitchFamily="18" charset="0"/>
                <a:cs typeface="Times New Roman" panose="02020603050405020304" pitchFamily="18" charset="0"/>
              </a:rPr>
              <a:t>Handwritten Character and Numerical Recognition </a:t>
            </a:r>
            <a:r>
              <a:rPr lang="en-US" sz="3200" b="1" dirty="0" smtClean="0">
                <a:solidFill>
                  <a:schemeClr val="bg1"/>
                </a:solidFill>
                <a:latin typeface="Times New Roman" panose="02020603050405020304" pitchFamily="18" charset="0"/>
                <a:cs typeface="Times New Roman" panose="02020603050405020304" pitchFamily="18" charset="0"/>
              </a:rPr>
              <a:t>by using </a:t>
            </a:r>
            <a:r>
              <a:rPr lang="en-US" sz="3200" b="1" dirty="0" smtClean="0">
                <a:solidFill>
                  <a:schemeClr val="bg1"/>
                </a:solidFill>
                <a:latin typeface="Times New Roman" panose="02020603050405020304" pitchFamily="18" charset="0"/>
                <a:cs typeface="Times New Roman" panose="02020603050405020304" pitchFamily="18" charset="0"/>
              </a:rPr>
              <a:t>Machine Learning </a:t>
            </a:r>
            <a:endParaRPr lang="en-US" sz="3200" b="1" dirty="0">
              <a:solidFill>
                <a:schemeClr val="bg1"/>
              </a:solidFill>
              <a:latin typeface="Arial" charset="0"/>
              <a:cs typeface="Arial" charset="0"/>
            </a:endParaRPr>
          </a:p>
        </p:txBody>
      </p:sp>
      <p:sp>
        <p:nvSpPr>
          <p:cNvPr id="10" name="Rectangle 9"/>
          <p:cNvSpPr/>
          <p:nvPr/>
        </p:nvSpPr>
        <p:spPr>
          <a:xfrm>
            <a:off x="4800600" y="0"/>
            <a:ext cx="4343400" cy="157003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p:nvSpPr>
        <p:spPr>
          <a:xfrm>
            <a:off x="0" y="0"/>
            <a:ext cx="4795838" cy="157003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TextBox 13"/>
          <p:cNvSpPr txBox="1"/>
          <p:nvPr/>
        </p:nvSpPr>
        <p:spPr>
          <a:xfrm>
            <a:off x="0" y="4267200"/>
            <a:ext cx="9144000" cy="1015663"/>
          </a:xfrm>
          <a:prstGeom prst="rect">
            <a:avLst/>
          </a:prstGeom>
          <a:solidFill>
            <a:srgbClr val="FDCF51"/>
          </a:solidFill>
        </p:spPr>
        <p:txBody>
          <a:bodyPr>
            <a:spAutoFit/>
          </a:bodyPr>
          <a:lstStyle/>
          <a:p>
            <a:pPr algn="ctr" fontAlgn="auto">
              <a:spcBef>
                <a:spcPts val="0"/>
              </a:spcBef>
              <a:spcAft>
                <a:spcPts val="0"/>
              </a:spcAft>
              <a:defRPr/>
            </a:pPr>
            <a:r>
              <a:rPr lang="en-US" sz="2000" b="1" dirty="0" err="1" smtClean="0">
                <a:solidFill>
                  <a:srgbClr val="002060"/>
                </a:solidFill>
                <a:latin typeface="Times New Roman" pitchFamily="18" charset="0"/>
                <a:cs typeface="Times New Roman" pitchFamily="18" charset="0"/>
              </a:rPr>
              <a:t>Mr.K.V.K.Sasikanth</a:t>
            </a:r>
            <a:r>
              <a:rPr lang="en-US" sz="2000" b="1" dirty="0" smtClean="0">
                <a:solidFill>
                  <a:srgbClr val="002060"/>
                </a:solidFill>
                <a:latin typeface="Times New Roman" pitchFamily="18" charset="0"/>
                <a:cs typeface="Times New Roman" pitchFamily="18" charset="0"/>
              </a:rPr>
              <a:t>,  Assistant Professor</a:t>
            </a:r>
          </a:p>
          <a:p>
            <a:pPr algn="ctr" fontAlgn="auto">
              <a:spcBef>
                <a:spcPts val="0"/>
              </a:spcBef>
              <a:spcAft>
                <a:spcPts val="0"/>
              </a:spcAft>
              <a:defRPr/>
            </a:pPr>
            <a:r>
              <a:rPr lang="en-US" sz="2000" b="1" dirty="0" smtClean="0">
                <a:solidFill>
                  <a:srgbClr val="002060"/>
                </a:solidFill>
                <a:latin typeface="Times New Roman" pitchFamily="18" charset="0"/>
                <a:cs typeface="Times New Roman" pitchFamily="18" charset="0"/>
              </a:rPr>
              <a:t> Department </a:t>
            </a:r>
            <a:r>
              <a:rPr lang="en-US" sz="2000" b="1" dirty="0">
                <a:solidFill>
                  <a:srgbClr val="002060"/>
                </a:solidFill>
                <a:latin typeface="Times New Roman" pitchFamily="18" charset="0"/>
                <a:cs typeface="Times New Roman" pitchFamily="18" charset="0"/>
              </a:rPr>
              <a:t>of Computer </a:t>
            </a:r>
            <a:r>
              <a:rPr lang="en-US" sz="2000" b="1" dirty="0" smtClean="0">
                <a:solidFill>
                  <a:srgbClr val="002060"/>
                </a:solidFill>
                <a:latin typeface="Times New Roman" pitchFamily="18" charset="0"/>
                <a:cs typeface="Times New Roman" pitchFamily="18" charset="0"/>
              </a:rPr>
              <a:t>Science </a:t>
            </a:r>
            <a:r>
              <a:rPr lang="en-US" sz="2000" b="1" dirty="0">
                <a:solidFill>
                  <a:srgbClr val="002060"/>
                </a:solidFill>
                <a:latin typeface="Times New Roman" pitchFamily="18" charset="0"/>
                <a:cs typeface="Times New Roman" pitchFamily="18" charset="0"/>
              </a:rPr>
              <a:t>&amp; Engineering</a:t>
            </a:r>
          </a:p>
          <a:p>
            <a:pPr algn="ctr" fontAlgn="auto">
              <a:spcBef>
                <a:spcPts val="0"/>
              </a:spcBef>
              <a:spcAft>
                <a:spcPts val="0"/>
              </a:spcAft>
              <a:defRPr/>
            </a:pPr>
            <a:r>
              <a:rPr lang="en-US" sz="2000" b="1" dirty="0">
                <a:solidFill>
                  <a:srgbClr val="002060"/>
                </a:solidFill>
                <a:latin typeface="Times New Roman" pitchFamily="18" charset="0"/>
                <a:cs typeface="Times New Roman" pitchFamily="18" charset="0"/>
              </a:rPr>
              <a:t>Godavari Institute of Engineering and Technology</a:t>
            </a:r>
            <a:r>
              <a:rPr lang="en-US" sz="2000" b="1" dirty="0">
                <a:solidFill>
                  <a:srgbClr val="002060"/>
                </a:solidFill>
                <a:latin typeface="Arial" pitchFamily="34" charset="0"/>
                <a:cs typeface="Arial" pitchFamily="34" charset="0"/>
              </a:rPr>
              <a:t>, </a:t>
            </a:r>
            <a:r>
              <a:rPr lang="en-US" sz="2000" b="1" dirty="0">
                <a:solidFill>
                  <a:srgbClr val="002060"/>
                </a:solidFill>
                <a:latin typeface="Times New Roman" pitchFamily="18" charset="0"/>
                <a:cs typeface="Times New Roman" pitchFamily="18" charset="0"/>
              </a:rPr>
              <a:t>Rajahmundry. </a:t>
            </a:r>
          </a:p>
        </p:txBody>
      </p:sp>
      <p:pic>
        <p:nvPicPr>
          <p:cNvPr id="11" name="Picture 4"/>
          <p:cNvPicPr>
            <a:picLocks noChangeAspect="1" noChangeArrowheads="1"/>
          </p:cNvPicPr>
          <p:nvPr/>
        </p:nvPicPr>
        <p:blipFill>
          <a:blip r:embed="rId3" cstate="print"/>
          <a:srcRect/>
          <a:stretch>
            <a:fillRect/>
          </a:stretch>
        </p:blipFill>
        <p:spPr bwMode="auto">
          <a:xfrm>
            <a:off x="7114349" y="0"/>
            <a:ext cx="2029651" cy="1643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latin typeface="Times New Roman" panose="02020603050405020304" pitchFamily="18" charset="0"/>
                <a:cs typeface="Times New Roman" panose="02020603050405020304" pitchFamily="18" charset="0"/>
              </a:rPr>
              <a:t>Modules</a:t>
            </a:r>
          </a:p>
        </p:txBody>
      </p:sp>
      <p:sp>
        <p:nvSpPr>
          <p:cNvPr id="5" name="Rectangle 4"/>
          <p:cNvSpPr/>
          <p:nvPr/>
        </p:nvSpPr>
        <p:spPr>
          <a:xfrm>
            <a:off x="4795838" y="0"/>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Abstract</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Introduction</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Existing System</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Proposed System</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Architecture Model</a:t>
            </a:r>
          </a:p>
          <a:p>
            <a:pPr fontAlgn="auto">
              <a:spcBef>
                <a:spcPts val="0"/>
              </a:spcBef>
              <a:spcAft>
                <a:spcPts val="0"/>
              </a:spcAft>
              <a:defRPr/>
            </a:pPr>
            <a:r>
              <a:rPr lang="en-US" sz="1400" b="1" dirty="0">
                <a:solidFill>
                  <a:schemeClr val="tx1">
                    <a:lumMod val="95000"/>
                    <a:lumOff val="5000"/>
                  </a:schemeClr>
                </a:solidFill>
                <a:latin typeface="Times New Roman" pitchFamily="18" charset="0"/>
                <a:cs typeface="Times New Roman" pitchFamily="18" charset="0"/>
              </a:rPr>
              <a:t>Modules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References</a:t>
            </a:r>
          </a:p>
        </p:txBody>
      </p:sp>
      <p:sp>
        <p:nvSpPr>
          <p:cNvPr id="7" name="TextBox 6"/>
          <p:cNvSpPr txBox="1"/>
          <p:nvPr/>
        </p:nvSpPr>
        <p:spPr>
          <a:xfrm>
            <a:off x="0" y="2000240"/>
            <a:ext cx="9144000" cy="5693866"/>
          </a:xfrm>
          <a:prstGeom prst="rect">
            <a:avLst/>
          </a:prstGeom>
          <a:noFill/>
        </p:spPr>
        <p:txBody>
          <a:bodyPr wrap="square" rtlCol="0">
            <a:spAutoFit/>
          </a:bodyPr>
          <a:lstStyle/>
          <a:p>
            <a:pPr algn="just"/>
            <a:r>
              <a:rPr lang="en-US" sz="2800" b="1" dirty="0" smtClean="0">
                <a:latin typeface="Times New Roman" pitchFamily="18" charset="0"/>
                <a:cs typeface="Times New Roman" pitchFamily="18" charset="0"/>
              </a:rPr>
              <a:t>Preprocessing:</a:t>
            </a:r>
          </a:p>
          <a:p>
            <a:pPr algn="just"/>
            <a:r>
              <a:rPr lang="en-US" sz="2800" dirty="0" smtClean="0">
                <a:latin typeface="Times New Roman" pitchFamily="18" charset="0"/>
                <a:cs typeface="Times New Roman" pitchFamily="18" charset="0"/>
              </a:rPr>
              <a:t>The aim of preprocessing is an improvement of the image data that suppresses unwanted distortions or enhances some image features important for further processing.</a:t>
            </a:r>
          </a:p>
          <a:p>
            <a:pPr algn="just"/>
            <a:r>
              <a:rPr lang="en-US" sz="2800" b="1" dirty="0" smtClean="0">
                <a:latin typeface="Times New Roman" pitchFamily="18" charset="0"/>
                <a:cs typeface="Times New Roman" pitchFamily="18" charset="0"/>
              </a:rPr>
              <a:t>Segmentation:</a:t>
            </a:r>
          </a:p>
          <a:p>
            <a:pPr algn="just">
              <a:buFont typeface="Arial" pitchFamily="34" charset="0"/>
              <a:buChar char="•"/>
            </a:pPr>
            <a:r>
              <a:rPr lang="en-US" sz="2800" dirty="0" smtClean="0">
                <a:latin typeface="Times New Roman" pitchFamily="18" charset="0"/>
                <a:cs typeface="Times New Roman" pitchFamily="18" charset="0"/>
              </a:rPr>
              <a:t> The goal of segmentation is to simplify and/or change the representation of an image into something that is more meaningful and easier to analyze.</a:t>
            </a:r>
          </a:p>
          <a:p>
            <a:pPr algn="just">
              <a:buFont typeface="Arial" pitchFamily="34" charset="0"/>
              <a:buChar char="•"/>
            </a:pPr>
            <a:r>
              <a:rPr lang="en-US" sz="2800" dirty="0" smtClean="0">
                <a:latin typeface="Times New Roman" pitchFamily="18" charset="0"/>
                <a:cs typeface="Times New Roman" pitchFamily="18" charset="0"/>
              </a:rPr>
              <a:t> Segmentation of hand written text document into individual character or digit is an important phase.</a:t>
            </a:r>
          </a:p>
          <a:p>
            <a:pPr algn="just"/>
            <a:endParaRPr lang="en-US" sz="2800" b="1" dirty="0" smtClean="0">
              <a:latin typeface="Times New Roman" pitchFamily="18" charset="0"/>
              <a:cs typeface="Times New Roman" pitchFamily="18" charset="0"/>
            </a:endParaRPr>
          </a:p>
          <a:p>
            <a:pPr algn="just"/>
            <a:endParaRPr lang="en-US" sz="2800" b="1"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1251231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latin typeface="Times New Roman" panose="02020603050405020304" pitchFamily="18" charset="0"/>
                <a:cs typeface="Times New Roman" panose="02020603050405020304" pitchFamily="18" charset="0"/>
              </a:rPr>
              <a:t>Modules</a:t>
            </a:r>
          </a:p>
        </p:txBody>
      </p:sp>
      <p:sp>
        <p:nvSpPr>
          <p:cNvPr id="5" name="Rectangle 4"/>
          <p:cNvSpPr/>
          <p:nvPr/>
        </p:nvSpPr>
        <p:spPr>
          <a:xfrm>
            <a:off x="4795838" y="0"/>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Abstract</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Introduction</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Existing System</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Proposed System</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Architecture Model</a:t>
            </a:r>
          </a:p>
          <a:p>
            <a:pPr fontAlgn="auto">
              <a:spcBef>
                <a:spcPts val="0"/>
              </a:spcBef>
              <a:spcAft>
                <a:spcPts val="0"/>
              </a:spcAft>
              <a:defRPr/>
            </a:pPr>
            <a:r>
              <a:rPr lang="en-US" sz="1400" b="1" dirty="0">
                <a:solidFill>
                  <a:schemeClr val="tx1">
                    <a:lumMod val="95000"/>
                    <a:lumOff val="5000"/>
                  </a:schemeClr>
                </a:solidFill>
                <a:latin typeface="Times New Roman" pitchFamily="18" charset="0"/>
                <a:cs typeface="Times New Roman" pitchFamily="18" charset="0"/>
              </a:rPr>
              <a:t>Modules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References</a:t>
            </a:r>
          </a:p>
        </p:txBody>
      </p:sp>
      <p:sp>
        <p:nvSpPr>
          <p:cNvPr id="7" name="TextBox 6"/>
          <p:cNvSpPr txBox="1"/>
          <p:nvPr/>
        </p:nvSpPr>
        <p:spPr>
          <a:xfrm>
            <a:off x="0" y="2000240"/>
            <a:ext cx="9144000" cy="4401205"/>
          </a:xfrm>
          <a:prstGeom prst="rect">
            <a:avLst/>
          </a:prstGeom>
          <a:noFill/>
        </p:spPr>
        <p:txBody>
          <a:bodyPr wrap="square" rtlCol="0">
            <a:spAutoFit/>
          </a:bodyPr>
          <a:lstStyle/>
          <a:p>
            <a:pPr algn="just"/>
            <a:r>
              <a:rPr lang="en-US" sz="2800" b="1" dirty="0" smtClean="0">
                <a:latin typeface="Times New Roman" pitchFamily="18" charset="0"/>
                <a:cs typeface="Times New Roman" pitchFamily="18" charset="0"/>
              </a:rPr>
              <a:t>Recognition: </a:t>
            </a:r>
          </a:p>
          <a:p>
            <a:pPr algn="just">
              <a:buFont typeface="Arial" pitchFamily="34" charset="0"/>
              <a:buChar char="•"/>
            </a:pPr>
            <a:r>
              <a:rPr lang="en-US" sz="2800" dirty="0" smtClean="0">
                <a:latin typeface="Times New Roman" pitchFamily="18" charset="0"/>
                <a:cs typeface="Times New Roman" pitchFamily="18" charset="0"/>
              </a:rPr>
              <a:t> In this module we will be using K-nearest </a:t>
            </a:r>
            <a:r>
              <a:rPr lang="en-US" sz="2800" dirty="0" err="1" smtClean="0">
                <a:latin typeface="Times New Roman" pitchFamily="18" charset="0"/>
                <a:cs typeface="Times New Roman" pitchFamily="18" charset="0"/>
              </a:rPr>
              <a:t>Neighbour’s</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algortihm</a:t>
            </a:r>
            <a:r>
              <a:rPr lang="en-US" sz="2800" dirty="0" smtClean="0">
                <a:latin typeface="Times New Roman" pitchFamily="18" charset="0"/>
                <a:cs typeface="Times New Roman" pitchFamily="18" charset="0"/>
              </a:rPr>
              <a:t>.</a:t>
            </a:r>
          </a:p>
          <a:p>
            <a:pPr algn="just">
              <a:buFont typeface="Arial" pitchFamily="34" charset="0"/>
              <a:buChar char="•"/>
            </a:pPr>
            <a:r>
              <a:rPr lang="en-US" sz="2800" dirty="0" smtClean="0">
                <a:latin typeface="Times New Roman" pitchFamily="18" charset="0"/>
                <a:cs typeface="Times New Roman" pitchFamily="18" charset="0"/>
              </a:rPr>
              <a:t>  Train and test the KNN algorithm to recognize the pattern and modify the character and Numerical.</a:t>
            </a:r>
          </a:p>
          <a:p>
            <a:pPr algn="just">
              <a:buFont typeface="Arial" pitchFamily="34" charset="0"/>
              <a:buChar char="•"/>
            </a:pPr>
            <a:endParaRPr lang="en-US" sz="2800" dirty="0" smtClean="0">
              <a:latin typeface="Times New Roman" pitchFamily="18" charset="0"/>
              <a:cs typeface="Times New Roman" pitchFamily="18" charset="0"/>
            </a:endParaRPr>
          </a:p>
          <a:p>
            <a:pPr algn="just">
              <a:buFont typeface="Arial" pitchFamily="34" charset="0"/>
              <a:buChar char="•"/>
            </a:pPr>
            <a:endParaRPr lang="en-US" sz="2800" dirty="0" smtClean="0">
              <a:latin typeface="Times New Roman" pitchFamily="18" charset="0"/>
              <a:cs typeface="Times New Roman" pitchFamily="18" charset="0"/>
            </a:endParaRPr>
          </a:p>
          <a:p>
            <a:pPr algn="just"/>
            <a:endParaRPr lang="en-US" sz="2800" b="1" dirty="0" smtClean="0">
              <a:latin typeface="Times New Roman" pitchFamily="18" charset="0"/>
              <a:cs typeface="Times New Roman" pitchFamily="18" charset="0"/>
            </a:endParaRPr>
          </a:p>
          <a:p>
            <a:pPr algn="just"/>
            <a:endParaRPr lang="en-US" sz="2800" b="1"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1251231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latin typeface="Times New Roman" panose="02020603050405020304" pitchFamily="18" charset="0"/>
                <a:cs typeface="Times New Roman" panose="02020603050405020304" pitchFamily="18" charset="0"/>
              </a:rPr>
              <a:t>UML Diagrams/ER Diagrams/Flow Charts</a:t>
            </a:r>
          </a:p>
        </p:txBody>
      </p:sp>
      <p:sp>
        <p:nvSpPr>
          <p:cNvPr id="5" name="Rectangle 4"/>
          <p:cNvSpPr/>
          <p:nvPr/>
        </p:nvSpPr>
        <p:spPr>
          <a:xfrm>
            <a:off x="4795838" y="0"/>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Abstract</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Introduction</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Existing System</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Proposed System</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Modules</a:t>
            </a:r>
          </a:p>
          <a:p>
            <a:pPr fontAlgn="auto">
              <a:spcBef>
                <a:spcPts val="0"/>
              </a:spcBef>
              <a:spcAft>
                <a:spcPts val="0"/>
              </a:spcAft>
              <a:defRPr/>
            </a:pPr>
            <a:r>
              <a:rPr lang="en-US" sz="1400" b="1" dirty="0">
                <a:solidFill>
                  <a:schemeClr val="tx1">
                    <a:lumMod val="95000"/>
                    <a:lumOff val="5000"/>
                  </a:schemeClr>
                </a:solidFill>
                <a:latin typeface="Times New Roman" pitchFamily="18" charset="0"/>
                <a:cs typeface="Times New Roman"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References</a:t>
            </a:r>
          </a:p>
        </p:txBody>
      </p:sp>
      <p:sp>
        <p:nvSpPr>
          <p:cNvPr id="6" name="Smiley Face 5"/>
          <p:cNvSpPr/>
          <p:nvPr/>
        </p:nvSpPr>
        <p:spPr>
          <a:xfrm>
            <a:off x="1071538" y="2143116"/>
            <a:ext cx="428628" cy="357190"/>
          </a:xfrm>
          <a:prstGeom prst="smileyFace">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rot="5400000">
            <a:off x="1108051" y="2678107"/>
            <a:ext cx="357190" cy="1588"/>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rot="5400000">
            <a:off x="1072332" y="2928140"/>
            <a:ext cx="285752" cy="144464"/>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rot="16200000" flipH="1">
            <a:off x="1213620" y="2929728"/>
            <a:ext cx="285752" cy="141288"/>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rot="10800000">
            <a:off x="1071538" y="2643182"/>
            <a:ext cx="428628" cy="1588"/>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928662" y="3214686"/>
            <a:ext cx="623889" cy="369332"/>
          </a:xfrm>
          <a:prstGeom prst="rect">
            <a:avLst/>
          </a:prstGeom>
          <a:noFill/>
        </p:spPr>
        <p:txBody>
          <a:bodyPr wrap="none" rtlCol="0">
            <a:spAutoFit/>
          </a:bodyPr>
          <a:lstStyle/>
          <a:p>
            <a:r>
              <a:rPr lang="en-US" dirty="0" smtClean="0">
                <a:latin typeface="Times New Roman" pitchFamily="18" charset="0"/>
                <a:cs typeface="Times New Roman" pitchFamily="18" charset="0"/>
              </a:rPr>
              <a:t>User</a:t>
            </a:r>
            <a:endParaRPr lang="en-US" dirty="0">
              <a:latin typeface="Times New Roman" pitchFamily="18" charset="0"/>
              <a:cs typeface="Times New Roman" pitchFamily="18" charset="0"/>
            </a:endParaRPr>
          </a:p>
        </p:txBody>
      </p:sp>
      <p:sp>
        <p:nvSpPr>
          <p:cNvPr id="28" name="Smiley Face 27"/>
          <p:cNvSpPr/>
          <p:nvPr/>
        </p:nvSpPr>
        <p:spPr>
          <a:xfrm>
            <a:off x="7000892" y="3857628"/>
            <a:ext cx="428628" cy="357190"/>
          </a:xfrm>
          <a:prstGeom prst="smileyFace">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rot="10800000">
            <a:off x="7000892" y="4357694"/>
            <a:ext cx="428628" cy="1588"/>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rot="5400000">
            <a:off x="7037405" y="4392619"/>
            <a:ext cx="357190" cy="1588"/>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rot="5400000">
            <a:off x="7001686" y="4642652"/>
            <a:ext cx="285752" cy="144464"/>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rot="16200000" flipH="1">
            <a:off x="7142974" y="4644240"/>
            <a:ext cx="285752" cy="141288"/>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flipV="1">
            <a:off x="1500166" y="2428870"/>
            <a:ext cx="1071570" cy="2857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2571736" y="2143116"/>
            <a:ext cx="1928826" cy="5000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Input</a:t>
            </a:r>
            <a:r>
              <a:rPr lang="en-US" dirty="0" smtClean="0">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Image</a:t>
            </a:r>
            <a:endParaRPr lang="en-US" dirty="0">
              <a:solidFill>
                <a:schemeClr val="tx1"/>
              </a:solidFill>
              <a:latin typeface="Times New Roman" pitchFamily="18" charset="0"/>
              <a:cs typeface="Times New Roman" pitchFamily="18" charset="0"/>
            </a:endParaRPr>
          </a:p>
        </p:txBody>
      </p:sp>
      <p:sp>
        <p:nvSpPr>
          <p:cNvPr id="39" name="Oval 38"/>
          <p:cNvSpPr/>
          <p:nvPr/>
        </p:nvSpPr>
        <p:spPr>
          <a:xfrm>
            <a:off x="2643174" y="2714620"/>
            <a:ext cx="1928826" cy="5000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Cancel</a:t>
            </a:r>
            <a:endParaRPr lang="en-US" dirty="0">
              <a:solidFill>
                <a:schemeClr val="tx1"/>
              </a:solidFill>
              <a:latin typeface="Times New Roman" pitchFamily="18" charset="0"/>
              <a:cs typeface="Times New Roman" pitchFamily="18" charset="0"/>
            </a:endParaRPr>
          </a:p>
        </p:txBody>
      </p:sp>
      <p:cxnSp>
        <p:nvCxnSpPr>
          <p:cNvPr id="40" name="Straight Arrow Connector 39"/>
          <p:cNvCxnSpPr>
            <a:endCxn id="39" idx="2"/>
          </p:cNvCxnSpPr>
          <p:nvPr/>
        </p:nvCxnSpPr>
        <p:spPr>
          <a:xfrm>
            <a:off x="1500166" y="2714620"/>
            <a:ext cx="1143008" cy="2500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3643306" y="3286124"/>
            <a:ext cx="2143140" cy="5715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Preprocessing</a:t>
            </a:r>
            <a:endParaRPr lang="en-US" dirty="0">
              <a:solidFill>
                <a:schemeClr val="tx1"/>
              </a:solidFill>
              <a:latin typeface="Times New Roman" pitchFamily="18" charset="0"/>
              <a:cs typeface="Times New Roman" pitchFamily="18" charset="0"/>
            </a:endParaRPr>
          </a:p>
        </p:txBody>
      </p:sp>
      <p:sp>
        <p:nvSpPr>
          <p:cNvPr id="51" name="Oval 50"/>
          <p:cNvSpPr/>
          <p:nvPr/>
        </p:nvSpPr>
        <p:spPr>
          <a:xfrm>
            <a:off x="3714744" y="4000504"/>
            <a:ext cx="2143140" cy="5715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Segmentation</a:t>
            </a:r>
            <a:endParaRPr lang="en-US" dirty="0">
              <a:solidFill>
                <a:schemeClr val="tx1"/>
              </a:solidFill>
              <a:latin typeface="Times New Roman" pitchFamily="18" charset="0"/>
              <a:cs typeface="Times New Roman" pitchFamily="18" charset="0"/>
            </a:endParaRPr>
          </a:p>
        </p:txBody>
      </p:sp>
      <p:sp>
        <p:nvSpPr>
          <p:cNvPr id="52" name="Oval 51"/>
          <p:cNvSpPr/>
          <p:nvPr/>
        </p:nvSpPr>
        <p:spPr>
          <a:xfrm>
            <a:off x="3714744" y="4714884"/>
            <a:ext cx="2143140" cy="5715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Recognition</a:t>
            </a:r>
            <a:endParaRPr lang="en-US" dirty="0">
              <a:solidFill>
                <a:schemeClr val="tx1"/>
              </a:solidFill>
              <a:latin typeface="Times New Roman" pitchFamily="18" charset="0"/>
              <a:cs typeface="Times New Roman" pitchFamily="18" charset="0"/>
            </a:endParaRPr>
          </a:p>
        </p:txBody>
      </p:sp>
      <p:sp>
        <p:nvSpPr>
          <p:cNvPr id="53" name="Oval 52"/>
          <p:cNvSpPr/>
          <p:nvPr/>
        </p:nvSpPr>
        <p:spPr>
          <a:xfrm>
            <a:off x="3714744" y="5429264"/>
            <a:ext cx="2143140" cy="5715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Generate Output</a:t>
            </a:r>
            <a:endParaRPr lang="en-US" dirty="0">
              <a:solidFill>
                <a:schemeClr val="tx1"/>
              </a:solidFill>
              <a:latin typeface="Times New Roman" pitchFamily="18" charset="0"/>
              <a:cs typeface="Times New Roman" pitchFamily="18" charset="0"/>
            </a:endParaRPr>
          </a:p>
        </p:txBody>
      </p:sp>
      <p:cxnSp>
        <p:nvCxnSpPr>
          <p:cNvPr id="54" name="Straight Arrow Connector 53"/>
          <p:cNvCxnSpPr>
            <a:endCxn id="45" idx="6"/>
          </p:cNvCxnSpPr>
          <p:nvPr/>
        </p:nvCxnSpPr>
        <p:spPr>
          <a:xfrm rot="10800000">
            <a:off x="5786446" y="3571876"/>
            <a:ext cx="1071570" cy="7858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0800000">
            <a:off x="5857884" y="4286256"/>
            <a:ext cx="1000132" cy="714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52" idx="6"/>
          </p:cNvCxnSpPr>
          <p:nvPr/>
        </p:nvCxnSpPr>
        <p:spPr>
          <a:xfrm rot="10800000" flipV="1">
            <a:off x="5857884" y="4357694"/>
            <a:ext cx="1000132" cy="6429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53" idx="6"/>
          </p:cNvCxnSpPr>
          <p:nvPr/>
        </p:nvCxnSpPr>
        <p:spPr>
          <a:xfrm rot="5400000">
            <a:off x="5679289" y="4536289"/>
            <a:ext cx="1357322" cy="10001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786182" y="6215082"/>
            <a:ext cx="1928826" cy="369332"/>
          </a:xfrm>
          <a:prstGeom prst="rect">
            <a:avLst/>
          </a:prstGeom>
          <a:solidFill>
            <a:schemeClr val="tx2">
              <a:lumMod val="60000"/>
              <a:lumOff val="40000"/>
            </a:schemeClr>
          </a:solidFill>
        </p:spPr>
        <p:txBody>
          <a:bodyPr wrap="square" rtlCol="0">
            <a:spAutoFit/>
          </a:bodyPr>
          <a:lstStyle/>
          <a:p>
            <a:r>
              <a:rPr lang="en-US" dirty="0" smtClean="0"/>
              <a:t> </a:t>
            </a:r>
            <a:r>
              <a:rPr lang="en-US" dirty="0" smtClean="0">
                <a:latin typeface="Times New Roman" pitchFamily="18" charset="0"/>
                <a:cs typeface="Times New Roman" pitchFamily="18" charset="0"/>
              </a:rPr>
              <a:t>Use case Diagram</a:t>
            </a:r>
            <a:endParaRPr lang="en-US" dirty="0">
              <a:latin typeface="Times New Roman" pitchFamily="18" charset="0"/>
              <a:cs typeface="Times New Roman" pitchFamily="18" charset="0"/>
            </a:endParaRPr>
          </a:p>
        </p:txBody>
      </p:sp>
      <p:sp>
        <p:nvSpPr>
          <p:cNvPr id="33" name="TextBox 32"/>
          <p:cNvSpPr txBox="1"/>
          <p:nvPr/>
        </p:nvSpPr>
        <p:spPr>
          <a:xfrm>
            <a:off x="6876256" y="4941168"/>
            <a:ext cx="864096" cy="369332"/>
          </a:xfrm>
          <a:prstGeom prst="rect">
            <a:avLst/>
          </a:prstGeom>
          <a:noFill/>
        </p:spPr>
        <p:txBody>
          <a:bodyPr wrap="square" rtlCol="0">
            <a:spAutoFit/>
          </a:bodyPr>
          <a:lstStyle/>
          <a:p>
            <a:r>
              <a:rPr lang="en-US" dirty="0" smtClean="0">
                <a:latin typeface="Times New Roman" pitchFamily="18" charset="0"/>
                <a:cs typeface="Times New Roman" pitchFamily="18" charset="0"/>
              </a:rPr>
              <a:t>System</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4336446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a:t>
            </a:r>
            <a:endParaRPr lang="en-US" dirty="0"/>
          </a:p>
        </p:txBody>
      </p:sp>
      <p:sp>
        <p:nvSpPr>
          <p:cNvPr id="4" name="Rectangle 3"/>
          <p:cNvSpPr/>
          <p:nvPr/>
        </p:nvSpPr>
        <p:spPr>
          <a:xfrm>
            <a:off x="0" y="0"/>
            <a:ext cx="4795838" cy="207167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latin typeface="Times New Roman" panose="02020603050405020304" pitchFamily="18" charset="0"/>
                <a:cs typeface="Times New Roman" panose="02020603050405020304" pitchFamily="18" charset="0"/>
              </a:rPr>
              <a:t>UML Diagrams/ER Diagrams/Flow Charts</a:t>
            </a:r>
          </a:p>
        </p:txBody>
      </p:sp>
      <p:sp>
        <p:nvSpPr>
          <p:cNvPr id="5" name="Rectangle 4"/>
          <p:cNvSpPr/>
          <p:nvPr/>
        </p:nvSpPr>
        <p:spPr>
          <a:xfrm>
            <a:off x="4800600" y="0"/>
            <a:ext cx="4343400" cy="207167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Abstract</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Introduction</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Existing System</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Proposed </a:t>
            </a:r>
            <a:r>
              <a:rPr lang="en-US" sz="1400" dirty="0" smtClean="0">
                <a:solidFill>
                  <a:schemeClr val="tx1">
                    <a:lumMod val="95000"/>
                    <a:lumOff val="5000"/>
                  </a:schemeClr>
                </a:solidFill>
                <a:latin typeface="Times New Roman" pitchFamily="18" charset="0"/>
                <a:cs typeface="Times New Roman" pitchFamily="18" charset="0"/>
              </a:rPr>
              <a:t>System</a:t>
            </a:r>
            <a:endParaRPr lang="en-US" sz="1400" dirty="0">
              <a:solidFill>
                <a:schemeClr val="tx1">
                  <a:lumMod val="95000"/>
                  <a:lumOff val="5000"/>
                </a:schemeClr>
              </a:solidFill>
              <a:latin typeface="Times New Roman" pitchFamily="18" charset="0"/>
              <a:cs typeface="Times New Roman" pitchFamily="18" charset="0"/>
            </a:endParaRP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Modules</a:t>
            </a:r>
          </a:p>
          <a:p>
            <a:pPr fontAlgn="auto">
              <a:spcBef>
                <a:spcPts val="0"/>
              </a:spcBef>
              <a:spcAft>
                <a:spcPts val="0"/>
              </a:spcAft>
              <a:defRPr/>
            </a:pPr>
            <a:r>
              <a:rPr lang="en-US" sz="1400" b="1" dirty="0">
                <a:solidFill>
                  <a:schemeClr val="tx1">
                    <a:lumMod val="95000"/>
                    <a:lumOff val="5000"/>
                  </a:schemeClr>
                </a:solidFill>
                <a:latin typeface="Times New Roman" pitchFamily="18" charset="0"/>
                <a:cs typeface="Times New Roman" pitchFamily="18" charset="0"/>
              </a:rPr>
              <a:t>UML  Diagrams/ER Diagrams/Flow </a:t>
            </a:r>
            <a:r>
              <a:rPr lang="en-US" sz="1400" b="1" dirty="0" smtClean="0">
                <a:solidFill>
                  <a:schemeClr val="tx1">
                    <a:lumMod val="95000"/>
                    <a:lumOff val="5000"/>
                  </a:schemeClr>
                </a:solidFill>
                <a:latin typeface="Times New Roman" pitchFamily="18" charset="0"/>
                <a:cs typeface="Times New Roman" pitchFamily="18" charset="0"/>
              </a:rPr>
              <a:t>Charts</a:t>
            </a:r>
          </a:p>
          <a:p>
            <a:pPr fontAlgn="auto">
              <a:spcBef>
                <a:spcPts val="0"/>
              </a:spcBef>
              <a:spcAft>
                <a:spcPts val="0"/>
              </a:spcAft>
              <a:defRPr/>
            </a:pPr>
            <a:r>
              <a:rPr lang="en-US" sz="1400" dirty="0" smtClean="0">
                <a:solidFill>
                  <a:schemeClr val="tx1">
                    <a:lumMod val="95000"/>
                    <a:lumOff val="5000"/>
                  </a:schemeClr>
                </a:solidFill>
                <a:latin typeface="Times New Roman" pitchFamily="18" charset="0"/>
                <a:cs typeface="Times New Roman" pitchFamily="18" charset="0"/>
              </a:rPr>
              <a:t>O</a:t>
            </a:r>
            <a:r>
              <a:rPr lang="en-US" sz="1400" dirty="0" smtClean="0">
                <a:solidFill>
                  <a:schemeClr val="tx1">
                    <a:lumMod val="95000"/>
                    <a:lumOff val="5000"/>
                  </a:schemeClr>
                </a:solidFill>
                <a:latin typeface="Times New Roman" pitchFamily="18" charset="0"/>
                <a:cs typeface="Times New Roman" pitchFamily="18" charset="0"/>
              </a:rPr>
              <a:t>utput</a:t>
            </a:r>
            <a:endParaRPr lang="en-US" sz="1400" dirty="0">
              <a:solidFill>
                <a:schemeClr val="tx1">
                  <a:lumMod val="95000"/>
                  <a:lumOff val="5000"/>
                </a:schemeClr>
              </a:solidFill>
              <a:latin typeface="Times New Roman" pitchFamily="18" charset="0"/>
              <a:cs typeface="Times New Roman" pitchFamily="18" charset="0"/>
            </a:endParaRP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References</a:t>
            </a:r>
          </a:p>
        </p:txBody>
      </p:sp>
      <p:sp>
        <p:nvSpPr>
          <p:cNvPr id="8" name="Smiley Face 7"/>
          <p:cNvSpPr/>
          <p:nvPr/>
        </p:nvSpPr>
        <p:spPr>
          <a:xfrm>
            <a:off x="2285984" y="2071678"/>
            <a:ext cx="285752" cy="285752"/>
          </a:xfrm>
          <a:prstGeom prst="smileyFace">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rot="10800000">
            <a:off x="2285984" y="2357430"/>
            <a:ext cx="285752" cy="1588"/>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rot="10800000" flipV="1">
            <a:off x="2285984" y="2500306"/>
            <a:ext cx="144464" cy="142876"/>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rot="16200000" flipH="1">
            <a:off x="2428860" y="2500306"/>
            <a:ext cx="142876" cy="142876"/>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rot="5400000">
            <a:off x="2322497" y="2463793"/>
            <a:ext cx="214314" cy="1588"/>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5148064" y="2132856"/>
            <a:ext cx="1643074" cy="357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System</a:t>
            </a:r>
            <a:endParaRPr lang="en-US" dirty="0">
              <a:solidFill>
                <a:schemeClr val="tx1"/>
              </a:solidFill>
              <a:latin typeface="Times New Roman" pitchFamily="18" charset="0"/>
              <a:cs typeface="Times New Roman" pitchFamily="18" charset="0"/>
            </a:endParaRPr>
          </a:p>
        </p:txBody>
      </p:sp>
      <p:cxnSp>
        <p:nvCxnSpPr>
          <p:cNvPr id="21" name="Straight Connector 20"/>
          <p:cNvCxnSpPr/>
          <p:nvPr/>
        </p:nvCxnSpPr>
        <p:spPr>
          <a:xfrm rot="5400000" flipH="1" flipV="1">
            <a:off x="947678" y="4245010"/>
            <a:ext cx="2928958" cy="794"/>
          </a:xfrm>
          <a:prstGeom prst="line">
            <a:avLst/>
          </a:prstGeom>
          <a:ln w="2857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rot="5400000" flipH="1" flipV="1">
            <a:off x="4358083" y="4071545"/>
            <a:ext cx="3143272" cy="794"/>
          </a:xfrm>
          <a:prstGeom prst="line">
            <a:avLst/>
          </a:prstGeom>
          <a:ln w="2857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2214546" y="2714620"/>
            <a:ext cx="428628" cy="1588"/>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71868" y="2786058"/>
            <a:ext cx="1327479"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1.input</a:t>
            </a:r>
            <a:r>
              <a:rPr lang="en-US" sz="14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Image</a:t>
            </a:r>
            <a:endParaRPr lang="en-US" sz="1600" dirty="0">
              <a:latin typeface="Times New Roman" pitchFamily="18" charset="0"/>
              <a:cs typeface="Times New Roman" pitchFamily="18" charset="0"/>
            </a:endParaRPr>
          </a:p>
        </p:txBody>
      </p:sp>
      <p:sp>
        <p:nvSpPr>
          <p:cNvPr id="66" name="Curved Left Arrow 65"/>
          <p:cNvSpPr/>
          <p:nvPr/>
        </p:nvSpPr>
        <p:spPr>
          <a:xfrm>
            <a:off x="5929322" y="4500570"/>
            <a:ext cx="285752" cy="428628"/>
          </a:xfrm>
          <a:prstGeom prst="curvedLeftArrow">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 name="Right Arrow 66"/>
          <p:cNvSpPr/>
          <p:nvPr/>
        </p:nvSpPr>
        <p:spPr>
          <a:xfrm>
            <a:off x="2411760" y="3284984"/>
            <a:ext cx="3500462" cy="142876"/>
          </a:xfrm>
          <a:prstGeom prst="rightArrow">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urved Left Arrow 67"/>
          <p:cNvSpPr/>
          <p:nvPr/>
        </p:nvSpPr>
        <p:spPr>
          <a:xfrm>
            <a:off x="5929322" y="3929066"/>
            <a:ext cx="285752" cy="428628"/>
          </a:xfrm>
          <a:prstGeom prst="curvedLeftArrow">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Curved Left Arrow 68"/>
          <p:cNvSpPr/>
          <p:nvPr/>
        </p:nvSpPr>
        <p:spPr>
          <a:xfrm>
            <a:off x="5929322" y="3357562"/>
            <a:ext cx="285752" cy="428628"/>
          </a:xfrm>
          <a:prstGeom prst="curvedLeftArrow">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TextBox 69"/>
          <p:cNvSpPr txBox="1"/>
          <p:nvPr/>
        </p:nvSpPr>
        <p:spPr>
          <a:xfrm>
            <a:off x="6215074" y="3357562"/>
            <a:ext cx="1589281"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2.Preproccessing</a:t>
            </a:r>
            <a:endParaRPr lang="en-US" sz="1600" dirty="0">
              <a:latin typeface="Times New Roman" pitchFamily="18" charset="0"/>
              <a:cs typeface="Times New Roman" pitchFamily="18" charset="0"/>
            </a:endParaRPr>
          </a:p>
        </p:txBody>
      </p:sp>
      <p:sp>
        <p:nvSpPr>
          <p:cNvPr id="71" name="TextBox 70"/>
          <p:cNvSpPr txBox="1"/>
          <p:nvPr/>
        </p:nvSpPr>
        <p:spPr>
          <a:xfrm>
            <a:off x="6286512" y="3929066"/>
            <a:ext cx="1499193"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3.Segmentation</a:t>
            </a:r>
            <a:endParaRPr lang="en-US" sz="1600" dirty="0">
              <a:latin typeface="Times New Roman" pitchFamily="18" charset="0"/>
              <a:cs typeface="Times New Roman" pitchFamily="18" charset="0"/>
            </a:endParaRPr>
          </a:p>
        </p:txBody>
      </p:sp>
      <p:sp>
        <p:nvSpPr>
          <p:cNvPr id="72" name="TextBox 71"/>
          <p:cNvSpPr txBox="1"/>
          <p:nvPr/>
        </p:nvSpPr>
        <p:spPr>
          <a:xfrm>
            <a:off x="6286512" y="4500570"/>
            <a:ext cx="1343638"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4.Recognition</a:t>
            </a:r>
            <a:endParaRPr lang="en-US" sz="1600" dirty="0">
              <a:latin typeface="Times New Roman" pitchFamily="18" charset="0"/>
              <a:cs typeface="Times New Roman" pitchFamily="18" charset="0"/>
            </a:endParaRPr>
          </a:p>
        </p:txBody>
      </p:sp>
      <p:sp>
        <p:nvSpPr>
          <p:cNvPr id="74" name="Left Arrow 73"/>
          <p:cNvSpPr/>
          <p:nvPr/>
        </p:nvSpPr>
        <p:spPr>
          <a:xfrm>
            <a:off x="2428860" y="5072074"/>
            <a:ext cx="3500462" cy="142876"/>
          </a:xfrm>
          <a:prstGeom prst="leftArrow">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3428992" y="5214950"/>
            <a:ext cx="1754711"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5.Generate Output</a:t>
            </a:r>
            <a:endParaRPr lang="en-US" sz="1600" dirty="0">
              <a:latin typeface="Times New Roman" pitchFamily="18" charset="0"/>
              <a:cs typeface="Times New Roman" pitchFamily="18" charset="0"/>
            </a:endParaRPr>
          </a:p>
        </p:txBody>
      </p:sp>
      <p:sp>
        <p:nvSpPr>
          <p:cNvPr id="79" name="TextBox 78"/>
          <p:cNvSpPr txBox="1"/>
          <p:nvPr/>
        </p:nvSpPr>
        <p:spPr>
          <a:xfrm>
            <a:off x="3143240" y="6072206"/>
            <a:ext cx="2143140" cy="369332"/>
          </a:xfrm>
          <a:prstGeom prst="rect">
            <a:avLst/>
          </a:prstGeom>
          <a:solidFill>
            <a:schemeClr val="tx2">
              <a:lumMod val="60000"/>
              <a:lumOff val="40000"/>
            </a:schemeClr>
          </a:solidFill>
        </p:spPr>
        <p:txBody>
          <a:bodyPr wrap="square" rtlCol="0">
            <a:spAutoFit/>
          </a:bodyPr>
          <a:lstStyle/>
          <a:p>
            <a:r>
              <a:rPr lang="en-US" dirty="0" smtClean="0"/>
              <a:t>  </a:t>
            </a:r>
            <a:r>
              <a:rPr lang="en-US" dirty="0" smtClean="0">
                <a:latin typeface="Times New Roman" pitchFamily="18" charset="0"/>
                <a:cs typeface="Times New Roman" pitchFamily="18" charset="0"/>
              </a:rPr>
              <a:t>Sequence Diagram</a:t>
            </a:r>
            <a:endParaRPr lang="en-US" dirty="0">
              <a:latin typeface="Times New Roman" pitchFamily="18" charset="0"/>
              <a:cs typeface="Times New Roman" pitchFamily="18" charset="0"/>
            </a:endParaRPr>
          </a:p>
        </p:txBody>
      </p:sp>
      <p:sp>
        <p:nvSpPr>
          <p:cNvPr id="25" name="TextBox 24"/>
          <p:cNvSpPr txBox="1"/>
          <p:nvPr/>
        </p:nvSpPr>
        <p:spPr>
          <a:xfrm>
            <a:off x="2627784" y="2276872"/>
            <a:ext cx="648072" cy="369332"/>
          </a:xfrm>
          <a:prstGeom prst="rect">
            <a:avLst/>
          </a:prstGeom>
          <a:noFill/>
        </p:spPr>
        <p:txBody>
          <a:bodyPr wrap="square" rtlCol="0">
            <a:spAutoFit/>
          </a:bodyPr>
          <a:lstStyle/>
          <a:p>
            <a:r>
              <a:rPr lang="en-US" dirty="0" smtClean="0">
                <a:latin typeface="Times New Roman" pitchFamily="18" charset="0"/>
                <a:cs typeface="Times New Roman" pitchFamily="18" charset="0"/>
              </a:rPr>
              <a:t>User</a:t>
            </a:r>
            <a:r>
              <a:rPr lang="en-US" dirty="0" smtClean="0"/>
              <a:t> </a:t>
            </a:r>
            <a:endParaRPr lang="en-US" dirty="0"/>
          </a:p>
        </p:txBody>
      </p:sp>
    </p:spTree>
    <p:extLst>
      <p:ext uri="{BB962C8B-B14F-4D97-AF65-F5344CB8AC3E}">
        <p14:creationId xmlns="" xmlns:p14="http://schemas.microsoft.com/office/powerpoint/2010/main" val="33440511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86314" y="0"/>
            <a:ext cx="4357686" cy="2143116"/>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smtClean="0">
                <a:solidFill>
                  <a:schemeClr val="tx1">
                    <a:lumMod val="95000"/>
                    <a:lumOff val="5000"/>
                  </a:schemeClr>
                </a:solidFill>
                <a:latin typeface="Times New Roman" pitchFamily="18" charset="0"/>
                <a:cs typeface="Times New Roman" pitchFamily="18" charset="0"/>
              </a:rPr>
              <a:t>Abstract</a:t>
            </a:r>
          </a:p>
          <a:p>
            <a:pPr fontAlgn="auto">
              <a:spcBef>
                <a:spcPts val="0"/>
              </a:spcBef>
              <a:spcAft>
                <a:spcPts val="0"/>
              </a:spcAft>
              <a:defRPr/>
            </a:pPr>
            <a:r>
              <a:rPr lang="en-US" sz="1400" dirty="0" smtClean="0">
                <a:solidFill>
                  <a:schemeClr val="tx1">
                    <a:lumMod val="95000"/>
                    <a:lumOff val="5000"/>
                  </a:schemeClr>
                </a:solidFill>
                <a:latin typeface="Times New Roman" pitchFamily="18" charset="0"/>
                <a:cs typeface="Times New Roman" pitchFamily="18" charset="0"/>
              </a:rPr>
              <a:t>Introduction</a:t>
            </a:r>
          </a:p>
          <a:p>
            <a:pPr fontAlgn="auto">
              <a:spcBef>
                <a:spcPts val="0"/>
              </a:spcBef>
              <a:spcAft>
                <a:spcPts val="0"/>
              </a:spcAft>
              <a:defRPr/>
            </a:pPr>
            <a:r>
              <a:rPr lang="en-US" sz="1400" dirty="0" smtClean="0">
                <a:solidFill>
                  <a:schemeClr val="tx1">
                    <a:lumMod val="95000"/>
                    <a:lumOff val="5000"/>
                  </a:schemeClr>
                </a:solidFill>
                <a:latin typeface="Times New Roman" pitchFamily="18" charset="0"/>
                <a:cs typeface="Times New Roman" pitchFamily="18" charset="0"/>
              </a:rPr>
              <a:t>Existing System</a:t>
            </a:r>
          </a:p>
          <a:p>
            <a:pPr fontAlgn="auto">
              <a:spcBef>
                <a:spcPts val="0"/>
              </a:spcBef>
              <a:spcAft>
                <a:spcPts val="0"/>
              </a:spcAft>
              <a:defRPr/>
            </a:pPr>
            <a:r>
              <a:rPr lang="en-US" sz="1400" dirty="0" smtClean="0">
                <a:solidFill>
                  <a:schemeClr val="tx1">
                    <a:lumMod val="95000"/>
                    <a:lumOff val="5000"/>
                  </a:schemeClr>
                </a:solidFill>
                <a:latin typeface="Times New Roman" pitchFamily="18" charset="0"/>
                <a:cs typeface="Times New Roman" pitchFamily="18" charset="0"/>
              </a:rPr>
              <a:t>Proposed System</a:t>
            </a:r>
          </a:p>
          <a:p>
            <a:pPr fontAlgn="auto">
              <a:spcBef>
                <a:spcPts val="0"/>
              </a:spcBef>
              <a:spcAft>
                <a:spcPts val="0"/>
              </a:spcAft>
              <a:defRPr/>
            </a:pPr>
            <a:r>
              <a:rPr lang="en-US" sz="1400" dirty="0" smtClean="0">
                <a:solidFill>
                  <a:schemeClr val="tx1">
                    <a:lumMod val="95000"/>
                    <a:lumOff val="5000"/>
                  </a:schemeClr>
                </a:solidFill>
                <a:latin typeface="Times New Roman" pitchFamily="18" charset="0"/>
                <a:cs typeface="Times New Roman" pitchFamily="18" charset="0"/>
              </a:rPr>
              <a:t>Software requirements</a:t>
            </a:r>
          </a:p>
          <a:p>
            <a:pPr fontAlgn="auto">
              <a:spcBef>
                <a:spcPts val="0"/>
              </a:spcBef>
              <a:spcAft>
                <a:spcPts val="0"/>
              </a:spcAft>
              <a:defRPr/>
            </a:pPr>
            <a:r>
              <a:rPr lang="en-US" sz="1400" dirty="0" smtClean="0">
                <a:solidFill>
                  <a:schemeClr val="tx1">
                    <a:lumMod val="95000"/>
                    <a:lumOff val="5000"/>
                  </a:schemeClr>
                </a:solidFill>
                <a:latin typeface="Times New Roman" pitchFamily="18" charset="0"/>
                <a:cs typeface="Times New Roman" pitchFamily="18" charset="0"/>
              </a:rPr>
              <a:t>Architecture Model</a:t>
            </a:r>
          </a:p>
          <a:p>
            <a:pPr fontAlgn="auto">
              <a:spcBef>
                <a:spcPts val="0"/>
              </a:spcBef>
              <a:spcAft>
                <a:spcPts val="0"/>
              </a:spcAft>
              <a:defRPr/>
            </a:pPr>
            <a:r>
              <a:rPr lang="en-US" sz="1400" dirty="0" smtClean="0">
                <a:solidFill>
                  <a:schemeClr val="tx1">
                    <a:lumMod val="95000"/>
                    <a:lumOff val="5000"/>
                  </a:schemeClr>
                </a:solidFill>
                <a:latin typeface="Times New Roman" pitchFamily="18" charset="0"/>
                <a:cs typeface="Times New Roman" pitchFamily="18" charset="0"/>
              </a:rPr>
              <a:t>Modules</a:t>
            </a:r>
          </a:p>
          <a:p>
            <a:pPr fontAlgn="auto">
              <a:spcBef>
                <a:spcPts val="0"/>
              </a:spcBef>
              <a:spcAft>
                <a:spcPts val="0"/>
              </a:spcAft>
              <a:defRPr/>
            </a:pPr>
            <a:r>
              <a:rPr lang="en-US" sz="1400" dirty="0" smtClean="0">
                <a:solidFill>
                  <a:schemeClr val="tx1">
                    <a:lumMod val="95000"/>
                    <a:lumOff val="5000"/>
                  </a:schemeClr>
                </a:solidFill>
                <a:latin typeface="Times New Roman" pitchFamily="18" charset="0"/>
                <a:cs typeface="Times New Roman" pitchFamily="18" charset="0"/>
              </a:rPr>
              <a:t>UML  Diagrams/ER Diagrams/Flow Charts</a:t>
            </a:r>
          </a:p>
          <a:p>
            <a:pPr fontAlgn="auto">
              <a:spcBef>
                <a:spcPts val="0"/>
              </a:spcBef>
              <a:spcAft>
                <a:spcPts val="0"/>
              </a:spcAft>
              <a:defRPr/>
            </a:pPr>
            <a:r>
              <a:rPr lang="en-US" sz="1400" b="1" dirty="0" smtClean="0">
                <a:solidFill>
                  <a:schemeClr val="tx1">
                    <a:lumMod val="95000"/>
                    <a:lumOff val="5000"/>
                  </a:schemeClr>
                </a:solidFill>
                <a:latin typeface="Times New Roman" pitchFamily="18" charset="0"/>
                <a:cs typeface="Times New Roman" pitchFamily="18" charset="0"/>
              </a:rPr>
              <a:t>Outputs</a:t>
            </a:r>
            <a:endParaRPr lang="en-US" sz="1400" b="1" dirty="0" smtClean="0">
              <a:solidFill>
                <a:schemeClr val="tx1">
                  <a:lumMod val="95000"/>
                  <a:lumOff val="5000"/>
                </a:schemeClr>
              </a:solidFill>
              <a:latin typeface="Times New Roman" pitchFamily="18" charset="0"/>
              <a:cs typeface="Times New Roman" pitchFamily="18" charset="0"/>
            </a:endParaRPr>
          </a:p>
          <a:p>
            <a:pPr fontAlgn="auto">
              <a:spcBef>
                <a:spcPts val="0"/>
              </a:spcBef>
              <a:spcAft>
                <a:spcPts val="0"/>
              </a:spcAft>
              <a:defRPr/>
            </a:pPr>
            <a:r>
              <a:rPr lang="en-US" sz="1400" dirty="0" smtClean="0">
                <a:solidFill>
                  <a:schemeClr val="tx1">
                    <a:lumMod val="95000"/>
                    <a:lumOff val="5000"/>
                  </a:schemeClr>
                </a:solidFill>
                <a:latin typeface="Times New Roman" pitchFamily="18" charset="0"/>
                <a:cs typeface="Times New Roman" pitchFamily="18" charset="0"/>
              </a:rPr>
              <a:t>References</a:t>
            </a:r>
            <a:endParaRPr lang="en-US" sz="1400" dirty="0"/>
          </a:p>
        </p:txBody>
      </p:sp>
      <p:sp>
        <p:nvSpPr>
          <p:cNvPr id="4" name="Rectangle 3"/>
          <p:cNvSpPr/>
          <p:nvPr/>
        </p:nvSpPr>
        <p:spPr>
          <a:xfrm>
            <a:off x="0" y="0"/>
            <a:ext cx="4786314" cy="2143116"/>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smtClean="0">
                <a:solidFill>
                  <a:schemeClr val="tx1"/>
                </a:solidFill>
                <a:latin typeface="Times New Roman" panose="02020603050405020304" pitchFamily="18" charset="0"/>
                <a:cs typeface="Times New Roman" panose="02020603050405020304" pitchFamily="18" charset="0"/>
              </a:rPr>
              <a:t>Outputs</a:t>
            </a:r>
            <a:endParaRPr lang="en-US" sz="3200" b="1" dirty="0">
              <a:solidFill>
                <a:schemeClr val="tx1"/>
              </a:solidFill>
              <a:latin typeface="Times New Roman" panose="02020603050405020304" pitchFamily="18" charset="0"/>
              <a:cs typeface="Times New Roman" panose="02020603050405020304" pitchFamily="18" charset="0"/>
            </a:endParaRPr>
          </a:p>
        </p:txBody>
      </p:sp>
      <p:pic>
        <p:nvPicPr>
          <p:cNvPr id="5" name="Image 9"/>
          <p:cNvPicPr>
            <a:picLocks noChangeAspect="1" noChangeArrowheads="1"/>
          </p:cNvPicPr>
          <p:nvPr/>
        </p:nvPicPr>
        <p:blipFill>
          <a:blip r:embed="rId2" cstate="print">
            <a:extLst>
              <a:ext uri="{28A0092B-C50C-407E-A947-70E740481C1C}">
                <a14:useLocalDpi xmlns:a14="http://schemas.microsoft.com/office/drawing/2010/main" xmlns:lc="http://schemas.openxmlformats.org/drawingml/2006/lockedCanvas" xmlns="" val="0"/>
              </a:ext>
            </a:extLst>
          </a:blip>
          <a:srcRect/>
          <a:stretch>
            <a:fillRect/>
          </a:stretch>
        </p:blipFill>
        <p:spPr>
          <a:xfrm>
            <a:off x="928662" y="2357430"/>
            <a:ext cx="7572428" cy="36433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795838" cy="207167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smtClean="0">
                <a:solidFill>
                  <a:schemeClr val="tx1"/>
                </a:solidFill>
                <a:latin typeface="Times New Roman" pitchFamily="18" charset="0"/>
                <a:cs typeface="Times New Roman" pitchFamily="18" charset="0"/>
              </a:rPr>
              <a:t>Output</a:t>
            </a:r>
            <a:endParaRPr lang="en-US" b="1" dirty="0">
              <a:solidFill>
                <a:schemeClr val="tx1"/>
              </a:solidFill>
              <a:latin typeface="Times New Roman" pitchFamily="18" charset="0"/>
              <a:cs typeface="Times New Roman" pitchFamily="18" charset="0"/>
            </a:endParaRPr>
          </a:p>
        </p:txBody>
      </p:sp>
      <p:sp>
        <p:nvSpPr>
          <p:cNvPr id="4" name="Rectangle 3"/>
          <p:cNvSpPr/>
          <p:nvPr/>
        </p:nvSpPr>
        <p:spPr>
          <a:xfrm>
            <a:off x="4800600" y="0"/>
            <a:ext cx="4343400" cy="207167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Abstract</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Introduction</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Existing System</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Proposed </a:t>
            </a:r>
            <a:r>
              <a:rPr lang="en-US" sz="1400" dirty="0" smtClean="0">
                <a:solidFill>
                  <a:schemeClr val="tx1">
                    <a:lumMod val="95000"/>
                    <a:lumOff val="5000"/>
                  </a:schemeClr>
                </a:solidFill>
                <a:latin typeface="Times New Roman" pitchFamily="18" charset="0"/>
                <a:cs typeface="Times New Roman" pitchFamily="18" charset="0"/>
              </a:rPr>
              <a:t>System</a:t>
            </a:r>
            <a:endParaRPr lang="en-US" sz="1400" dirty="0">
              <a:solidFill>
                <a:schemeClr val="tx1">
                  <a:lumMod val="95000"/>
                  <a:lumOff val="5000"/>
                </a:schemeClr>
              </a:solidFill>
              <a:latin typeface="Times New Roman" pitchFamily="18" charset="0"/>
              <a:cs typeface="Times New Roman" pitchFamily="18" charset="0"/>
            </a:endParaRP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Modules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UML  Diagrams/ER Diagrams/Flow </a:t>
            </a:r>
            <a:r>
              <a:rPr lang="en-US" sz="1400" dirty="0" smtClean="0">
                <a:solidFill>
                  <a:schemeClr val="tx1">
                    <a:lumMod val="95000"/>
                    <a:lumOff val="5000"/>
                  </a:schemeClr>
                </a:solidFill>
                <a:latin typeface="Times New Roman" pitchFamily="18" charset="0"/>
                <a:cs typeface="Times New Roman" pitchFamily="18" charset="0"/>
              </a:rPr>
              <a:t>Charts</a:t>
            </a:r>
          </a:p>
          <a:p>
            <a:pPr fontAlgn="auto">
              <a:spcBef>
                <a:spcPts val="0"/>
              </a:spcBef>
              <a:spcAft>
                <a:spcPts val="0"/>
              </a:spcAft>
              <a:defRPr/>
            </a:pPr>
            <a:r>
              <a:rPr lang="en-US" sz="1400" b="1" dirty="0" smtClean="0">
                <a:solidFill>
                  <a:schemeClr val="tx1">
                    <a:lumMod val="95000"/>
                    <a:lumOff val="5000"/>
                  </a:schemeClr>
                </a:solidFill>
                <a:latin typeface="Times New Roman" pitchFamily="18" charset="0"/>
                <a:cs typeface="Times New Roman" pitchFamily="18" charset="0"/>
              </a:rPr>
              <a:t>O</a:t>
            </a:r>
            <a:r>
              <a:rPr lang="en-US" sz="1400" b="1" dirty="0" smtClean="0">
                <a:solidFill>
                  <a:schemeClr val="tx1">
                    <a:lumMod val="95000"/>
                    <a:lumOff val="5000"/>
                  </a:schemeClr>
                </a:solidFill>
                <a:latin typeface="Times New Roman" pitchFamily="18" charset="0"/>
                <a:cs typeface="Times New Roman" pitchFamily="18" charset="0"/>
              </a:rPr>
              <a:t>utput</a:t>
            </a:r>
            <a:endParaRPr lang="en-US" sz="1400" b="1" dirty="0">
              <a:solidFill>
                <a:schemeClr val="tx1">
                  <a:lumMod val="95000"/>
                  <a:lumOff val="5000"/>
                </a:schemeClr>
              </a:solidFill>
              <a:latin typeface="Times New Roman" pitchFamily="18" charset="0"/>
              <a:cs typeface="Times New Roman" pitchFamily="18" charset="0"/>
            </a:endParaRPr>
          </a:p>
          <a:p>
            <a:pPr fontAlgn="auto">
              <a:spcBef>
                <a:spcPts val="0"/>
              </a:spcBef>
              <a:spcAft>
                <a:spcPts val="0"/>
              </a:spcAft>
              <a:defRPr/>
            </a:pPr>
            <a:r>
              <a:rPr lang="en-US" sz="1400" dirty="0" err="1" smtClean="0">
                <a:solidFill>
                  <a:schemeClr val="tx1">
                    <a:lumMod val="95000"/>
                    <a:lumOff val="5000"/>
                  </a:schemeClr>
                </a:solidFill>
                <a:latin typeface="Times New Roman" pitchFamily="18" charset="0"/>
                <a:cs typeface="Times New Roman" pitchFamily="18" charset="0"/>
              </a:rPr>
              <a:t>Referencesc</a:t>
            </a:r>
            <a:endParaRPr lang="en-US" sz="1400" dirty="0">
              <a:solidFill>
                <a:schemeClr val="tx1">
                  <a:lumMod val="95000"/>
                  <a:lumOff val="5000"/>
                </a:schemeClr>
              </a:solidFill>
              <a:latin typeface="Times New Roman" pitchFamily="18" charset="0"/>
              <a:cs typeface="Times New Roman" pitchFamily="18" charset="0"/>
            </a:endParaRPr>
          </a:p>
        </p:txBody>
      </p:sp>
      <p:pic>
        <p:nvPicPr>
          <p:cNvPr id="5" name="Image 10"/>
          <p:cNvPicPr>
            <a:picLocks noChangeAspect="1" noChangeArrowheads="1"/>
          </p:cNvPicPr>
          <p:nvPr/>
        </p:nvPicPr>
        <p:blipFill>
          <a:blip r:embed="rId2" cstate="print">
            <a:extLst>
              <a:ext uri="{28A0092B-C50C-407E-A947-70E740481C1C}">
                <a14:useLocalDpi xmlns:a14="http://schemas.microsoft.com/office/drawing/2010/main" xmlns:lc="http://schemas.openxmlformats.org/drawingml/2006/lockedCanvas" xmlns="" val="0"/>
              </a:ext>
            </a:extLst>
          </a:blip>
          <a:srcRect/>
          <a:stretch>
            <a:fillRect/>
          </a:stretch>
        </p:blipFill>
        <p:spPr>
          <a:xfrm>
            <a:off x="857224" y="2196782"/>
            <a:ext cx="7572428" cy="41611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795838" cy="207167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smtClean="0">
                <a:solidFill>
                  <a:schemeClr val="tx1"/>
                </a:solidFill>
                <a:latin typeface="Times New Roman" pitchFamily="18" charset="0"/>
                <a:cs typeface="Times New Roman" pitchFamily="18" charset="0"/>
              </a:rPr>
              <a:t>Output</a:t>
            </a:r>
            <a:endParaRPr lang="en-US" b="1" dirty="0">
              <a:solidFill>
                <a:schemeClr val="tx1"/>
              </a:solidFill>
              <a:latin typeface="Times New Roman" pitchFamily="18" charset="0"/>
              <a:cs typeface="Times New Roman" pitchFamily="18" charset="0"/>
            </a:endParaRPr>
          </a:p>
        </p:txBody>
      </p:sp>
      <p:sp>
        <p:nvSpPr>
          <p:cNvPr id="7" name="Rectangle 6"/>
          <p:cNvSpPr/>
          <p:nvPr/>
        </p:nvSpPr>
        <p:spPr>
          <a:xfrm>
            <a:off x="4800600" y="0"/>
            <a:ext cx="4343400" cy="207167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Abstract</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Introduction</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Existing System</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Proposed </a:t>
            </a:r>
            <a:r>
              <a:rPr lang="en-US" sz="1400" dirty="0" smtClean="0">
                <a:solidFill>
                  <a:schemeClr val="tx1">
                    <a:lumMod val="95000"/>
                    <a:lumOff val="5000"/>
                  </a:schemeClr>
                </a:solidFill>
                <a:latin typeface="Times New Roman" pitchFamily="18" charset="0"/>
                <a:cs typeface="Times New Roman" pitchFamily="18" charset="0"/>
              </a:rPr>
              <a:t>System</a:t>
            </a:r>
            <a:endParaRPr lang="en-US" sz="1400" dirty="0">
              <a:solidFill>
                <a:schemeClr val="tx1">
                  <a:lumMod val="95000"/>
                  <a:lumOff val="5000"/>
                </a:schemeClr>
              </a:solidFill>
              <a:latin typeface="Times New Roman" pitchFamily="18" charset="0"/>
              <a:cs typeface="Times New Roman" pitchFamily="18" charset="0"/>
            </a:endParaRP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Modules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UML  Diagrams/ER Diagrams/Flow </a:t>
            </a:r>
            <a:r>
              <a:rPr lang="en-US" sz="1400" dirty="0" smtClean="0">
                <a:solidFill>
                  <a:schemeClr val="tx1">
                    <a:lumMod val="95000"/>
                    <a:lumOff val="5000"/>
                  </a:schemeClr>
                </a:solidFill>
                <a:latin typeface="Times New Roman" pitchFamily="18" charset="0"/>
                <a:cs typeface="Times New Roman" pitchFamily="18" charset="0"/>
              </a:rPr>
              <a:t>Charts</a:t>
            </a:r>
          </a:p>
          <a:p>
            <a:pPr fontAlgn="auto">
              <a:spcBef>
                <a:spcPts val="0"/>
              </a:spcBef>
              <a:spcAft>
                <a:spcPts val="0"/>
              </a:spcAft>
              <a:defRPr/>
            </a:pPr>
            <a:r>
              <a:rPr lang="en-US" sz="1400" b="1" dirty="0" smtClean="0">
                <a:solidFill>
                  <a:schemeClr val="tx1">
                    <a:lumMod val="95000"/>
                    <a:lumOff val="5000"/>
                  </a:schemeClr>
                </a:solidFill>
                <a:latin typeface="Times New Roman" pitchFamily="18" charset="0"/>
                <a:cs typeface="Times New Roman" pitchFamily="18" charset="0"/>
              </a:rPr>
              <a:t>O</a:t>
            </a:r>
            <a:r>
              <a:rPr lang="en-US" sz="1400" b="1" dirty="0" smtClean="0">
                <a:solidFill>
                  <a:schemeClr val="tx1">
                    <a:lumMod val="95000"/>
                    <a:lumOff val="5000"/>
                  </a:schemeClr>
                </a:solidFill>
                <a:latin typeface="Times New Roman" pitchFamily="18" charset="0"/>
                <a:cs typeface="Times New Roman" pitchFamily="18" charset="0"/>
              </a:rPr>
              <a:t>utput</a:t>
            </a:r>
            <a:endParaRPr lang="en-US" sz="1400" b="1" dirty="0">
              <a:solidFill>
                <a:schemeClr val="tx1">
                  <a:lumMod val="95000"/>
                  <a:lumOff val="5000"/>
                </a:schemeClr>
              </a:solidFill>
              <a:latin typeface="Times New Roman" pitchFamily="18" charset="0"/>
              <a:cs typeface="Times New Roman" pitchFamily="18" charset="0"/>
            </a:endParaRP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References</a:t>
            </a:r>
          </a:p>
        </p:txBody>
      </p:sp>
      <p:pic>
        <p:nvPicPr>
          <p:cNvPr id="8" name="Image 11"/>
          <p:cNvPicPr>
            <a:picLocks noChangeAspect="1" noChangeArrowheads="1"/>
          </p:cNvPicPr>
          <p:nvPr/>
        </p:nvPicPr>
        <p:blipFill>
          <a:blip r:embed="rId2" cstate="print">
            <a:extLst>
              <a:ext uri="{28A0092B-C50C-407E-A947-70E740481C1C}">
                <a14:useLocalDpi xmlns:a14="http://schemas.microsoft.com/office/drawing/2010/main" xmlns:lc="http://schemas.openxmlformats.org/drawingml/2006/lockedCanvas" xmlns="" val="0"/>
              </a:ext>
            </a:extLst>
          </a:blip>
          <a:srcRect/>
          <a:stretch>
            <a:fillRect/>
          </a:stretch>
        </p:blipFill>
        <p:spPr>
          <a:xfrm>
            <a:off x="428596" y="2285992"/>
            <a:ext cx="8286808" cy="414340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12"/>
          <p:cNvPicPr>
            <a:picLocks noChangeAspect="1" noChangeArrowheads="1"/>
          </p:cNvPicPr>
          <p:nvPr/>
        </p:nvPicPr>
        <p:blipFill>
          <a:blip r:embed="rId2" cstate="print">
            <a:extLst>
              <a:ext uri="{28A0092B-C50C-407E-A947-70E740481C1C}">
                <a14:useLocalDpi xmlns:a14="http://schemas.microsoft.com/office/drawing/2010/main" xmlns:lc="http://schemas.openxmlformats.org/drawingml/2006/lockedCanvas" xmlns="" val="0"/>
              </a:ext>
            </a:extLst>
          </a:blip>
          <a:srcRect/>
          <a:stretch>
            <a:fillRect/>
          </a:stretch>
        </p:blipFill>
        <p:spPr>
          <a:xfrm>
            <a:off x="714348" y="2428868"/>
            <a:ext cx="7786742" cy="4000527"/>
          </a:xfrm>
          <a:prstGeom prst="rect">
            <a:avLst/>
          </a:prstGeom>
          <a:noFill/>
          <a:ln>
            <a:noFill/>
          </a:ln>
        </p:spPr>
      </p:pic>
      <p:sp>
        <p:nvSpPr>
          <p:cNvPr id="5" name="Rectangle 4"/>
          <p:cNvSpPr/>
          <p:nvPr/>
        </p:nvSpPr>
        <p:spPr>
          <a:xfrm>
            <a:off x="4800600" y="0"/>
            <a:ext cx="4343400" cy="207167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Abstract</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Introduction</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Existing System</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Proposed </a:t>
            </a:r>
            <a:r>
              <a:rPr lang="en-US" sz="1400" dirty="0" smtClean="0">
                <a:solidFill>
                  <a:schemeClr val="tx1">
                    <a:lumMod val="95000"/>
                    <a:lumOff val="5000"/>
                  </a:schemeClr>
                </a:solidFill>
                <a:latin typeface="Times New Roman" pitchFamily="18" charset="0"/>
                <a:cs typeface="Times New Roman" pitchFamily="18" charset="0"/>
              </a:rPr>
              <a:t>System</a:t>
            </a:r>
            <a:endParaRPr lang="en-US" sz="1400" dirty="0">
              <a:solidFill>
                <a:schemeClr val="tx1">
                  <a:lumMod val="95000"/>
                  <a:lumOff val="5000"/>
                </a:schemeClr>
              </a:solidFill>
              <a:latin typeface="Times New Roman" pitchFamily="18" charset="0"/>
              <a:cs typeface="Times New Roman" pitchFamily="18" charset="0"/>
            </a:endParaRP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Modules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UML  Diagrams/ER Diagrams/Flow </a:t>
            </a:r>
            <a:r>
              <a:rPr lang="en-US" sz="1400" dirty="0" smtClean="0">
                <a:solidFill>
                  <a:schemeClr val="tx1">
                    <a:lumMod val="95000"/>
                    <a:lumOff val="5000"/>
                  </a:schemeClr>
                </a:solidFill>
                <a:latin typeface="Times New Roman" pitchFamily="18" charset="0"/>
                <a:cs typeface="Times New Roman" pitchFamily="18" charset="0"/>
              </a:rPr>
              <a:t>Charts</a:t>
            </a:r>
          </a:p>
          <a:p>
            <a:pPr fontAlgn="auto">
              <a:spcBef>
                <a:spcPts val="0"/>
              </a:spcBef>
              <a:spcAft>
                <a:spcPts val="0"/>
              </a:spcAft>
              <a:defRPr/>
            </a:pPr>
            <a:r>
              <a:rPr lang="en-US" sz="1400" b="1" dirty="0" smtClean="0">
                <a:solidFill>
                  <a:schemeClr val="tx1">
                    <a:lumMod val="95000"/>
                    <a:lumOff val="5000"/>
                  </a:schemeClr>
                </a:solidFill>
                <a:latin typeface="Times New Roman" pitchFamily="18" charset="0"/>
                <a:cs typeface="Times New Roman" pitchFamily="18" charset="0"/>
              </a:rPr>
              <a:t>O</a:t>
            </a:r>
            <a:r>
              <a:rPr lang="en-US" sz="1400" b="1" dirty="0" smtClean="0">
                <a:solidFill>
                  <a:schemeClr val="tx1">
                    <a:lumMod val="95000"/>
                    <a:lumOff val="5000"/>
                  </a:schemeClr>
                </a:solidFill>
                <a:latin typeface="Times New Roman" pitchFamily="18" charset="0"/>
                <a:cs typeface="Times New Roman" pitchFamily="18" charset="0"/>
              </a:rPr>
              <a:t>utput</a:t>
            </a:r>
            <a:endParaRPr lang="en-US" sz="1400" b="1" dirty="0">
              <a:solidFill>
                <a:schemeClr val="tx1">
                  <a:lumMod val="95000"/>
                  <a:lumOff val="5000"/>
                </a:schemeClr>
              </a:solidFill>
              <a:latin typeface="Times New Roman" pitchFamily="18" charset="0"/>
              <a:cs typeface="Times New Roman" pitchFamily="18" charset="0"/>
            </a:endParaRP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References</a:t>
            </a:r>
          </a:p>
        </p:txBody>
      </p:sp>
      <p:sp>
        <p:nvSpPr>
          <p:cNvPr id="6" name="Rectangle 5"/>
          <p:cNvSpPr/>
          <p:nvPr/>
        </p:nvSpPr>
        <p:spPr>
          <a:xfrm>
            <a:off x="0" y="0"/>
            <a:ext cx="4795838" cy="207167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smtClean="0">
                <a:solidFill>
                  <a:schemeClr val="tx1"/>
                </a:solidFill>
                <a:latin typeface="Times New Roman" pitchFamily="18" charset="0"/>
                <a:cs typeface="Times New Roman" pitchFamily="18" charset="0"/>
              </a:rPr>
              <a:t>Output</a:t>
            </a:r>
            <a:endParaRPr lang="en-US" b="1" dirty="0">
              <a:solidFill>
                <a:schemeClr val="tx1"/>
              </a:solidFill>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Times New Roman" pitchFamily="18" charset="0"/>
              <a:cs typeface="Times New Roman" pitchFamily="18" charset="0"/>
            </a:endParaRPr>
          </a:p>
        </p:txBody>
      </p:sp>
      <p:sp>
        <p:nvSpPr>
          <p:cNvPr id="10" name="Rectangle 9"/>
          <p:cNvSpPr/>
          <p:nvPr/>
        </p:nvSpPr>
        <p:spPr>
          <a:xfrm>
            <a:off x="0" y="0"/>
            <a:ext cx="4795838" cy="200024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42844" y="1142984"/>
            <a:ext cx="4795838" cy="584775"/>
          </a:xfrm>
          <a:prstGeom prst="rect">
            <a:avLst/>
          </a:prstGeom>
          <a:noFill/>
        </p:spPr>
        <p:txBody>
          <a:bodyPr>
            <a:spAutoFit/>
          </a:bodyPr>
          <a:lstStyle/>
          <a:p>
            <a:pPr fontAlgn="auto">
              <a:spcBef>
                <a:spcPts val="0"/>
              </a:spcBef>
              <a:spcAft>
                <a:spcPts val="0"/>
              </a:spcAft>
              <a:defRPr/>
            </a:pPr>
            <a:r>
              <a:rPr lang="en-GB" sz="3200" b="1" dirty="0">
                <a:latin typeface="Times New Roman" pitchFamily="18" charset="0"/>
                <a:cs typeface="Times New Roman" pitchFamily="18" charset="0"/>
              </a:rPr>
              <a:t>References</a:t>
            </a:r>
          </a:p>
        </p:txBody>
      </p:sp>
      <p:sp>
        <p:nvSpPr>
          <p:cNvPr id="4103" name="TextBox 2"/>
          <p:cNvSpPr txBox="1">
            <a:spLocks noChangeArrowheads="1"/>
          </p:cNvSpPr>
          <p:nvPr/>
        </p:nvSpPr>
        <p:spPr bwMode="auto">
          <a:xfrm>
            <a:off x="14288" y="6553200"/>
            <a:ext cx="447558" cy="338554"/>
          </a:xfrm>
          <a:prstGeom prst="rect">
            <a:avLst/>
          </a:prstGeom>
          <a:noFill/>
          <a:ln w="9525">
            <a:noFill/>
            <a:miter lim="800000"/>
            <a:headEnd/>
            <a:tailEnd/>
          </a:ln>
        </p:spPr>
        <p:txBody>
          <a:bodyPr wrap="none">
            <a:spAutoFit/>
          </a:bodyPr>
          <a:lstStyle/>
          <a:p>
            <a:r>
              <a:rPr lang="en-US" sz="1600" b="1" dirty="0">
                <a:solidFill>
                  <a:schemeClr val="bg1"/>
                </a:solidFill>
                <a:latin typeface="Times New Roman" pitchFamily="18" charset="0"/>
                <a:cs typeface="Times New Roman" pitchFamily="18" charset="0"/>
              </a:rPr>
              <a:t>2/1</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0" y="2071678"/>
            <a:ext cx="9001156" cy="4405322"/>
          </a:xfrm>
        </p:spPr>
        <p:txBody>
          <a:bodyPr/>
          <a:lstStyle/>
          <a:p>
            <a:pPr algn="just">
              <a:spcBef>
                <a:spcPts val="0"/>
              </a:spcBef>
            </a:pPr>
            <a:r>
              <a:rPr lang="en-US" sz="2000" dirty="0" err="1" smtClean="0">
                <a:latin typeface="Times New Roman" pitchFamily="18" charset="0"/>
                <a:cs typeface="Times New Roman" pitchFamily="18" charset="0"/>
              </a:rPr>
              <a:t>Chirag</a:t>
            </a:r>
            <a:r>
              <a:rPr lang="en-US" sz="2000" dirty="0" smtClean="0">
                <a:latin typeface="Times New Roman" pitchFamily="18" charset="0"/>
                <a:cs typeface="Times New Roman" pitchFamily="18" charset="0"/>
              </a:rPr>
              <a:t> Patel, </a:t>
            </a:r>
            <a:r>
              <a:rPr lang="en-US" sz="2000" dirty="0" err="1" smtClean="0">
                <a:latin typeface="Times New Roman" pitchFamily="18" charset="0"/>
                <a:cs typeface="Times New Roman" pitchFamily="18" charset="0"/>
              </a:rPr>
              <a:t>Ripal</a:t>
            </a:r>
            <a:r>
              <a:rPr lang="en-US" sz="2000" dirty="0" smtClean="0">
                <a:latin typeface="Times New Roman" pitchFamily="18" charset="0"/>
                <a:cs typeface="Times New Roman" pitchFamily="18" charset="0"/>
              </a:rPr>
              <a:t> Patel: “International Journal of Scientific &amp; Engineering Research”, “Hand Written Character Recognition using Neural Network”, pp.1-6, Volume 2, Issue 3, March-2011.</a:t>
            </a:r>
          </a:p>
          <a:p>
            <a:pPr algn="just">
              <a:spcBef>
                <a:spcPts val="0"/>
              </a:spcBef>
            </a:pPr>
            <a:r>
              <a:rPr lang="en-US" sz="2000" dirty="0" err="1" smtClean="0">
                <a:latin typeface="Times New Roman" pitchFamily="18" charset="0"/>
                <a:cs typeface="Times New Roman" pitchFamily="18" charset="0"/>
              </a:rPr>
              <a:t>Pradeep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Jayabala</a:t>
            </a:r>
            <a:r>
              <a:rPr lang="en-US" sz="2000" dirty="0" smtClean="0">
                <a:latin typeface="Times New Roman" pitchFamily="18" charset="0"/>
                <a:cs typeface="Times New Roman" pitchFamily="18" charset="0"/>
              </a:rPr>
              <a:t>, E </a:t>
            </a:r>
            <a:r>
              <a:rPr lang="en-US" sz="2000" dirty="0" err="1" smtClean="0">
                <a:latin typeface="Times New Roman" pitchFamily="18" charset="0"/>
                <a:cs typeface="Times New Roman" pitchFamily="18" charset="0"/>
              </a:rPr>
              <a:t>Srinivasan</a:t>
            </a:r>
            <a:r>
              <a:rPr lang="en-US" sz="2000" dirty="0" smtClean="0">
                <a:latin typeface="Times New Roman" pitchFamily="18" charset="0"/>
                <a:cs typeface="Times New Roman" pitchFamily="18" charset="0"/>
              </a:rPr>
              <a:t>: “Neural network based handwritten character recognition system without feature extraction” ,”International Conference on Computer, Communication and Electrical Technology”, pp.41-45  ICCCET 2011, 18th &amp; 19th March 2011</a:t>
            </a:r>
          </a:p>
          <a:p>
            <a:pPr marL="0" indent="0">
              <a:spcBef>
                <a:spcPts val="0"/>
              </a:spcBef>
              <a:buNone/>
            </a:pPr>
            <a:endParaRPr lang="en-US" sz="1800" dirty="0">
              <a:latin typeface="Times New Roman" pitchFamily="18" charset="0"/>
              <a:cs typeface="Times New Roman" pitchFamily="18" charset="0"/>
            </a:endParaRPr>
          </a:p>
          <a:p>
            <a:endParaRPr lang="en-US" dirty="0"/>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rPr>
              <a:t>Introduction</a:t>
            </a:r>
          </a:p>
          <a:p>
            <a:pPr fontAlgn="auto">
              <a:spcBef>
                <a:spcPts val="0"/>
              </a:spcBef>
              <a:spcAft>
                <a:spcPts val="0"/>
              </a:spcAft>
              <a:defRPr/>
            </a:pPr>
            <a:r>
              <a:rPr lang="en-US" dirty="0">
                <a:solidFill>
                  <a:schemeClr val="tx1">
                    <a:lumMod val="95000"/>
                    <a:lumOff val="5000"/>
                  </a:schemeClr>
                </a:solidFill>
              </a:rPr>
              <a:t>Existing System</a:t>
            </a:r>
          </a:p>
          <a:p>
            <a:pPr fontAlgn="auto">
              <a:spcBef>
                <a:spcPts val="0"/>
              </a:spcBef>
              <a:spcAft>
                <a:spcPts val="0"/>
              </a:spcAft>
              <a:defRPr/>
            </a:pPr>
            <a:r>
              <a:rPr lang="en-US" dirty="0">
                <a:solidFill>
                  <a:schemeClr val="tx1">
                    <a:lumMod val="95000"/>
                    <a:lumOff val="5000"/>
                  </a:schemeClr>
                </a:solidFill>
              </a:rPr>
              <a:t>Proposed System</a:t>
            </a:r>
          </a:p>
          <a:p>
            <a:pPr fontAlgn="auto">
              <a:spcBef>
                <a:spcPts val="0"/>
              </a:spcBef>
              <a:spcAft>
                <a:spcPts val="0"/>
              </a:spcAft>
              <a:defRPr/>
            </a:pPr>
            <a:r>
              <a:rPr lang="en-US" dirty="0">
                <a:solidFill>
                  <a:schemeClr val="tx1">
                    <a:lumMod val="95000"/>
                    <a:lumOff val="5000"/>
                  </a:schemeClr>
                </a:solidFill>
              </a:rPr>
              <a:t>Software requirements</a:t>
            </a:r>
          </a:p>
          <a:p>
            <a:pPr fontAlgn="auto">
              <a:spcBef>
                <a:spcPts val="0"/>
              </a:spcBef>
              <a:spcAft>
                <a:spcPts val="0"/>
              </a:spcAft>
              <a:defRPr/>
            </a:pPr>
            <a:r>
              <a:rPr lang="en-US" b="1" dirty="0">
                <a:solidFill>
                  <a:schemeClr val="tx1">
                    <a:lumMod val="95000"/>
                    <a:lumOff val="5000"/>
                  </a:schemeClr>
                </a:solidFill>
              </a:rPr>
              <a:t>References</a:t>
            </a:r>
          </a:p>
        </p:txBody>
      </p:sp>
      <p:sp>
        <p:nvSpPr>
          <p:cNvPr id="12" name="Rectangle 11"/>
          <p:cNvSpPr/>
          <p:nvPr/>
        </p:nvSpPr>
        <p:spPr>
          <a:xfrm>
            <a:off x="4795838" y="0"/>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Abstract</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Introduction</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Existing System</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Proposed System</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Modules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UML  Diagrams/ER Diagrams/Flow Charts</a:t>
            </a:r>
          </a:p>
          <a:p>
            <a:pPr fontAlgn="auto">
              <a:spcBef>
                <a:spcPts val="0"/>
              </a:spcBef>
              <a:spcAft>
                <a:spcPts val="0"/>
              </a:spcAft>
              <a:defRPr/>
            </a:pPr>
            <a:r>
              <a:rPr lang="en-US" sz="1400" b="1" dirty="0">
                <a:solidFill>
                  <a:schemeClr val="tx1"/>
                </a:solidFill>
                <a:latin typeface="Times New Roman" pitchFamily="18" charset="0"/>
                <a:cs typeface="Times New Roman" pitchFamily="18" charset="0"/>
              </a:rPr>
              <a:t>References</a:t>
            </a:r>
          </a:p>
        </p:txBody>
      </p:sp>
    </p:spTree>
    <p:extLst>
      <p:ext uri="{BB962C8B-B14F-4D97-AF65-F5344CB8AC3E}">
        <p14:creationId xmlns="" xmlns:p14="http://schemas.microsoft.com/office/powerpoint/2010/main" val="7433618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00600" y="0"/>
            <a:ext cx="4343400" cy="157003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0" y="0"/>
            <a:ext cx="4795838" cy="157003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extBox 5"/>
          <p:cNvSpPr txBox="1"/>
          <p:nvPr/>
        </p:nvSpPr>
        <p:spPr>
          <a:xfrm>
            <a:off x="0" y="3100388"/>
            <a:ext cx="9144000" cy="862012"/>
          </a:xfrm>
          <a:prstGeom prst="rect">
            <a:avLst/>
          </a:prstGeom>
          <a:solidFill>
            <a:srgbClr val="FFFFCC"/>
          </a:solidFill>
        </p:spPr>
        <p:txBody>
          <a:bodyPr>
            <a:spAutoFit/>
          </a:bodyPr>
          <a:lstStyle/>
          <a:p>
            <a:pPr algn="ctr" fontAlgn="auto">
              <a:spcBef>
                <a:spcPts val="0"/>
              </a:spcBef>
              <a:spcAft>
                <a:spcPts val="0"/>
              </a:spcAft>
              <a:defRPr/>
            </a:pPr>
            <a:endParaRPr lang="en-IN" sz="5000" dirty="0">
              <a:solidFill>
                <a:schemeClr val="accent2">
                  <a:lumMod val="75000"/>
                </a:schemeClr>
              </a:solidFill>
              <a:latin typeface="Times New Roman" pitchFamily="18" charset="0"/>
              <a:cs typeface="Times New Roman" pitchFamily="18" charset="0"/>
            </a:endParaRPr>
          </a:p>
        </p:txBody>
      </p:sp>
      <p:sp>
        <p:nvSpPr>
          <p:cNvPr id="10245" name="TextBox 1"/>
          <p:cNvSpPr txBox="1">
            <a:spLocks noChangeArrowheads="1"/>
          </p:cNvSpPr>
          <p:nvPr/>
        </p:nvSpPr>
        <p:spPr bwMode="auto">
          <a:xfrm>
            <a:off x="4343400" y="2667000"/>
            <a:ext cx="990600" cy="1631950"/>
          </a:xfrm>
          <a:prstGeom prst="rect">
            <a:avLst/>
          </a:prstGeom>
          <a:noFill/>
          <a:ln w="9525">
            <a:noFill/>
            <a:miter lim="800000"/>
            <a:headEnd/>
            <a:tailEnd/>
          </a:ln>
        </p:spPr>
        <p:txBody>
          <a:bodyPr>
            <a:spAutoFit/>
          </a:bodyPr>
          <a:lstStyle/>
          <a:p>
            <a:r>
              <a:rPr lang="en-US" sz="10000">
                <a:latin typeface="Times New Roman" pitchFamily="18" charset="0"/>
                <a:cs typeface="Times New Roman" pitchFamily="18" charset="0"/>
              </a:rPr>
              <a:t>?</a:t>
            </a:r>
          </a:p>
        </p:txBody>
      </p:sp>
      <p:sp>
        <p:nvSpPr>
          <p:cNvPr id="10246" name="TextBox 1"/>
          <p:cNvSpPr txBox="1">
            <a:spLocks noChangeArrowheads="1"/>
          </p:cNvSpPr>
          <p:nvPr/>
        </p:nvSpPr>
        <p:spPr bwMode="auto">
          <a:xfrm>
            <a:off x="2267744" y="123825"/>
            <a:ext cx="4971256" cy="1400175"/>
          </a:xfrm>
          <a:prstGeom prst="rect">
            <a:avLst/>
          </a:prstGeom>
          <a:noFill/>
          <a:ln w="9525">
            <a:noFill/>
            <a:miter lim="800000"/>
            <a:headEnd/>
            <a:tailEnd/>
          </a:ln>
        </p:spPr>
        <p:txBody>
          <a:bodyPr wrap="square">
            <a:spAutoFit/>
          </a:bodyPr>
          <a:lstStyle/>
          <a:p>
            <a:r>
              <a:rPr lang="en-US" sz="8500" dirty="0">
                <a:latin typeface="Times New Roman" pitchFamily="18" charset="0"/>
                <a:cs typeface="Times New Roman" pitchFamily="18" charset="0"/>
              </a:rPr>
              <a:t>Q and A?</a:t>
            </a:r>
          </a:p>
        </p:txBody>
      </p:sp>
      <p:sp>
        <p:nvSpPr>
          <p:cNvPr id="10" name="TextBox 9"/>
          <p:cNvSpPr txBox="1"/>
          <p:nvPr/>
        </p:nvSpPr>
        <p:spPr>
          <a:xfrm>
            <a:off x="0" y="6553200"/>
            <a:ext cx="9144000" cy="307975"/>
          </a:xfrm>
          <a:prstGeom prst="rect">
            <a:avLst/>
          </a:prstGeom>
          <a:solidFill>
            <a:srgbClr val="04064C"/>
          </a:solidFill>
        </p:spPr>
        <p:txBody>
          <a:bodyPr>
            <a:spAutoFit/>
          </a:bodyPr>
          <a:lstStyle/>
          <a:p>
            <a:pPr algn="r" fontAlgn="auto">
              <a:spcBef>
                <a:spcPts val="0"/>
              </a:spcBef>
              <a:spcAft>
                <a:spcPts val="0"/>
              </a:spcAft>
              <a:defRPr/>
            </a:pPr>
            <a:endParaRPr lang="en-US" sz="1350" b="1"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0" y="2000240"/>
            <a:ext cx="9144000" cy="4857760"/>
          </a:xfrm>
        </p:spPr>
        <p:txBody>
          <a:bodyPr/>
          <a:lstStyle/>
          <a:p>
            <a:pPr marL="0" indent="0" algn="just">
              <a:buNone/>
            </a:pPr>
            <a:r>
              <a:rPr lang="en-US" dirty="0" smtClean="0">
                <a:latin typeface="Times New Roman" panose="02020603050405020304" pitchFamily="18" charset="0"/>
                <a:cs typeface="Times New Roman" panose="02020603050405020304" pitchFamily="18" charset="0"/>
              </a:rPr>
              <a:t>Handwriting differs from person to person. Sometimes it is very difficult for a person to identify what is written from the handwritten document by other person. In this situation Handwritten Character and numerical Recognition System will brings us the reading of various combined style of writing a character.</a:t>
            </a:r>
            <a:endParaRPr lang="en-IN" dirty="0" smtClean="0">
              <a:latin typeface="Times New Roman" panose="02020603050405020304" pitchFamily="18" charset="0"/>
              <a:cs typeface="Times New Roman" panose="02020603050405020304" pitchFamily="18" charset="0"/>
            </a:endParaRPr>
          </a:p>
          <a:p>
            <a:pPr>
              <a:buNone/>
            </a:pPr>
            <a:endParaRPr lang="en-US" dirty="0"/>
          </a:p>
        </p:txBody>
      </p:sp>
      <p:sp>
        <p:nvSpPr>
          <p:cNvPr id="4" name="Rectangle 3"/>
          <p:cNvSpPr/>
          <p:nvPr/>
        </p:nvSpPr>
        <p:spPr>
          <a:xfrm>
            <a:off x="4795838" y="0"/>
            <a:ext cx="4343400" cy="200023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Times New Roman" pitchFamily="18" charset="0"/>
                <a:cs typeface="Times New Roman" pitchFamily="18" charset="0"/>
              </a:rPr>
              <a:t>Abstract</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Introduction</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Existing System</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Proposed System</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Modules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References</a:t>
            </a:r>
          </a:p>
        </p:txBody>
      </p:sp>
      <p:sp>
        <p:nvSpPr>
          <p:cNvPr id="5" name="Rectangle 4"/>
          <p:cNvSpPr/>
          <p:nvPr/>
        </p:nvSpPr>
        <p:spPr>
          <a:xfrm>
            <a:off x="0" y="-28136"/>
            <a:ext cx="4786314" cy="2028375"/>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14282" y="1071546"/>
            <a:ext cx="1714512" cy="584775"/>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Abstract</a:t>
            </a:r>
            <a:endParaRPr lang="en-US" sz="32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2411378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2"/>
            <a:ext cx="4343400" cy="201077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a:p>
            <a:pPr fontAlgn="auto">
              <a:spcBef>
                <a:spcPts val="0"/>
              </a:spcBef>
              <a:spcAft>
                <a:spcPts val="0"/>
              </a:spcAft>
              <a:defRPr/>
            </a:pPr>
            <a:endParaRPr lang="en-US" dirty="0">
              <a:solidFill>
                <a:schemeClr val="tx1">
                  <a:lumMod val="95000"/>
                  <a:lumOff val="5000"/>
                </a:schemeClr>
              </a:solidFill>
            </a:endParaRPr>
          </a:p>
        </p:txBody>
      </p:sp>
      <p:sp>
        <p:nvSpPr>
          <p:cNvPr id="11" name="Rectangle 10"/>
          <p:cNvSpPr/>
          <p:nvPr/>
        </p:nvSpPr>
        <p:spPr>
          <a:xfrm>
            <a:off x="0" y="0"/>
            <a:ext cx="4795838" cy="201077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0" y="1071546"/>
            <a:ext cx="4795838" cy="584775"/>
          </a:xfrm>
          <a:prstGeom prst="rect">
            <a:avLst/>
          </a:prstGeom>
          <a:noFill/>
        </p:spPr>
        <p:txBody>
          <a:bodyPr>
            <a:spAutoFit/>
          </a:bodyPr>
          <a:lstStyle/>
          <a:p>
            <a:pPr fontAlgn="auto">
              <a:spcBef>
                <a:spcPts val="0"/>
              </a:spcBef>
              <a:spcAft>
                <a:spcPts val="0"/>
              </a:spcAft>
              <a:defRPr/>
            </a:pPr>
            <a:r>
              <a:rPr lang="en-US" sz="3200" b="1" dirty="0">
                <a:latin typeface="Times New Roman" pitchFamily="18" charset="0"/>
                <a:cs typeface="Times New Roman" pitchFamily="18" charset="0"/>
              </a:rPr>
              <a:t>Introduction</a:t>
            </a:r>
            <a:endParaRPr lang="en-GB" sz="3200" dirty="0">
              <a:latin typeface="Times New Roman" pitchFamily="18" charset="0"/>
              <a:cs typeface="Times New Roman" pitchFamily="18" charset="0"/>
            </a:endParaRPr>
          </a:p>
        </p:txBody>
      </p:sp>
      <p:sp>
        <p:nvSpPr>
          <p:cNvPr id="3" name="Content Placeholder 2"/>
          <p:cNvSpPr>
            <a:spLocks noGrp="1"/>
          </p:cNvSpPr>
          <p:nvPr>
            <p:ph idx="1"/>
          </p:nvPr>
        </p:nvSpPr>
        <p:spPr>
          <a:xfrm>
            <a:off x="0" y="2071678"/>
            <a:ext cx="9144000" cy="4786322"/>
          </a:xfrm>
        </p:spPr>
        <p:txBody>
          <a:bodyPr/>
          <a:lstStyle/>
          <a:p>
            <a:pPr marL="0" indent="0" algn="just">
              <a:buNone/>
            </a:pPr>
            <a:r>
              <a:rPr lang="en-US" sz="2800" dirty="0" smtClean="0">
                <a:latin typeface="Times New Roman" panose="02020603050405020304" pitchFamily="18" charset="0"/>
                <a:cs typeface="Times New Roman" panose="02020603050405020304" pitchFamily="18" charset="0"/>
              </a:rPr>
              <a:t>The purpose of this project is to take handwritten English characters and numerical as input, process the character, train the K-nearest </a:t>
            </a:r>
            <a:r>
              <a:rPr lang="en-US" sz="2800" dirty="0" err="1" smtClean="0">
                <a:latin typeface="Times New Roman" panose="02020603050405020304" pitchFamily="18" charset="0"/>
                <a:cs typeface="Times New Roman" panose="02020603050405020304" pitchFamily="18" charset="0"/>
              </a:rPr>
              <a:t>neighbour</a:t>
            </a:r>
            <a:r>
              <a:rPr lang="en-US" sz="2800" dirty="0" smtClean="0">
                <a:latin typeface="Times New Roman" panose="02020603050405020304" pitchFamily="18" charset="0"/>
                <a:cs typeface="Times New Roman" panose="02020603050405020304" pitchFamily="18" charset="0"/>
              </a:rPr>
              <a:t> algorithm, to recognize the pattern and modify the character and numerical to a beautiful version of input.</a:t>
            </a:r>
          </a:p>
          <a:p>
            <a:pPr marL="0" indent="0" algn="just">
              <a:buNone/>
            </a:pPr>
            <a:r>
              <a:rPr lang="en-US" sz="2800" dirty="0" smtClean="0">
                <a:latin typeface="Times New Roman" panose="02020603050405020304" pitchFamily="18" charset="0"/>
                <a:cs typeface="Times New Roman" panose="02020603050405020304" pitchFamily="18" charset="0"/>
              </a:rPr>
              <a:t>Handwritten character and numerical recognition is an area of pattern recognition which defines an ability of a machine to analyze patterns and identify the character. </a:t>
            </a:r>
          </a:p>
          <a:p>
            <a:pPr algn="just">
              <a:buNone/>
            </a:pPr>
            <a:endParaRPr lang="en-US" sz="2800" dirty="0">
              <a:latin typeface="Times New Roman" pitchFamily="18" charset="0"/>
              <a:cs typeface="Times New Roman" pitchFamily="18" charset="0"/>
            </a:endParaRPr>
          </a:p>
        </p:txBody>
      </p:sp>
      <p:sp>
        <p:nvSpPr>
          <p:cNvPr id="6" name="Rectangle 5"/>
          <p:cNvSpPr/>
          <p:nvPr/>
        </p:nvSpPr>
        <p:spPr>
          <a:xfrm>
            <a:off x="4795838" y="0"/>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p:txBody>
      </p:sp>
      <p:sp>
        <p:nvSpPr>
          <p:cNvPr id="7" name="Rectangle 6"/>
          <p:cNvSpPr/>
          <p:nvPr/>
        </p:nvSpPr>
        <p:spPr>
          <a:xfrm>
            <a:off x="4795838" y="0"/>
            <a:ext cx="4343400" cy="201077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Abstract</a:t>
            </a:r>
          </a:p>
          <a:p>
            <a:pPr fontAlgn="auto">
              <a:spcBef>
                <a:spcPts val="0"/>
              </a:spcBef>
              <a:spcAft>
                <a:spcPts val="0"/>
              </a:spcAft>
              <a:defRPr/>
            </a:pPr>
            <a:r>
              <a:rPr lang="en-US" sz="1400" b="1" dirty="0">
                <a:solidFill>
                  <a:schemeClr val="tx1">
                    <a:lumMod val="95000"/>
                    <a:lumOff val="5000"/>
                  </a:schemeClr>
                </a:solidFill>
                <a:latin typeface="Times New Roman" pitchFamily="18" charset="0"/>
                <a:cs typeface="Times New Roman" pitchFamily="18" charset="0"/>
              </a:rPr>
              <a:t>Introduction</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Existing System</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Proposed System</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Modules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References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0"/>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Times New Roman" pitchFamily="18" charset="0"/>
              <a:cs typeface="Times New Roman" pitchFamily="18" charset="0"/>
            </a:endParaRPr>
          </a:p>
        </p:txBody>
      </p:sp>
      <p:sp>
        <p:nvSpPr>
          <p:cNvPr id="10" name="Rectangle 9"/>
          <p:cNvSpPr/>
          <p:nvPr/>
        </p:nvSpPr>
        <p:spPr>
          <a:xfrm>
            <a:off x="0" y="0"/>
            <a:ext cx="4795838" cy="2500306"/>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52400" y="1278562"/>
            <a:ext cx="4795838" cy="584775"/>
          </a:xfrm>
          <a:prstGeom prst="rect">
            <a:avLst/>
          </a:prstGeom>
          <a:noFill/>
        </p:spPr>
        <p:txBody>
          <a:bodyPr>
            <a:spAutoFit/>
          </a:bodyPr>
          <a:lstStyle/>
          <a:p>
            <a:pPr fontAlgn="auto">
              <a:spcBef>
                <a:spcPts val="0"/>
              </a:spcBef>
              <a:spcAft>
                <a:spcPts val="0"/>
              </a:spcAft>
              <a:defRPr/>
            </a:pPr>
            <a:r>
              <a:rPr lang="en-US" sz="3200" b="1" dirty="0">
                <a:latin typeface="Times New Roman" panose="02020603050405020304" pitchFamily="18" charset="0"/>
                <a:cs typeface="Times New Roman" panose="02020603050405020304" pitchFamily="18" charset="0"/>
              </a:rPr>
              <a:t>Existing System</a:t>
            </a:r>
            <a:endParaRPr lang="en-GB" sz="3200" dirty="0">
              <a:latin typeface="Times New Roman" panose="02020603050405020304" pitchFamily="18" charset="0"/>
              <a:cs typeface="Times New Roman" panose="02020603050405020304" pitchFamily="18" charset="0"/>
            </a:endParaRP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rPr>
              <a:t>Introduction</a:t>
            </a:r>
          </a:p>
          <a:p>
            <a:pPr fontAlgn="auto">
              <a:spcBef>
                <a:spcPts val="0"/>
              </a:spcBef>
              <a:spcAft>
                <a:spcPts val="0"/>
              </a:spcAft>
              <a:defRPr/>
            </a:pPr>
            <a:r>
              <a:rPr lang="en-US" b="1" dirty="0">
                <a:solidFill>
                  <a:schemeClr val="tx1">
                    <a:lumMod val="95000"/>
                    <a:lumOff val="5000"/>
                  </a:schemeClr>
                </a:solidFill>
              </a:rPr>
              <a:t>Existing System</a:t>
            </a:r>
          </a:p>
          <a:p>
            <a:pPr fontAlgn="auto">
              <a:spcBef>
                <a:spcPts val="0"/>
              </a:spcBef>
              <a:spcAft>
                <a:spcPts val="0"/>
              </a:spcAft>
              <a:defRPr/>
            </a:pPr>
            <a:r>
              <a:rPr lang="en-US" dirty="0">
                <a:solidFill>
                  <a:schemeClr val="tx1">
                    <a:lumMod val="95000"/>
                    <a:lumOff val="5000"/>
                  </a:schemeClr>
                </a:solidFill>
              </a:rPr>
              <a:t>Proposed System</a:t>
            </a:r>
          </a:p>
          <a:p>
            <a:pPr fontAlgn="auto">
              <a:spcBef>
                <a:spcPts val="0"/>
              </a:spcBef>
              <a:spcAft>
                <a:spcPts val="0"/>
              </a:spcAft>
              <a:defRPr/>
            </a:pPr>
            <a:r>
              <a:rPr lang="en-US" dirty="0">
                <a:solidFill>
                  <a:schemeClr val="tx1">
                    <a:lumMod val="95000"/>
                    <a:lumOff val="5000"/>
                  </a:schemeClr>
                </a:solidFill>
              </a:rPr>
              <a:t>Software requirements</a:t>
            </a:r>
          </a:p>
          <a:p>
            <a:pPr fontAlgn="auto">
              <a:spcBef>
                <a:spcPts val="0"/>
              </a:spcBef>
              <a:spcAft>
                <a:spcPts val="0"/>
              </a:spcAft>
              <a:defRPr/>
            </a:pPr>
            <a:r>
              <a:rPr lang="en-US" dirty="0">
                <a:solidFill>
                  <a:schemeClr val="tx1">
                    <a:lumMod val="95000"/>
                    <a:lumOff val="5000"/>
                  </a:schemeClr>
                </a:solidFill>
              </a:rPr>
              <a:t>References</a:t>
            </a:r>
          </a:p>
        </p:txBody>
      </p:sp>
      <p:sp>
        <p:nvSpPr>
          <p:cNvPr id="11" name="Rectangle 10"/>
          <p:cNvSpPr/>
          <p:nvPr/>
        </p:nvSpPr>
        <p:spPr>
          <a:xfrm>
            <a:off x="4795838" y="0"/>
            <a:ext cx="4343400" cy="2500306"/>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Abstract</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Introduction</a:t>
            </a:r>
          </a:p>
          <a:p>
            <a:pPr fontAlgn="auto">
              <a:spcBef>
                <a:spcPts val="0"/>
              </a:spcBef>
              <a:spcAft>
                <a:spcPts val="0"/>
              </a:spcAft>
              <a:defRPr/>
            </a:pPr>
            <a:r>
              <a:rPr lang="en-US" sz="1400" b="1" dirty="0">
                <a:solidFill>
                  <a:schemeClr val="tx1">
                    <a:lumMod val="95000"/>
                    <a:lumOff val="5000"/>
                  </a:schemeClr>
                </a:solidFill>
                <a:latin typeface="Times New Roman" pitchFamily="18" charset="0"/>
                <a:cs typeface="Times New Roman" pitchFamily="18" charset="0"/>
              </a:rPr>
              <a:t>Existing System</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Proposed System</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Modules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References</a:t>
            </a:r>
          </a:p>
        </p:txBody>
      </p:sp>
      <p:sp>
        <p:nvSpPr>
          <p:cNvPr id="12" name="TextBox 11"/>
          <p:cNvSpPr txBox="1"/>
          <p:nvPr/>
        </p:nvSpPr>
        <p:spPr>
          <a:xfrm>
            <a:off x="0" y="2636912"/>
            <a:ext cx="8964488" cy="1815882"/>
          </a:xfrm>
          <a:prstGeom prst="rect">
            <a:avLst/>
          </a:prstGeom>
          <a:noFill/>
        </p:spPr>
        <p:txBody>
          <a:bodyPr wrap="square" rtlCol="0">
            <a:spAutoFit/>
          </a:bodyPr>
          <a:lstStyle/>
          <a:p>
            <a:pPr algn="just"/>
            <a:r>
              <a:rPr lang="en-US" sz="2800" dirty="0" smtClean="0">
                <a:latin typeface="Times New Roman" pitchFamily="18" charset="0"/>
                <a:cs typeface="Times New Roman" pitchFamily="18" charset="0"/>
              </a:rPr>
              <a:t>The existing recognition system is implemented on hand written digits taken from MNIST dataset. The system can be extended to a recognize system that can be able to recognize both digits and characters with more accuracy.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2285992"/>
            <a:ext cx="9144000" cy="4572008"/>
          </a:xfrm>
        </p:spPr>
        <p:txBody>
          <a:bodyPr/>
          <a:lstStyle/>
          <a:p>
            <a:pPr algn="just">
              <a:buNone/>
            </a:pPr>
            <a:r>
              <a:rPr lang="en-US" sz="2800" dirty="0" smtClean="0"/>
              <a:t>    </a:t>
            </a:r>
            <a:r>
              <a:rPr lang="en-US" sz="2800" dirty="0" smtClean="0">
                <a:latin typeface="Times New Roman" pitchFamily="18" charset="0"/>
                <a:cs typeface="Times New Roman" pitchFamily="18" charset="0"/>
              </a:rPr>
              <a:t>Research papers on handwriting character recognition systems for all types of character sets have been reviewed to see the state-of-the-art status and to identify the various approaches used for different handwritten character recognition problem. Moreover, the different handwriting analysis reported in the research papers have also been reviewed in order to get ideas on how the handwritten characters and their applications</a:t>
            </a:r>
            <a:endParaRPr lang="en-US" sz="2800" dirty="0">
              <a:latin typeface="Times New Roman" pitchFamily="18" charset="0"/>
              <a:cs typeface="Times New Roman" pitchFamily="18" charset="0"/>
            </a:endParaRPr>
          </a:p>
        </p:txBody>
      </p:sp>
      <p:sp>
        <p:nvSpPr>
          <p:cNvPr id="4" name="Rectangle 3"/>
          <p:cNvSpPr/>
          <p:nvPr/>
        </p:nvSpPr>
        <p:spPr>
          <a:xfrm>
            <a:off x="4800600" y="0"/>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Times New Roman" pitchFamily="18" charset="0"/>
              <a:cs typeface="Times New Roman" pitchFamily="18" charset="0"/>
            </a:endParaRPr>
          </a:p>
        </p:txBody>
      </p:sp>
      <p:sp>
        <p:nvSpPr>
          <p:cNvPr id="5" name="Rectangle 4"/>
          <p:cNvSpPr/>
          <p:nvPr/>
        </p:nvSpPr>
        <p:spPr>
          <a:xfrm>
            <a:off x="0" y="0"/>
            <a:ext cx="4795838" cy="2285992"/>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extBox 5"/>
          <p:cNvSpPr txBox="1"/>
          <p:nvPr/>
        </p:nvSpPr>
        <p:spPr>
          <a:xfrm>
            <a:off x="152400" y="1278562"/>
            <a:ext cx="4795838" cy="584775"/>
          </a:xfrm>
          <a:prstGeom prst="rect">
            <a:avLst/>
          </a:prstGeom>
          <a:noFill/>
        </p:spPr>
        <p:txBody>
          <a:bodyPr>
            <a:spAutoFit/>
          </a:bodyPr>
          <a:lstStyle/>
          <a:p>
            <a:pPr fontAlgn="auto">
              <a:spcBef>
                <a:spcPts val="0"/>
              </a:spcBef>
              <a:spcAft>
                <a:spcPts val="0"/>
              </a:spcAft>
              <a:defRPr/>
            </a:pPr>
            <a:r>
              <a:rPr lang="en-IN" sz="3200" b="1" dirty="0">
                <a:solidFill>
                  <a:schemeClr val="tx1">
                    <a:lumMod val="95000"/>
                    <a:lumOff val="5000"/>
                  </a:schemeClr>
                </a:solidFill>
                <a:latin typeface="Times New Roman" pitchFamily="18" charset="0"/>
                <a:cs typeface="Times New Roman" pitchFamily="18" charset="0"/>
              </a:rPr>
              <a:t>Literature Review</a:t>
            </a:r>
          </a:p>
        </p:txBody>
      </p:sp>
      <p:sp>
        <p:nvSpPr>
          <p:cNvPr id="7" name="TextBox 4"/>
          <p:cNvSpPr txBox="1">
            <a:spLocks noChangeArrowheads="1"/>
          </p:cNvSpPr>
          <p:nvPr/>
        </p:nvSpPr>
        <p:spPr bwMode="auto">
          <a:xfrm>
            <a:off x="0" y="2307372"/>
            <a:ext cx="9144000" cy="3785652"/>
          </a:xfrm>
          <a:prstGeom prst="rect">
            <a:avLst/>
          </a:prstGeom>
          <a:noFill/>
          <a:ln w="9525">
            <a:noFill/>
            <a:miter lim="800000"/>
            <a:headEnd/>
            <a:tailEnd/>
          </a:ln>
        </p:spPr>
        <p:txBody>
          <a:bodyPr wrap="square">
            <a:spAutoFit/>
          </a:bodyPr>
          <a:lstStyle/>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9" name="Rectangle 8"/>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rPr>
              <a:t>Introduction</a:t>
            </a:r>
          </a:p>
          <a:p>
            <a:pPr fontAlgn="auto">
              <a:spcBef>
                <a:spcPts val="0"/>
              </a:spcBef>
              <a:spcAft>
                <a:spcPts val="0"/>
              </a:spcAft>
              <a:defRPr/>
            </a:pPr>
            <a:r>
              <a:rPr lang="en-US" b="1" dirty="0">
                <a:solidFill>
                  <a:schemeClr val="tx1">
                    <a:lumMod val="95000"/>
                    <a:lumOff val="5000"/>
                  </a:schemeClr>
                </a:solidFill>
              </a:rPr>
              <a:t>Existing System</a:t>
            </a:r>
          </a:p>
          <a:p>
            <a:pPr fontAlgn="auto">
              <a:spcBef>
                <a:spcPts val="0"/>
              </a:spcBef>
              <a:spcAft>
                <a:spcPts val="0"/>
              </a:spcAft>
              <a:defRPr/>
            </a:pPr>
            <a:r>
              <a:rPr lang="en-US" dirty="0">
                <a:solidFill>
                  <a:schemeClr val="tx1">
                    <a:lumMod val="95000"/>
                    <a:lumOff val="5000"/>
                  </a:schemeClr>
                </a:solidFill>
              </a:rPr>
              <a:t>Proposed System</a:t>
            </a:r>
          </a:p>
          <a:p>
            <a:pPr fontAlgn="auto">
              <a:spcBef>
                <a:spcPts val="0"/>
              </a:spcBef>
              <a:spcAft>
                <a:spcPts val="0"/>
              </a:spcAft>
              <a:defRPr/>
            </a:pPr>
            <a:r>
              <a:rPr lang="en-US" dirty="0">
                <a:solidFill>
                  <a:schemeClr val="tx1">
                    <a:lumMod val="95000"/>
                    <a:lumOff val="5000"/>
                  </a:schemeClr>
                </a:solidFill>
              </a:rPr>
              <a:t>Software requirements</a:t>
            </a:r>
          </a:p>
          <a:p>
            <a:pPr fontAlgn="auto">
              <a:spcBef>
                <a:spcPts val="0"/>
              </a:spcBef>
              <a:spcAft>
                <a:spcPts val="0"/>
              </a:spcAft>
              <a:defRPr/>
            </a:pPr>
            <a:r>
              <a:rPr lang="en-US" dirty="0">
                <a:solidFill>
                  <a:schemeClr val="tx1">
                    <a:lumMod val="95000"/>
                    <a:lumOff val="5000"/>
                  </a:schemeClr>
                </a:solidFill>
              </a:rPr>
              <a:t>References</a:t>
            </a:r>
          </a:p>
        </p:txBody>
      </p:sp>
      <p:sp>
        <p:nvSpPr>
          <p:cNvPr id="10" name="Rectangle 9"/>
          <p:cNvSpPr/>
          <p:nvPr/>
        </p:nvSpPr>
        <p:spPr>
          <a:xfrm>
            <a:off x="4795838" y="0"/>
            <a:ext cx="4343400" cy="2285992"/>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Abstract</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Introduction</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Existing System</a:t>
            </a:r>
          </a:p>
          <a:p>
            <a:pPr fontAlgn="auto">
              <a:spcBef>
                <a:spcPts val="0"/>
              </a:spcBef>
              <a:spcAft>
                <a:spcPts val="0"/>
              </a:spcAft>
              <a:defRPr/>
            </a:pPr>
            <a:r>
              <a:rPr lang="en-IN" sz="1400" b="1" dirty="0">
                <a:solidFill>
                  <a:schemeClr val="tx1">
                    <a:lumMod val="95000"/>
                    <a:lumOff val="5000"/>
                  </a:schemeClr>
                </a:solidFill>
                <a:latin typeface="Times New Roman" pitchFamily="18" charset="0"/>
                <a:cs typeface="Times New Roman" pitchFamily="18" charset="0"/>
              </a:rPr>
              <a:t>Literature Review</a:t>
            </a:r>
          </a:p>
          <a:p>
            <a:pPr fontAlgn="auto">
              <a:spcBef>
                <a:spcPts val="0"/>
              </a:spcBef>
              <a:spcAft>
                <a:spcPts val="0"/>
              </a:spcAft>
              <a:defRPr/>
            </a:pPr>
            <a:r>
              <a:rPr lang="en-IN" sz="1400" dirty="0">
                <a:solidFill>
                  <a:schemeClr val="tx1">
                    <a:lumMod val="95000"/>
                    <a:lumOff val="5000"/>
                  </a:schemeClr>
                </a:solidFill>
                <a:latin typeface="Times New Roman" pitchFamily="18" charset="0"/>
                <a:cs typeface="Times New Roman" pitchFamily="18" charset="0"/>
              </a:rPr>
              <a:t>Methodology</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Proposed System</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Modules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References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4800600" y="0"/>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Times New Roman" pitchFamily="18" charset="0"/>
              <a:cs typeface="Times New Roman" pitchFamily="18" charset="0"/>
            </a:endParaRPr>
          </a:p>
        </p:txBody>
      </p:sp>
      <p:sp>
        <p:nvSpPr>
          <p:cNvPr id="5" name="Rectangle 4"/>
          <p:cNvSpPr/>
          <p:nvPr/>
        </p:nvSpPr>
        <p:spPr>
          <a:xfrm>
            <a:off x="0" y="0"/>
            <a:ext cx="4795838" cy="2643182"/>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Times New Roman" pitchFamily="18" charset="0"/>
              <a:cs typeface="Times New Roman" pitchFamily="18" charset="0"/>
            </a:endParaRPr>
          </a:p>
        </p:txBody>
      </p:sp>
      <p:sp>
        <p:nvSpPr>
          <p:cNvPr id="6" name="TextBox 5"/>
          <p:cNvSpPr txBox="1"/>
          <p:nvPr/>
        </p:nvSpPr>
        <p:spPr>
          <a:xfrm>
            <a:off x="152400" y="1278562"/>
            <a:ext cx="4795838" cy="584775"/>
          </a:xfrm>
          <a:prstGeom prst="rect">
            <a:avLst/>
          </a:prstGeom>
          <a:noFill/>
        </p:spPr>
        <p:txBody>
          <a:bodyPr>
            <a:spAutoFit/>
          </a:bodyPr>
          <a:lstStyle/>
          <a:p>
            <a:pPr fontAlgn="auto">
              <a:spcBef>
                <a:spcPts val="0"/>
              </a:spcBef>
              <a:spcAft>
                <a:spcPts val="0"/>
              </a:spcAft>
              <a:defRPr/>
            </a:pPr>
            <a:r>
              <a:rPr lang="en-IN" sz="3200" b="1" dirty="0">
                <a:solidFill>
                  <a:schemeClr val="tx1">
                    <a:lumMod val="95000"/>
                    <a:lumOff val="5000"/>
                  </a:schemeClr>
                </a:solidFill>
                <a:latin typeface="Times New Roman" pitchFamily="18" charset="0"/>
                <a:cs typeface="Times New Roman" pitchFamily="18" charset="0"/>
              </a:rPr>
              <a:t>Methodology</a:t>
            </a:r>
          </a:p>
        </p:txBody>
      </p:sp>
      <p:sp>
        <p:nvSpPr>
          <p:cNvPr id="7"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9" name="Rectangle 8"/>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rPr>
              <a:t>Introduction</a:t>
            </a:r>
          </a:p>
          <a:p>
            <a:pPr fontAlgn="auto">
              <a:spcBef>
                <a:spcPts val="0"/>
              </a:spcBef>
              <a:spcAft>
                <a:spcPts val="0"/>
              </a:spcAft>
              <a:defRPr/>
            </a:pPr>
            <a:r>
              <a:rPr lang="en-US" b="1" dirty="0">
                <a:solidFill>
                  <a:schemeClr val="tx1">
                    <a:lumMod val="95000"/>
                    <a:lumOff val="5000"/>
                  </a:schemeClr>
                </a:solidFill>
              </a:rPr>
              <a:t>Existing System</a:t>
            </a:r>
          </a:p>
          <a:p>
            <a:pPr fontAlgn="auto">
              <a:spcBef>
                <a:spcPts val="0"/>
              </a:spcBef>
              <a:spcAft>
                <a:spcPts val="0"/>
              </a:spcAft>
              <a:defRPr/>
            </a:pPr>
            <a:r>
              <a:rPr lang="en-US" dirty="0">
                <a:solidFill>
                  <a:schemeClr val="tx1">
                    <a:lumMod val="95000"/>
                    <a:lumOff val="5000"/>
                  </a:schemeClr>
                </a:solidFill>
              </a:rPr>
              <a:t>Proposed System</a:t>
            </a:r>
          </a:p>
          <a:p>
            <a:pPr fontAlgn="auto">
              <a:spcBef>
                <a:spcPts val="0"/>
              </a:spcBef>
              <a:spcAft>
                <a:spcPts val="0"/>
              </a:spcAft>
              <a:defRPr/>
            </a:pPr>
            <a:r>
              <a:rPr lang="en-US" dirty="0">
                <a:solidFill>
                  <a:schemeClr val="tx1">
                    <a:lumMod val="95000"/>
                    <a:lumOff val="5000"/>
                  </a:schemeClr>
                </a:solidFill>
              </a:rPr>
              <a:t>Software requirements</a:t>
            </a:r>
          </a:p>
          <a:p>
            <a:pPr fontAlgn="auto">
              <a:spcBef>
                <a:spcPts val="0"/>
              </a:spcBef>
              <a:spcAft>
                <a:spcPts val="0"/>
              </a:spcAft>
              <a:defRPr/>
            </a:pPr>
            <a:r>
              <a:rPr lang="en-US" dirty="0">
                <a:solidFill>
                  <a:schemeClr val="tx1">
                    <a:lumMod val="95000"/>
                    <a:lumOff val="5000"/>
                  </a:schemeClr>
                </a:solidFill>
              </a:rPr>
              <a:t>References</a:t>
            </a:r>
          </a:p>
        </p:txBody>
      </p:sp>
      <p:sp>
        <p:nvSpPr>
          <p:cNvPr id="10" name="Rectangle 9"/>
          <p:cNvSpPr/>
          <p:nvPr/>
        </p:nvSpPr>
        <p:spPr>
          <a:xfrm>
            <a:off x="4795838" y="0"/>
            <a:ext cx="4343400" cy="2643182"/>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Abstract</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Introduction</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Existing System</a:t>
            </a:r>
          </a:p>
          <a:p>
            <a:pPr fontAlgn="auto">
              <a:spcBef>
                <a:spcPts val="0"/>
              </a:spcBef>
              <a:spcAft>
                <a:spcPts val="0"/>
              </a:spcAft>
              <a:defRPr/>
            </a:pPr>
            <a:r>
              <a:rPr lang="en-IN" sz="1400" dirty="0">
                <a:solidFill>
                  <a:schemeClr val="tx1">
                    <a:lumMod val="95000"/>
                    <a:lumOff val="5000"/>
                  </a:schemeClr>
                </a:solidFill>
                <a:latin typeface="Times New Roman" pitchFamily="18" charset="0"/>
                <a:cs typeface="Times New Roman" pitchFamily="18" charset="0"/>
              </a:rPr>
              <a:t>Literature Review</a:t>
            </a:r>
          </a:p>
          <a:p>
            <a:pPr fontAlgn="auto">
              <a:spcBef>
                <a:spcPts val="0"/>
              </a:spcBef>
              <a:spcAft>
                <a:spcPts val="0"/>
              </a:spcAft>
              <a:defRPr/>
            </a:pPr>
            <a:r>
              <a:rPr lang="en-IN" sz="1400" b="1" dirty="0">
                <a:solidFill>
                  <a:schemeClr val="tx1">
                    <a:lumMod val="95000"/>
                    <a:lumOff val="5000"/>
                  </a:schemeClr>
                </a:solidFill>
                <a:latin typeface="Times New Roman" pitchFamily="18" charset="0"/>
                <a:cs typeface="Times New Roman" pitchFamily="18" charset="0"/>
              </a:rPr>
              <a:t>Methodology</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Proposed System</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Modules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References</a:t>
            </a:r>
          </a:p>
        </p:txBody>
      </p:sp>
      <p:sp>
        <p:nvSpPr>
          <p:cNvPr id="11" name="Content Placeholder 2"/>
          <p:cNvSpPr txBox="1">
            <a:spLocks noGrp="1"/>
          </p:cNvSpPr>
          <p:nvPr>
            <p:ph idx="1"/>
          </p:nvPr>
        </p:nvSpPr>
        <p:spPr bwMode="auto">
          <a:xfrm>
            <a:off x="0" y="2643188"/>
            <a:ext cx="9144000" cy="421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100000"/>
              </a:lnSpc>
              <a:spcBef>
                <a:spcPts val="0"/>
              </a:spcBef>
              <a:spcAft>
                <a:spcPct val="0"/>
              </a:spcAft>
              <a:buClrTx/>
              <a:buSzTx/>
              <a:buNone/>
              <a:tabLst/>
              <a:defRPr/>
            </a:pPr>
            <a:r>
              <a:rPr lang="en-US" sz="2800" b="1" dirty="0" smtClean="0">
                <a:latin typeface="Times New Roman" pitchFamily="18" charset="0"/>
                <a:cs typeface="Times New Roman" pitchFamily="18" charset="0"/>
              </a:rPr>
              <a:t>K-nearest </a:t>
            </a:r>
            <a:r>
              <a:rPr lang="en-US" sz="2800" b="1" dirty="0" err="1" smtClean="0">
                <a:latin typeface="Times New Roman" pitchFamily="18" charset="0"/>
                <a:cs typeface="Times New Roman" pitchFamily="18" charset="0"/>
              </a:rPr>
              <a:t>Neighbour’s</a:t>
            </a:r>
            <a:r>
              <a:rPr kumimoji="0" lang="en-US" sz="2800" b="1"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Algorithm:</a:t>
            </a:r>
          </a:p>
          <a:p>
            <a:pPr lvl="0" algn="just">
              <a:spcBef>
                <a:spcPts val="0"/>
              </a:spcBef>
              <a:buFont typeface="Arial" pitchFamily="34" charset="0"/>
              <a:buChar char="•"/>
              <a:defRPr/>
            </a:pPr>
            <a:r>
              <a:rPr lang="en-US" sz="2800" dirty="0" smtClean="0">
                <a:latin typeface="Times New Roman" pitchFamily="18" charset="0"/>
                <a:cs typeface="Times New Roman" pitchFamily="18" charset="0"/>
              </a:rPr>
              <a:t>K-Nearest </a:t>
            </a:r>
            <a:r>
              <a:rPr lang="en-US" sz="2800" dirty="0" err="1" smtClean="0">
                <a:latin typeface="Times New Roman" pitchFamily="18" charset="0"/>
                <a:cs typeface="Times New Roman" pitchFamily="18" charset="0"/>
              </a:rPr>
              <a:t>Neighbour</a:t>
            </a:r>
            <a:r>
              <a:rPr lang="en-US" sz="2800" dirty="0" smtClean="0">
                <a:latin typeface="Times New Roman" pitchFamily="18" charset="0"/>
                <a:cs typeface="Times New Roman" pitchFamily="18" charset="0"/>
              </a:rPr>
              <a:t> is one of the simplest Machine Learning algorithms based on Supervised Learning technique..</a:t>
            </a:r>
            <a:endParaRPr lang="en-US" dirty="0" smtClean="0">
              <a:latin typeface="Times New Roman" pitchFamily="18" charset="0"/>
              <a:cs typeface="Times New Roman" pitchFamily="18" charset="0"/>
            </a:endParaRPr>
          </a:p>
          <a:p>
            <a:pPr algn="just">
              <a:spcBef>
                <a:spcPts val="0"/>
              </a:spcBef>
              <a:defRPr/>
            </a:pPr>
            <a:r>
              <a:rPr lang="en-US" sz="2800" dirty="0" smtClean="0">
                <a:latin typeface="Times New Roman" pitchFamily="18" charset="0"/>
                <a:cs typeface="Times New Roman" pitchFamily="18" charset="0"/>
              </a:rPr>
              <a:t>KNN algorithm stores all the available data and classifies a new data point based on the similarity. This means when new data appears then it can be easily classified into a well suite category by using KNN algorithm.</a:t>
            </a:r>
            <a:r>
              <a:rPr lang="en-US" sz="2400" dirty="0" smtClean="0"/>
              <a:t>.</a:t>
            </a:r>
          </a:p>
          <a:p>
            <a:pPr algn="just">
              <a:spcBef>
                <a:spcPts val="0"/>
              </a:spcBef>
              <a:defRPr/>
            </a:pPr>
            <a:endParaRPr kumimoji="0" lang="en-US" sz="24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Times New Roman" pitchFamily="18" charset="0"/>
              <a:cs typeface="Times New Roman" pitchFamily="18" charset="0"/>
            </a:endParaRPr>
          </a:p>
        </p:txBody>
      </p:sp>
      <p:sp>
        <p:nvSpPr>
          <p:cNvPr id="10" name="Rectangle 9"/>
          <p:cNvSpPr/>
          <p:nvPr/>
        </p:nvSpPr>
        <p:spPr>
          <a:xfrm>
            <a:off x="0" y="0"/>
            <a:ext cx="4795838" cy="235743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0" y="1364440"/>
            <a:ext cx="4795838" cy="584775"/>
          </a:xfrm>
          <a:prstGeom prst="rect">
            <a:avLst/>
          </a:prstGeom>
          <a:noFill/>
        </p:spPr>
        <p:txBody>
          <a:bodyPr>
            <a:spAutoFit/>
          </a:bodyPr>
          <a:lstStyle/>
          <a:p>
            <a:pPr fontAlgn="auto">
              <a:spcBef>
                <a:spcPts val="0"/>
              </a:spcBef>
              <a:spcAft>
                <a:spcPts val="0"/>
              </a:spcAft>
              <a:defRPr/>
            </a:pPr>
            <a:r>
              <a:rPr lang="en-GB" sz="3200" b="1" dirty="0">
                <a:latin typeface="Times New Roman" panose="02020603050405020304" pitchFamily="18" charset="0"/>
                <a:cs typeface="Times New Roman" pitchFamily="18" charset="0"/>
              </a:rPr>
              <a:t>Proposed System</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0" y="2357430"/>
            <a:ext cx="9144000" cy="4500570"/>
          </a:xfrm>
        </p:spPr>
        <p:txBody>
          <a:bodyPr>
            <a:noAutofit/>
          </a:bodyPr>
          <a:lstStyle/>
          <a:p>
            <a:pPr marL="0" indent="0" algn="just">
              <a:buNone/>
            </a:pPr>
            <a:r>
              <a:rPr lang="en-US" sz="2800" dirty="0" smtClean="0">
                <a:latin typeface="Times New Roman" panose="02020603050405020304" pitchFamily="18" charset="0"/>
                <a:cs typeface="Times New Roman" panose="02020603050405020304" pitchFamily="18" charset="0"/>
              </a:rPr>
              <a:t>Hand Written Character and Numerical Recognition works in stages as preprocessing, segmentation, feature extraction and recognition using </a:t>
            </a:r>
            <a:r>
              <a:rPr lang="en-US" sz="2800" dirty="0" err="1" smtClean="0">
                <a:latin typeface="Times New Roman" panose="02020603050405020304" pitchFamily="18" charset="0"/>
                <a:cs typeface="Times New Roman" panose="02020603050405020304" pitchFamily="18" charset="0"/>
              </a:rPr>
              <a:t>k_neighbours</a:t>
            </a:r>
            <a:r>
              <a:rPr lang="en-US" sz="2800" dirty="0" smtClean="0">
                <a:latin typeface="Times New Roman" panose="02020603050405020304" pitchFamily="18" charset="0"/>
                <a:cs typeface="Times New Roman" panose="02020603050405020304" pitchFamily="18" charset="0"/>
              </a:rPr>
              <a:t>. Preprocessing includes series of operations to be carried out on document image to make it ready for segmentation. During segmentation the document image is segmented into individual character or numeric image then feature extraction technique is applied on character image. Finally feature vector is presented to the selected algorithm for recognition. Here this extracted features are provided to KNN for recognition of character.</a:t>
            </a:r>
          </a:p>
          <a:p>
            <a:pPr marL="0" indent="0" algn="just">
              <a:buNone/>
            </a:pPr>
            <a:endParaRPr lang="en-US" sz="2800" dirty="0" smtClean="0">
              <a:latin typeface="Times New Roman" panose="02020603050405020304" pitchFamily="18" charset="0"/>
              <a:cs typeface="Times New Roman" panose="02020603050405020304" pitchFamily="18" charset="0"/>
            </a:endParaRPr>
          </a:p>
          <a:p>
            <a:pPr algn="just">
              <a:spcBef>
                <a:spcPts val="0"/>
              </a:spcBef>
              <a:buNone/>
            </a:pPr>
            <a:endParaRPr lang="en-US" sz="2800" dirty="0">
              <a:latin typeface="Times New Roman" pitchFamily="18" charset="0"/>
              <a:cs typeface="Times New Roman" pitchFamily="18" charset="0"/>
            </a:endParaRPr>
          </a:p>
          <a:p>
            <a:endParaRPr lang="en-US" dirty="0"/>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rPr>
              <a:t>Introduction</a:t>
            </a:r>
          </a:p>
          <a:p>
            <a:pPr fontAlgn="auto">
              <a:spcBef>
                <a:spcPts val="0"/>
              </a:spcBef>
              <a:spcAft>
                <a:spcPts val="0"/>
              </a:spcAft>
              <a:defRPr/>
            </a:pPr>
            <a:r>
              <a:rPr lang="en-US" dirty="0">
                <a:solidFill>
                  <a:schemeClr val="tx1">
                    <a:lumMod val="95000"/>
                    <a:lumOff val="5000"/>
                  </a:schemeClr>
                </a:solidFill>
              </a:rPr>
              <a:t>Existing System</a:t>
            </a:r>
          </a:p>
          <a:p>
            <a:pPr fontAlgn="auto">
              <a:spcBef>
                <a:spcPts val="0"/>
              </a:spcBef>
              <a:spcAft>
                <a:spcPts val="0"/>
              </a:spcAft>
              <a:defRPr/>
            </a:pPr>
            <a:r>
              <a:rPr lang="en-US" b="1" dirty="0">
                <a:solidFill>
                  <a:schemeClr val="tx1">
                    <a:lumMod val="95000"/>
                    <a:lumOff val="5000"/>
                  </a:schemeClr>
                </a:solidFill>
              </a:rPr>
              <a:t>Proposed System</a:t>
            </a:r>
          </a:p>
          <a:p>
            <a:pPr fontAlgn="auto">
              <a:spcBef>
                <a:spcPts val="0"/>
              </a:spcBef>
              <a:spcAft>
                <a:spcPts val="0"/>
              </a:spcAft>
              <a:defRPr/>
            </a:pPr>
            <a:r>
              <a:rPr lang="en-US" dirty="0">
                <a:solidFill>
                  <a:schemeClr val="tx1">
                    <a:lumMod val="95000"/>
                    <a:lumOff val="5000"/>
                  </a:schemeClr>
                </a:solidFill>
              </a:rPr>
              <a:t>Software requirements</a:t>
            </a:r>
          </a:p>
          <a:p>
            <a:pPr fontAlgn="auto">
              <a:spcBef>
                <a:spcPts val="0"/>
              </a:spcBef>
              <a:spcAft>
                <a:spcPts val="0"/>
              </a:spcAft>
              <a:defRPr/>
            </a:pPr>
            <a:r>
              <a:rPr lang="en-US" dirty="0">
                <a:solidFill>
                  <a:schemeClr val="tx1">
                    <a:lumMod val="95000"/>
                    <a:lumOff val="5000"/>
                  </a:schemeClr>
                </a:solidFill>
              </a:rPr>
              <a:t>References</a:t>
            </a:r>
          </a:p>
        </p:txBody>
      </p:sp>
      <p:sp>
        <p:nvSpPr>
          <p:cNvPr id="12" name="Rectangle 11"/>
          <p:cNvSpPr/>
          <p:nvPr/>
        </p:nvSpPr>
        <p:spPr>
          <a:xfrm>
            <a:off x="4795838" y="0"/>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p:txBody>
      </p:sp>
      <p:sp>
        <p:nvSpPr>
          <p:cNvPr id="14" name="Rectangle 13"/>
          <p:cNvSpPr/>
          <p:nvPr/>
        </p:nvSpPr>
        <p:spPr>
          <a:xfrm>
            <a:off x="4795838" y="0"/>
            <a:ext cx="4343400" cy="235743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Abstract</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Introduction</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Existing System</a:t>
            </a:r>
          </a:p>
          <a:p>
            <a:pPr fontAlgn="auto">
              <a:spcBef>
                <a:spcPts val="0"/>
              </a:spcBef>
              <a:spcAft>
                <a:spcPts val="0"/>
              </a:spcAft>
              <a:defRPr/>
            </a:pPr>
            <a:r>
              <a:rPr lang="en-IN" sz="1400" dirty="0">
                <a:solidFill>
                  <a:schemeClr val="tx1">
                    <a:lumMod val="95000"/>
                    <a:lumOff val="5000"/>
                  </a:schemeClr>
                </a:solidFill>
                <a:latin typeface="Times New Roman" pitchFamily="18" charset="0"/>
                <a:cs typeface="Times New Roman" pitchFamily="18" charset="0"/>
              </a:rPr>
              <a:t>Literature Review</a:t>
            </a:r>
          </a:p>
          <a:p>
            <a:pPr fontAlgn="auto">
              <a:spcBef>
                <a:spcPts val="0"/>
              </a:spcBef>
              <a:spcAft>
                <a:spcPts val="0"/>
              </a:spcAft>
              <a:defRPr/>
            </a:pPr>
            <a:r>
              <a:rPr lang="en-IN" sz="1400" dirty="0">
                <a:solidFill>
                  <a:schemeClr val="tx1">
                    <a:lumMod val="95000"/>
                    <a:lumOff val="5000"/>
                  </a:schemeClr>
                </a:solidFill>
                <a:latin typeface="Times New Roman" pitchFamily="18" charset="0"/>
                <a:cs typeface="Times New Roman" pitchFamily="18" charset="0"/>
              </a:rPr>
              <a:t>Methodology</a:t>
            </a:r>
          </a:p>
          <a:p>
            <a:pPr fontAlgn="auto">
              <a:spcBef>
                <a:spcPts val="0"/>
              </a:spcBef>
              <a:spcAft>
                <a:spcPts val="0"/>
              </a:spcAft>
              <a:defRPr/>
            </a:pPr>
            <a:r>
              <a:rPr lang="en-US" sz="1400" b="1" dirty="0">
                <a:solidFill>
                  <a:schemeClr val="tx1">
                    <a:lumMod val="95000"/>
                    <a:lumOff val="5000"/>
                  </a:schemeClr>
                </a:solidFill>
                <a:latin typeface="Times New Roman" pitchFamily="18" charset="0"/>
                <a:cs typeface="Times New Roman" pitchFamily="18" charset="0"/>
              </a:rPr>
              <a:t>Proposed System</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Modules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References</a:t>
            </a:r>
          </a:p>
        </p:txBody>
      </p:sp>
    </p:spTree>
    <p:extLst>
      <p:ext uri="{BB962C8B-B14F-4D97-AF65-F5344CB8AC3E}">
        <p14:creationId xmlns="" xmlns:p14="http://schemas.microsoft.com/office/powerpoint/2010/main" val="3262568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Times New Roman" pitchFamily="18" charset="0"/>
              <a:cs typeface="Times New Roman" pitchFamily="18" charset="0"/>
            </a:endParaRPr>
          </a:p>
        </p:txBody>
      </p:sp>
      <p:sp>
        <p:nvSpPr>
          <p:cNvPr id="10" name="Rectangle 9"/>
          <p:cNvSpPr/>
          <p:nvPr/>
        </p:nvSpPr>
        <p:spPr>
          <a:xfrm>
            <a:off x="0" y="0"/>
            <a:ext cx="4795838" cy="2571744"/>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0" y="1364440"/>
            <a:ext cx="4795838" cy="584775"/>
          </a:xfrm>
          <a:prstGeom prst="rect">
            <a:avLst/>
          </a:prstGeom>
          <a:noFill/>
        </p:spPr>
        <p:txBody>
          <a:bodyPr>
            <a:spAutoFit/>
          </a:bodyPr>
          <a:lstStyle/>
          <a:p>
            <a:pPr fontAlgn="auto">
              <a:spcBef>
                <a:spcPts val="0"/>
              </a:spcBef>
              <a:spcAft>
                <a:spcPts val="0"/>
              </a:spcAft>
              <a:defRPr/>
            </a:pPr>
            <a:r>
              <a:rPr lang="en-GB" sz="3200" b="1" dirty="0">
                <a:latin typeface="Times New Roman" pitchFamily="18" charset="0"/>
                <a:cs typeface="Times New Roman" pitchFamily="18" charset="0"/>
              </a:rPr>
              <a:t>Software Requirements</a:t>
            </a:r>
          </a:p>
        </p:txBody>
      </p:sp>
      <p:sp>
        <p:nvSpPr>
          <p:cNvPr id="4104" name="TextBox 4"/>
          <p:cNvSpPr txBox="1">
            <a:spLocks noChangeArrowheads="1"/>
          </p:cNvSpPr>
          <p:nvPr/>
        </p:nvSpPr>
        <p:spPr bwMode="auto">
          <a:xfrm>
            <a:off x="-428660" y="2643182"/>
            <a:ext cx="8382000" cy="3785652"/>
          </a:xfrm>
          <a:prstGeom prst="rect">
            <a:avLst/>
          </a:prstGeom>
          <a:noFill/>
          <a:ln w="9525">
            <a:noFill/>
            <a:miter lim="800000"/>
            <a:headEnd/>
            <a:tailEnd/>
          </a:ln>
        </p:spPr>
        <p:txBody>
          <a:bodyPr wrap="square">
            <a:spAutoFit/>
          </a:bodyPr>
          <a:lstStyle/>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0" y="2643182"/>
            <a:ext cx="8818634" cy="3833818"/>
          </a:xfrm>
        </p:spPr>
        <p:txBody>
          <a:bodyPr/>
          <a:lstStyle/>
          <a:p>
            <a:pPr algn="just">
              <a:spcBef>
                <a:spcPts val="0"/>
              </a:spcBef>
              <a:buNone/>
            </a:pPr>
            <a:endParaRPr lang="en-US" sz="2800" dirty="0">
              <a:latin typeface="Times New Roman" pitchFamily="18" charset="0"/>
              <a:cs typeface="Times New Roman" pitchFamily="18" charset="0"/>
            </a:endParaRPr>
          </a:p>
          <a:p>
            <a:endParaRPr lang="en-US" dirty="0"/>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rPr>
              <a:t>Introduction</a:t>
            </a:r>
          </a:p>
          <a:p>
            <a:pPr fontAlgn="auto">
              <a:spcBef>
                <a:spcPts val="0"/>
              </a:spcBef>
              <a:spcAft>
                <a:spcPts val="0"/>
              </a:spcAft>
              <a:defRPr/>
            </a:pPr>
            <a:r>
              <a:rPr lang="en-US" dirty="0">
                <a:solidFill>
                  <a:schemeClr val="tx1">
                    <a:lumMod val="95000"/>
                    <a:lumOff val="5000"/>
                  </a:schemeClr>
                </a:solidFill>
              </a:rPr>
              <a:t>Existing System</a:t>
            </a:r>
          </a:p>
          <a:p>
            <a:pPr fontAlgn="auto">
              <a:spcBef>
                <a:spcPts val="0"/>
              </a:spcBef>
              <a:spcAft>
                <a:spcPts val="0"/>
              </a:spcAft>
              <a:defRPr/>
            </a:pPr>
            <a:r>
              <a:rPr lang="en-US" dirty="0">
                <a:solidFill>
                  <a:schemeClr val="tx1">
                    <a:lumMod val="95000"/>
                    <a:lumOff val="5000"/>
                  </a:schemeClr>
                </a:solidFill>
              </a:rPr>
              <a:t>Proposed System</a:t>
            </a:r>
          </a:p>
          <a:p>
            <a:pPr fontAlgn="auto">
              <a:spcBef>
                <a:spcPts val="0"/>
              </a:spcBef>
              <a:spcAft>
                <a:spcPts val="0"/>
              </a:spcAft>
              <a:defRPr/>
            </a:pPr>
            <a:r>
              <a:rPr lang="en-US" b="1" dirty="0">
                <a:solidFill>
                  <a:schemeClr val="tx1">
                    <a:lumMod val="95000"/>
                    <a:lumOff val="5000"/>
                  </a:schemeClr>
                </a:solidFill>
              </a:rPr>
              <a:t>Software Requirements</a:t>
            </a:r>
          </a:p>
          <a:p>
            <a:pPr fontAlgn="auto">
              <a:spcBef>
                <a:spcPts val="0"/>
              </a:spcBef>
              <a:spcAft>
                <a:spcPts val="0"/>
              </a:spcAft>
              <a:defRPr/>
            </a:pPr>
            <a:r>
              <a:rPr lang="en-US" dirty="0">
                <a:solidFill>
                  <a:schemeClr val="tx1">
                    <a:lumMod val="95000"/>
                    <a:lumOff val="5000"/>
                  </a:schemeClr>
                </a:solidFill>
              </a:rPr>
              <a:t>References</a:t>
            </a:r>
          </a:p>
        </p:txBody>
      </p:sp>
      <p:sp>
        <p:nvSpPr>
          <p:cNvPr id="12" name="Rectangle 11"/>
          <p:cNvSpPr/>
          <p:nvPr/>
        </p:nvSpPr>
        <p:spPr>
          <a:xfrm>
            <a:off x="4795838" y="0"/>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p:txBody>
      </p:sp>
      <p:sp>
        <p:nvSpPr>
          <p:cNvPr id="14" name="Rectangle 13"/>
          <p:cNvSpPr/>
          <p:nvPr/>
        </p:nvSpPr>
        <p:spPr>
          <a:xfrm>
            <a:off x="4795838" y="0"/>
            <a:ext cx="4343400" cy="2571744"/>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Abstract</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Introduction</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Existing System</a:t>
            </a:r>
          </a:p>
          <a:p>
            <a:pPr fontAlgn="auto">
              <a:spcBef>
                <a:spcPts val="0"/>
              </a:spcBef>
              <a:spcAft>
                <a:spcPts val="0"/>
              </a:spcAft>
              <a:defRPr/>
            </a:pPr>
            <a:r>
              <a:rPr lang="en-IN" sz="1400" dirty="0">
                <a:solidFill>
                  <a:schemeClr val="tx1">
                    <a:lumMod val="95000"/>
                    <a:lumOff val="5000"/>
                  </a:schemeClr>
                </a:solidFill>
                <a:latin typeface="Times New Roman" pitchFamily="18" charset="0"/>
                <a:cs typeface="Times New Roman" pitchFamily="18" charset="0"/>
              </a:rPr>
              <a:t>Literature Review</a:t>
            </a:r>
          </a:p>
          <a:p>
            <a:pPr fontAlgn="auto">
              <a:spcBef>
                <a:spcPts val="0"/>
              </a:spcBef>
              <a:spcAft>
                <a:spcPts val="0"/>
              </a:spcAft>
              <a:defRPr/>
            </a:pPr>
            <a:r>
              <a:rPr lang="en-IN" sz="1400" dirty="0">
                <a:solidFill>
                  <a:schemeClr val="tx1">
                    <a:lumMod val="95000"/>
                    <a:lumOff val="5000"/>
                  </a:schemeClr>
                </a:solidFill>
                <a:latin typeface="Times New Roman" pitchFamily="18" charset="0"/>
                <a:cs typeface="Times New Roman" pitchFamily="18" charset="0"/>
              </a:rPr>
              <a:t>Methodology</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Proposed System</a:t>
            </a:r>
          </a:p>
          <a:p>
            <a:pPr fontAlgn="auto">
              <a:spcBef>
                <a:spcPts val="0"/>
              </a:spcBef>
              <a:spcAft>
                <a:spcPts val="0"/>
              </a:spcAft>
              <a:defRPr/>
            </a:pPr>
            <a:r>
              <a:rPr lang="en-US" sz="1400" b="1" dirty="0">
                <a:solidFill>
                  <a:schemeClr val="tx1">
                    <a:lumMod val="95000"/>
                    <a:lumOff val="5000"/>
                  </a:schemeClr>
                </a:solidFill>
                <a:latin typeface="Times New Roman" pitchFamily="18" charset="0"/>
                <a:cs typeface="Times New Roman"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Modules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References</a:t>
            </a:r>
          </a:p>
        </p:txBody>
      </p:sp>
      <p:sp>
        <p:nvSpPr>
          <p:cNvPr id="15" name="Rectangle 14"/>
          <p:cNvSpPr/>
          <p:nvPr/>
        </p:nvSpPr>
        <p:spPr>
          <a:xfrm>
            <a:off x="0" y="2786058"/>
            <a:ext cx="7929586" cy="1384995"/>
          </a:xfrm>
          <a:prstGeom prst="rect">
            <a:avLst/>
          </a:prstGeom>
        </p:spPr>
        <p:txBody>
          <a:bodyPr wrap="square">
            <a:spAutoFit/>
          </a:bodyPr>
          <a:lstStyle/>
          <a:p>
            <a:pPr>
              <a:buFont typeface="Arial" pitchFamily="34" charset="0"/>
              <a:buChar char="•"/>
            </a:pP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Operating System	</a:t>
            </a:r>
            <a:r>
              <a:rPr lang="en-US" sz="2800" dirty="0" smtClean="0">
                <a:latin typeface="Times New Roman" panose="02020603050405020304" pitchFamily="18" charset="0"/>
                <a:cs typeface="Times New Roman" panose="02020603050405020304" pitchFamily="18" charset="0"/>
              </a:rPr>
              <a:t> :  Window10</a:t>
            </a:r>
            <a:endParaRPr lang="en-US" sz="2800"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Technology</a:t>
            </a: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   </a:t>
            </a:r>
            <a:r>
              <a:rPr lang="en-US" sz="2800" dirty="0" smtClean="0">
                <a:latin typeface="Times New Roman" panose="02020603050405020304" pitchFamily="18" charset="0"/>
                <a:cs typeface="Times New Roman" panose="02020603050405020304" pitchFamily="18" charset="0"/>
              </a:rPr>
              <a:t>python </a:t>
            </a:r>
            <a:r>
              <a:rPr lang="en-US" sz="2800" dirty="0" smtClean="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Tools                         </a:t>
            </a: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Anaconda </a:t>
            </a:r>
            <a:r>
              <a:rPr lang="en-US" sz="2800" dirty="0" err="1" smtClean="0">
                <a:latin typeface="Times New Roman" panose="02020603050405020304" pitchFamily="18" charset="0"/>
                <a:cs typeface="Times New Roman" panose="02020603050405020304" pitchFamily="18" charset="0"/>
              </a:rPr>
              <a:t>jypter</a:t>
            </a:r>
            <a:endParaRPr lang="en-US" sz="2800" dirty="0"/>
          </a:p>
        </p:txBody>
      </p:sp>
    </p:spTree>
    <p:extLst>
      <p:ext uri="{BB962C8B-B14F-4D97-AF65-F5344CB8AC3E}">
        <p14:creationId xmlns="" xmlns:p14="http://schemas.microsoft.com/office/powerpoint/2010/main" val="18886035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235743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latin typeface="Times New Roman" panose="02020603050405020304" pitchFamily="18" charset="0"/>
                <a:cs typeface="Times New Roman" panose="02020603050405020304" pitchFamily="18" charset="0"/>
              </a:rPr>
              <a:t>Architecture Model</a:t>
            </a:r>
          </a:p>
        </p:txBody>
      </p:sp>
      <p:sp>
        <p:nvSpPr>
          <p:cNvPr id="5" name="Rectangle 4"/>
          <p:cNvSpPr/>
          <p:nvPr/>
        </p:nvSpPr>
        <p:spPr>
          <a:xfrm>
            <a:off x="4795838" y="0"/>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p:txBody>
      </p:sp>
      <p:sp>
        <p:nvSpPr>
          <p:cNvPr id="6" name="Rectangle 5"/>
          <p:cNvSpPr/>
          <p:nvPr/>
        </p:nvSpPr>
        <p:spPr>
          <a:xfrm>
            <a:off x="4795838" y="0"/>
            <a:ext cx="4343400" cy="235743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Abstract</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Introduction</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Existing System</a:t>
            </a:r>
          </a:p>
          <a:p>
            <a:pPr fontAlgn="auto">
              <a:spcBef>
                <a:spcPts val="0"/>
              </a:spcBef>
              <a:spcAft>
                <a:spcPts val="0"/>
              </a:spcAft>
              <a:defRPr/>
            </a:pPr>
            <a:r>
              <a:rPr lang="en-IN" sz="1400" dirty="0">
                <a:solidFill>
                  <a:schemeClr val="tx1">
                    <a:lumMod val="95000"/>
                    <a:lumOff val="5000"/>
                  </a:schemeClr>
                </a:solidFill>
                <a:latin typeface="Times New Roman" pitchFamily="18" charset="0"/>
                <a:cs typeface="Times New Roman" pitchFamily="18" charset="0"/>
              </a:rPr>
              <a:t>Literature Review</a:t>
            </a:r>
          </a:p>
          <a:p>
            <a:pPr fontAlgn="auto">
              <a:spcBef>
                <a:spcPts val="0"/>
              </a:spcBef>
              <a:spcAft>
                <a:spcPts val="0"/>
              </a:spcAft>
              <a:defRPr/>
            </a:pPr>
            <a:r>
              <a:rPr lang="en-IN" sz="1400" dirty="0">
                <a:solidFill>
                  <a:schemeClr val="tx1">
                    <a:lumMod val="95000"/>
                    <a:lumOff val="5000"/>
                  </a:schemeClr>
                </a:solidFill>
                <a:latin typeface="Times New Roman" pitchFamily="18" charset="0"/>
                <a:cs typeface="Times New Roman" pitchFamily="18" charset="0"/>
              </a:rPr>
              <a:t>Methodology</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Proposed System</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Software requirements</a:t>
            </a:r>
          </a:p>
          <a:p>
            <a:pPr fontAlgn="auto">
              <a:spcBef>
                <a:spcPts val="0"/>
              </a:spcBef>
              <a:spcAft>
                <a:spcPts val="0"/>
              </a:spcAft>
              <a:defRPr/>
            </a:pPr>
            <a:r>
              <a:rPr lang="en-US" sz="1400" b="1" dirty="0">
                <a:solidFill>
                  <a:schemeClr val="tx1">
                    <a:lumMod val="95000"/>
                    <a:lumOff val="5000"/>
                  </a:schemeClr>
                </a:solidFill>
                <a:latin typeface="Times New Roman" pitchFamily="18" charset="0"/>
                <a:cs typeface="Times New Roman"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Modules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Times New Roman" pitchFamily="18" charset="0"/>
                <a:cs typeface="Times New Roman" pitchFamily="18" charset="0"/>
              </a:rPr>
              <a:t>References</a:t>
            </a:r>
          </a:p>
        </p:txBody>
      </p:sp>
      <p:sp>
        <p:nvSpPr>
          <p:cNvPr id="10" name="Rectangle 9"/>
          <p:cNvSpPr/>
          <p:nvPr/>
        </p:nvSpPr>
        <p:spPr>
          <a:xfrm>
            <a:off x="3929058" y="3357562"/>
            <a:ext cx="1714512" cy="4286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Preprocessing</a:t>
            </a:r>
            <a:endParaRPr lang="en-US" dirty="0">
              <a:solidFill>
                <a:schemeClr val="tx1"/>
              </a:solidFill>
              <a:latin typeface="Times New Roman" pitchFamily="18" charset="0"/>
              <a:cs typeface="Times New Roman" pitchFamily="18" charset="0"/>
            </a:endParaRPr>
          </a:p>
        </p:txBody>
      </p:sp>
      <p:sp>
        <p:nvSpPr>
          <p:cNvPr id="11" name="Rectangle 10"/>
          <p:cNvSpPr/>
          <p:nvPr/>
        </p:nvSpPr>
        <p:spPr>
          <a:xfrm>
            <a:off x="3929058" y="2428868"/>
            <a:ext cx="1714512" cy="4286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Input Image</a:t>
            </a:r>
            <a:endParaRPr lang="en-US" dirty="0">
              <a:solidFill>
                <a:schemeClr val="tx1"/>
              </a:solidFill>
              <a:latin typeface="Times New Roman" pitchFamily="18" charset="0"/>
              <a:cs typeface="Times New Roman" pitchFamily="18" charset="0"/>
            </a:endParaRPr>
          </a:p>
        </p:txBody>
      </p:sp>
      <p:sp>
        <p:nvSpPr>
          <p:cNvPr id="12" name="Rectangle 11"/>
          <p:cNvSpPr/>
          <p:nvPr/>
        </p:nvSpPr>
        <p:spPr>
          <a:xfrm>
            <a:off x="3929058" y="4214818"/>
            <a:ext cx="1714512" cy="4286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Segmentation</a:t>
            </a:r>
            <a:endParaRPr lang="en-US" dirty="0">
              <a:solidFill>
                <a:schemeClr val="tx1"/>
              </a:solidFill>
              <a:latin typeface="Times New Roman" pitchFamily="18" charset="0"/>
              <a:cs typeface="Times New Roman" pitchFamily="18" charset="0"/>
            </a:endParaRPr>
          </a:p>
        </p:txBody>
      </p:sp>
      <p:sp>
        <p:nvSpPr>
          <p:cNvPr id="13" name="Rectangle 12"/>
          <p:cNvSpPr/>
          <p:nvPr/>
        </p:nvSpPr>
        <p:spPr>
          <a:xfrm>
            <a:off x="3929058" y="5143512"/>
            <a:ext cx="1714512" cy="4286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Recognition</a:t>
            </a:r>
            <a:endParaRPr lang="en-US" dirty="0">
              <a:solidFill>
                <a:schemeClr val="tx1"/>
              </a:solidFill>
              <a:latin typeface="Times New Roman" pitchFamily="18" charset="0"/>
              <a:cs typeface="Times New Roman" pitchFamily="18" charset="0"/>
            </a:endParaRPr>
          </a:p>
        </p:txBody>
      </p:sp>
      <p:sp>
        <p:nvSpPr>
          <p:cNvPr id="14" name="Rectangle 13"/>
          <p:cNvSpPr/>
          <p:nvPr/>
        </p:nvSpPr>
        <p:spPr>
          <a:xfrm>
            <a:off x="3929058" y="6072206"/>
            <a:ext cx="1714512" cy="4286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result</a:t>
            </a:r>
            <a:endParaRPr lang="en-US" dirty="0">
              <a:solidFill>
                <a:schemeClr val="tx1"/>
              </a:solidFill>
              <a:latin typeface="Times New Roman" pitchFamily="18" charset="0"/>
              <a:cs typeface="Times New Roman" pitchFamily="18" charset="0"/>
            </a:endParaRPr>
          </a:p>
        </p:txBody>
      </p:sp>
      <p:sp>
        <p:nvSpPr>
          <p:cNvPr id="15" name="Down Arrow 14"/>
          <p:cNvSpPr/>
          <p:nvPr/>
        </p:nvSpPr>
        <p:spPr>
          <a:xfrm>
            <a:off x="4500562" y="5572140"/>
            <a:ext cx="484632" cy="500066"/>
          </a:xfrm>
          <a:prstGeom prst="downArrow">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 name="Down Arrow 15"/>
          <p:cNvSpPr/>
          <p:nvPr/>
        </p:nvSpPr>
        <p:spPr>
          <a:xfrm>
            <a:off x="4500562" y="4643446"/>
            <a:ext cx="484632" cy="500066"/>
          </a:xfrm>
          <a:prstGeom prst="downArrow">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7" name="Down Arrow 16"/>
          <p:cNvSpPr/>
          <p:nvPr/>
        </p:nvSpPr>
        <p:spPr>
          <a:xfrm>
            <a:off x="4500562" y="3786190"/>
            <a:ext cx="484632" cy="428628"/>
          </a:xfrm>
          <a:prstGeom prst="downArrow">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8" name="Down Arrow 17"/>
          <p:cNvSpPr/>
          <p:nvPr/>
        </p:nvSpPr>
        <p:spPr>
          <a:xfrm>
            <a:off x="4500562" y="2857496"/>
            <a:ext cx="484632" cy="500066"/>
          </a:xfrm>
          <a:prstGeom prst="downArrow">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Tree>
    <p:extLst>
      <p:ext uri="{BB962C8B-B14F-4D97-AF65-F5344CB8AC3E}">
        <p14:creationId xmlns="" xmlns:p14="http://schemas.microsoft.com/office/powerpoint/2010/main" val="30531217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1180</TotalTime>
  <Words>1022</Words>
  <Application>Microsoft Office PowerPoint</Application>
  <PresentationFormat>On-screen Show (4:3)</PresentationFormat>
  <Paragraphs>391</Paragraphs>
  <Slides>19</Slides>
  <Notes>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Handwritten Character and Numerical Recognition by using Machine Learning </vt:lpstr>
      <vt:lpstr>  </vt:lpstr>
      <vt:lpstr>Slide 3</vt:lpstr>
      <vt:lpstr>Slide 4</vt:lpstr>
      <vt:lpstr>Slide 5</vt:lpstr>
      <vt:lpstr>Slide 6</vt:lpstr>
      <vt:lpstr>Slide 7</vt:lpstr>
      <vt:lpstr>Slide 8</vt:lpstr>
      <vt:lpstr>Slide 9</vt:lpstr>
      <vt:lpstr>Slide 10</vt:lpstr>
      <vt:lpstr>Slide 11</vt:lpstr>
      <vt:lpstr>Slide 12</vt:lpstr>
      <vt:lpstr>z</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Sambit</dc:creator>
  <cp:lastModifiedBy>Hp</cp:lastModifiedBy>
  <cp:revision>204</cp:revision>
  <dcterms:created xsi:type="dcterms:W3CDTF">2013-05-08T19:42:37Z</dcterms:created>
  <dcterms:modified xsi:type="dcterms:W3CDTF">2021-07-31T14:30:46Z</dcterms:modified>
</cp:coreProperties>
</file>