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89" r:id="rId4"/>
    <p:sldId id="259" r:id="rId5"/>
    <p:sldId id="284" r:id="rId6"/>
    <p:sldId id="291" r:id="rId7"/>
    <p:sldId id="292" r:id="rId8"/>
    <p:sldId id="293" r:id="rId9"/>
    <p:sldId id="260" r:id="rId10"/>
    <p:sldId id="279" r:id="rId11"/>
    <p:sldId id="280" r:id="rId12"/>
    <p:sldId id="277" r:id="rId13"/>
    <p:sldId id="278" r:id="rId14"/>
    <p:sldId id="275" r:id="rId15"/>
    <p:sldId id="276" r:id="rId16"/>
    <p:sldId id="273" r:id="rId17"/>
    <p:sldId id="274" r:id="rId18"/>
    <p:sldId id="271" r:id="rId19"/>
    <p:sldId id="272" r:id="rId20"/>
    <p:sldId id="269" r:id="rId21"/>
    <p:sldId id="270" r:id="rId22"/>
    <p:sldId id="261" r:id="rId23"/>
    <p:sldId id="264" r:id="rId24"/>
    <p:sldId id="265" r:id="rId25"/>
    <p:sldId id="266" r:id="rId26"/>
    <p:sldId id="267" r:id="rId27"/>
    <p:sldId id="268" r:id="rId28"/>
    <p:sldId id="287" r:id="rId29"/>
    <p:sldId id="288" r:id="rId30"/>
    <p:sldId id="294" r:id="rId31"/>
    <p:sldId id="299" r:id="rId32"/>
    <p:sldId id="281" r:id="rId33"/>
    <p:sldId id="282" r:id="rId34"/>
    <p:sldId id="296" r:id="rId35"/>
    <p:sldId id="295" r:id="rId36"/>
    <p:sldId id="283" r:id="rId37"/>
    <p:sldId id="285" r:id="rId38"/>
    <p:sldId id="290" r:id="rId39"/>
    <p:sldId id="28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98A084-350D-4576-9579-E483063EC727}" v="485" dt="2021-11-30T05:50:34.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3" d="100"/>
          <a:sy n="63" d="100"/>
        </p:scale>
        <p:origin x="91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E2D6A9-FAEA-4164-A654-91E0A9D3455B}"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E8F16D3B-3475-4C2B-803E-FFF49408F3FB}">
      <dgm:prSet/>
      <dgm:spPr/>
      <dgm:t>
        <a:bodyPr/>
        <a:lstStyle/>
        <a:p>
          <a:pPr>
            <a:defRPr b="1"/>
          </a:pPr>
          <a:r>
            <a:rPr lang="en-US" dirty="0"/>
            <a:t>Software Requirements</a:t>
          </a:r>
        </a:p>
      </dgm:t>
    </dgm:pt>
    <dgm:pt modelId="{FC592532-A01F-414C-BF41-075998884319}" type="parTrans" cxnId="{7C429CDC-7AB5-4DB0-ACDC-F1CDEF80EECF}">
      <dgm:prSet/>
      <dgm:spPr/>
      <dgm:t>
        <a:bodyPr/>
        <a:lstStyle/>
        <a:p>
          <a:endParaRPr lang="en-US"/>
        </a:p>
      </dgm:t>
    </dgm:pt>
    <dgm:pt modelId="{67CA5B56-4598-48F6-B2F7-4A7565C8C120}" type="sibTrans" cxnId="{7C429CDC-7AB5-4DB0-ACDC-F1CDEF80EECF}">
      <dgm:prSet/>
      <dgm:spPr/>
      <dgm:t>
        <a:bodyPr/>
        <a:lstStyle/>
        <a:p>
          <a:endParaRPr lang="en-US"/>
        </a:p>
      </dgm:t>
    </dgm:pt>
    <dgm:pt modelId="{210356D1-B129-4DB7-ACBA-166AB0339822}">
      <dgm:prSet/>
      <dgm:spPr/>
      <dgm:t>
        <a:bodyPr/>
        <a:lstStyle/>
        <a:p>
          <a:r>
            <a:rPr lang="en-US"/>
            <a:t>Cv2</a:t>
          </a:r>
        </a:p>
      </dgm:t>
    </dgm:pt>
    <dgm:pt modelId="{FA89CE2B-BEEA-41AA-AF46-67F98ED3A93E}" type="parTrans" cxnId="{29555529-5C32-468E-B3F3-22E39AD5DACA}">
      <dgm:prSet/>
      <dgm:spPr/>
      <dgm:t>
        <a:bodyPr/>
        <a:lstStyle/>
        <a:p>
          <a:endParaRPr lang="en-US"/>
        </a:p>
      </dgm:t>
    </dgm:pt>
    <dgm:pt modelId="{498DE94E-366E-4CCF-B803-2E471B0987BC}" type="sibTrans" cxnId="{29555529-5C32-468E-B3F3-22E39AD5DACA}">
      <dgm:prSet/>
      <dgm:spPr/>
      <dgm:t>
        <a:bodyPr/>
        <a:lstStyle/>
        <a:p>
          <a:endParaRPr lang="en-US"/>
        </a:p>
      </dgm:t>
    </dgm:pt>
    <dgm:pt modelId="{3488C020-0C4B-4BF2-AC8C-80D62F83DEB2}">
      <dgm:prSet/>
      <dgm:spPr/>
      <dgm:t>
        <a:bodyPr/>
        <a:lstStyle/>
        <a:p>
          <a:r>
            <a:rPr lang="en-US"/>
            <a:t>Numpy</a:t>
          </a:r>
        </a:p>
      </dgm:t>
    </dgm:pt>
    <dgm:pt modelId="{6A1A2914-914E-4AD2-A7CE-952A85F76702}" type="parTrans" cxnId="{94FFEC51-6085-422D-9B9D-B2248D2AD7DB}">
      <dgm:prSet/>
      <dgm:spPr/>
      <dgm:t>
        <a:bodyPr/>
        <a:lstStyle/>
        <a:p>
          <a:endParaRPr lang="en-US"/>
        </a:p>
      </dgm:t>
    </dgm:pt>
    <dgm:pt modelId="{A2CFC678-0B93-47ED-9BD5-EC809959D91A}" type="sibTrans" cxnId="{94FFEC51-6085-422D-9B9D-B2248D2AD7DB}">
      <dgm:prSet/>
      <dgm:spPr/>
      <dgm:t>
        <a:bodyPr/>
        <a:lstStyle/>
        <a:p>
          <a:endParaRPr lang="en-US"/>
        </a:p>
      </dgm:t>
    </dgm:pt>
    <dgm:pt modelId="{364AA040-C2D8-445D-A525-69402569FC31}">
      <dgm:prSet/>
      <dgm:spPr/>
      <dgm:t>
        <a:bodyPr/>
        <a:lstStyle/>
        <a:p>
          <a:r>
            <a:rPr lang="en-US" dirty="0" err="1"/>
            <a:t>Pil</a:t>
          </a:r>
          <a:endParaRPr lang="en-US" dirty="0"/>
        </a:p>
      </dgm:t>
    </dgm:pt>
    <dgm:pt modelId="{34770FAC-D8FF-447C-AF67-C38400660957}" type="parTrans" cxnId="{548F1C4F-F16A-48F8-A754-920ABFF1E6DB}">
      <dgm:prSet/>
      <dgm:spPr/>
      <dgm:t>
        <a:bodyPr/>
        <a:lstStyle/>
        <a:p>
          <a:endParaRPr lang="en-US"/>
        </a:p>
      </dgm:t>
    </dgm:pt>
    <dgm:pt modelId="{A3136C65-F9DF-4D05-9203-A6F01DEEE0EF}" type="sibTrans" cxnId="{548F1C4F-F16A-48F8-A754-920ABFF1E6DB}">
      <dgm:prSet/>
      <dgm:spPr/>
      <dgm:t>
        <a:bodyPr/>
        <a:lstStyle/>
        <a:p>
          <a:endParaRPr lang="en-US"/>
        </a:p>
      </dgm:t>
    </dgm:pt>
    <dgm:pt modelId="{6510C599-2C5E-438B-BEA3-FE1F5B1C995D}">
      <dgm:prSet/>
      <dgm:spPr/>
      <dgm:t>
        <a:bodyPr/>
        <a:lstStyle/>
        <a:p>
          <a:pPr>
            <a:defRPr b="1"/>
          </a:pPr>
          <a:r>
            <a:rPr lang="en-US"/>
            <a:t>Hardware Requirements</a:t>
          </a:r>
        </a:p>
      </dgm:t>
    </dgm:pt>
    <dgm:pt modelId="{E256DFE9-05B6-43AC-A46B-C9FB93123FDD}" type="parTrans" cxnId="{6DE643EC-71B3-438F-9893-72A6500D2695}">
      <dgm:prSet/>
      <dgm:spPr/>
      <dgm:t>
        <a:bodyPr/>
        <a:lstStyle/>
        <a:p>
          <a:endParaRPr lang="en-US"/>
        </a:p>
      </dgm:t>
    </dgm:pt>
    <dgm:pt modelId="{2D36E301-CB10-484E-9E90-9B8DBE98E3BD}" type="sibTrans" cxnId="{6DE643EC-71B3-438F-9893-72A6500D2695}">
      <dgm:prSet/>
      <dgm:spPr/>
      <dgm:t>
        <a:bodyPr/>
        <a:lstStyle/>
        <a:p>
          <a:endParaRPr lang="en-US"/>
        </a:p>
      </dgm:t>
    </dgm:pt>
    <dgm:pt modelId="{2F3DCABA-79AF-4CB7-8E5D-00A0B09E8574}">
      <dgm:prSet/>
      <dgm:spPr/>
      <dgm:t>
        <a:bodyPr/>
        <a:lstStyle/>
        <a:p>
          <a:r>
            <a:rPr lang="en-US"/>
            <a:t>Drone</a:t>
          </a:r>
        </a:p>
      </dgm:t>
    </dgm:pt>
    <dgm:pt modelId="{AA3AD1B0-FE2A-4287-B5A3-3EF4232F7357}" type="parTrans" cxnId="{68A61FB5-6AEE-4E5C-B273-5DCA26C86B42}">
      <dgm:prSet/>
      <dgm:spPr/>
      <dgm:t>
        <a:bodyPr/>
        <a:lstStyle/>
        <a:p>
          <a:endParaRPr lang="en-US"/>
        </a:p>
      </dgm:t>
    </dgm:pt>
    <dgm:pt modelId="{E5768E9B-2C04-45A1-A73C-F1071E3BCD92}" type="sibTrans" cxnId="{68A61FB5-6AEE-4E5C-B273-5DCA26C86B42}">
      <dgm:prSet/>
      <dgm:spPr/>
      <dgm:t>
        <a:bodyPr/>
        <a:lstStyle/>
        <a:p>
          <a:endParaRPr lang="en-US"/>
        </a:p>
      </dgm:t>
    </dgm:pt>
    <dgm:pt modelId="{852E5542-270B-4CEE-8697-7CFE4F8A0158}">
      <dgm:prSet/>
      <dgm:spPr/>
      <dgm:t>
        <a:bodyPr/>
        <a:lstStyle/>
        <a:p>
          <a:r>
            <a:rPr lang="en-US"/>
            <a:t>FPGA</a:t>
          </a:r>
        </a:p>
      </dgm:t>
    </dgm:pt>
    <dgm:pt modelId="{4ED2EC5A-3E8A-424B-8805-441F74F93B51}" type="parTrans" cxnId="{08A33931-1C98-4246-A17A-DB227D76C878}">
      <dgm:prSet/>
      <dgm:spPr/>
      <dgm:t>
        <a:bodyPr/>
        <a:lstStyle/>
        <a:p>
          <a:endParaRPr lang="en-US"/>
        </a:p>
      </dgm:t>
    </dgm:pt>
    <dgm:pt modelId="{9928EB14-C818-456F-B98E-270E6C791060}" type="sibTrans" cxnId="{08A33931-1C98-4246-A17A-DB227D76C878}">
      <dgm:prSet/>
      <dgm:spPr/>
      <dgm:t>
        <a:bodyPr/>
        <a:lstStyle/>
        <a:p>
          <a:endParaRPr lang="en-US"/>
        </a:p>
      </dgm:t>
    </dgm:pt>
    <dgm:pt modelId="{03AEAE3D-95EC-4055-8A73-9D0370C5F40D}">
      <dgm:prSet/>
      <dgm:spPr/>
      <dgm:t>
        <a:bodyPr/>
        <a:lstStyle/>
        <a:p>
          <a:r>
            <a:rPr lang="en-US" dirty="0"/>
            <a:t>Tensor Flow</a:t>
          </a:r>
        </a:p>
      </dgm:t>
    </dgm:pt>
    <dgm:pt modelId="{8A74516C-81E0-49CD-A59F-ED8E8640210C}" type="parTrans" cxnId="{EE229988-B670-4330-91F4-6A1A5A57EDFE}">
      <dgm:prSet/>
      <dgm:spPr/>
      <dgm:t>
        <a:bodyPr/>
        <a:lstStyle/>
        <a:p>
          <a:endParaRPr lang="en-IN"/>
        </a:p>
      </dgm:t>
    </dgm:pt>
    <dgm:pt modelId="{522419B9-5A0E-4022-AC58-921EF2109F1F}" type="sibTrans" cxnId="{EE229988-B670-4330-91F4-6A1A5A57EDFE}">
      <dgm:prSet/>
      <dgm:spPr/>
      <dgm:t>
        <a:bodyPr/>
        <a:lstStyle/>
        <a:p>
          <a:endParaRPr lang="en-IN"/>
        </a:p>
      </dgm:t>
    </dgm:pt>
    <dgm:pt modelId="{C11CA121-7C72-483E-9C2F-F9CD7CAB7737}" type="pres">
      <dgm:prSet presAssocID="{2BE2D6A9-FAEA-4164-A654-91E0A9D3455B}" presName="hierChild1" presStyleCnt="0">
        <dgm:presLayoutVars>
          <dgm:chPref val="1"/>
          <dgm:dir/>
          <dgm:animOne val="branch"/>
          <dgm:animLvl val="lvl"/>
          <dgm:resizeHandles/>
        </dgm:presLayoutVars>
      </dgm:prSet>
      <dgm:spPr/>
    </dgm:pt>
    <dgm:pt modelId="{9DB5C450-A03E-4030-A1B3-0E9213FDA5C3}" type="pres">
      <dgm:prSet presAssocID="{E8F16D3B-3475-4C2B-803E-FFF49408F3FB}" presName="hierRoot1" presStyleCnt="0"/>
      <dgm:spPr/>
    </dgm:pt>
    <dgm:pt modelId="{C20E4B4D-682E-4F29-B1FD-C480F661030C}" type="pres">
      <dgm:prSet presAssocID="{E8F16D3B-3475-4C2B-803E-FFF49408F3FB}" presName="composite" presStyleCnt="0"/>
      <dgm:spPr/>
    </dgm:pt>
    <dgm:pt modelId="{702B92CF-966F-40FF-89C3-33BFB6D50592}" type="pres">
      <dgm:prSet presAssocID="{E8F16D3B-3475-4C2B-803E-FFF49408F3FB}" presName="background" presStyleLbl="node0" presStyleIdx="0" presStyleCnt="2"/>
      <dgm:spPr/>
    </dgm:pt>
    <dgm:pt modelId="{603DADB3-1B05-436B-8E6B-A45D3862753D}" type="pres">
      <dgm:prSet presAssocID="{E8F16D3B-3475-4C2B-803E-FFF49408F3FB}" presName="text" presStyleLbl="fgAcc0" presStyleIdx="0" presStyleCnt="2">
        <dgm:presLayoutVars>
          <dgm:chPref val="3"/>
        </dgm:presLayoutVars>
      </dgm:prSet>
      <dgm:spPr/>
    </dgm:pt>
    <dgm:pt modelId="{B620811B-29EE-4BBD-B517-055E4F6585DF}" type="pres">
      <dgm:prSet presAssocID="{E8F16D3B-3475-4C2B-803E-FFF49408F3FB}" presName="hierChild2" presStyleCnt="0"/>
      <dgm:spPr/>
    </dgm:pt>
    <dgm:pt modelId="{1E9CC0EC-D9CB-496F-984D-FAB5C040636F}" type="pres">
      <dgm:prSet presAssocID="{FA89CE2B-BEEA-41AA-AF46-67F98ED3A93E}" presName="Name10" presStyleLbl="parChTrans1D2" presStyleIdx="0" presStyleCnt="6"/>
      <dgm:spPr/>
    </dgm:pt>
    <dgm:pt modelId="{050ECEDD-B271-46B9-98BC-E325EFCDCB73}" type="pres">
      <dgm:prSet presAssocID="{210356D1-B129-4DB7-ACBA-166AB0339822}" presName="hierRoot2" presStyleCnt="0"/>
      <dgm:spPr/>
    </dgm:pt>
    <dgm:pt modelId="{AB62B911-1846-461B-ADBB-D957AEE3BAAB}" type="pres">
      <dgm:prSet presAssocID="{210356D1-B129-4DB7-ACBA-166AB0339822}" presName="composite2" presStyleCnt="0"/>
      <dgm:spPr/>
    </dgm:pt>
    <dgm:pt modelId="{E89F5100-7E2C-4C97-BF70-1B342A58ED7E}" type="pres">
      <dgm:prSet presAssocID="{210356D1-B129-4DB7-ACBA-166AB0339822}" presName="background2" presStyleLbl="node2" presStyleIdx="0" presStyleCnt="6"/>
      <dgm:spPr/>
    </dgm:pt>
    <dgm:pt modelId="{45635355-E3E3-4865-8D67-83993C76BF8A}" type="pres">
      <dgm:prSet presAssocID="{210356D1-B129-4DB7-ACBA-166AB0339822}" presName="text2" presStyleLbl="fgAcc2" presStyleIdx="0" presStyleCnt="6">
        <dgm:presLayoutVars>
          <dgm:chPref val="3"/>
        </dgm:presLayoutVars>
      </dgm:prSet>
      <dgm:spPr/>
    </dgm:pt>
    <dgm:pt modelId="{C9697E27-7802-4FE5-AEF0-2B720786C9CD}" type="pres">
      <dgm:prSet presAssocID="{210356D1-B129-4DB7-ACBA-166AB0339822}" presName="hierChild3" presStyleCnt="0"/>
      <dgm:spPr/>
    </dgm:pt>
    <dgm:pt modelId="{AD3ACF69-B7D9-4A0B-8B4F-B913DD2C586B}" type="pres">
      <dgm:prSet presAssocID="{6A1A2914-914E-4AD2-A7CE-952A85F76702}" presName="Name10" presStyleLbl="parChTrans1D2" presStyleIdx="1" presStyleCnt="6"/>
      <dgm:spPr/>
    </dgm:pt>
    <dgm:pt modelId="{D7D4A994-D4AD-4F14-875E-B69B15502DA4}" type="pres">
      <dgm:prSet presAssocID="{3488C020-0C4B-4BF2-AC8C-80D62F83DEB2}" presName="hierRoot2" presStyleCnt="0"/>
      <dgm:spPr/>
    </dgm:pt>
    <dgm:pt modelId="{3D4621F2-B96B-4832-82D4-59C8B2877FF3}" type="pres">
      <dgm:prSet presAssocID="{3488C020-0C4B-4BF2-AC8C-80D62F83DEB2}" presName="composite2" presStyleCnt="0"/>
      <dgm:spPr/>
    </dgm:pt>
    <dgm:pt modelId="{92431468-E2E5-4B7A-90FC-CC50167EC771}" type="pres">
      <dgm:prSet presAssocID="{3488C020-0C4B-4BF2-AC8C-80D62F83DEB2}" presName="background2" presStyleLbl="node2" presStyleIdx="1" presStyleCnt="6"/>
      <dgm:spPr/>
    </dgm:pt>
    <dgm:pt modelId="{A30FEFF3-E85D-41F1-9D56-F54578B2FB86}" type="pres">
      <dgm:prSet presAssocID="{3488C020-0C4B-4BF2-AC8C-80D62F83DEB2}" presName="text2" presStyleLbl="fgAcc2" presStyleIdx="1" presStyleCnt="6">
        <dgm:presLayoutVars>
          <dgm:chPref val="3"/>
        </dgm:presLayoutVars>
      </dgm:prSet>
      <dgm:spPr/>
    </dgm:pt>
    <dgm:pt modelId="{A2794237-B166-46A1-8BFF-BE7ADF14EFBC}" type="pres">
      <dgm:prSet presAssocID="{3488C020-0C4B-4BF2-AC8C-80D62F83DEB2}" presName="hierChild3" presStyleCnt="0"/>
      <dgm:spPr/>
    </dgm:pt>
    <dgm:pt modelId="{2A5F755C-A88D-401E-A49F-05EFDE82A73E}" type="pres">
      <dgm:prSet presAssocID="{34770FAC-D8FF-447C-AF67-C38400660957}" presName="Name10" presStyleLbl="parChTrans1D2" presStyleIdx="2" presStyleCnt="6"/>
      <dgm:spPr/>
    </dgm:pt>
    <dgm:pt modelId="{39E8882E-E73C-4B4A-8B97-AE26E7A8D05D}" type="pres">
      <dgm:prSet presAssocID="{364AA040-C2D8-445D-A525-69402569FC31}" presName="hierRoot2" presStyleCnt="0"/>
      <dgm:spPr/>
    </dgm:pt>
    <dgm:pt modelId="{1A0ECDCF-B642-449E-8481-F9FA9D78D637}" type="pres">
      <dgm:prSet presAssocID="{364AA040-C2D8-445D-A525-69402569FC31}" presName="composite2" presStyleCnt="0"/>
      <dgm:spPr/>
    </dgm:pt>
    <dgm:pt modelId="{E55A646A-215F-4D99-AF9D-2834CAF506AB}" type="pres">
      <dgm:prSet presAssocID="{364AA040-C2D8-445D-A525-69402569FC31}" presName="background2" presStyleLbl="node2" presStyleIdx="2" presStyleCnt="6"/>
      <dgm:spPr/>
    </dgm:pt>
    <dgm:pt modelId="{B64841D1-33EF-461E-8381-206B87EAE22B}" type="pres">
      <dgm:prSet presAssocID="{364AA040-C2D8-445D-A525-69402569FC31}" presName="text2" presStyleLbl="fgAcc2" presStyleIdx="2" presStyleCnt="6">
        <dgm:presLayoutVars>
          <dgm:chPref val="3"/>
        </dgm:presLayoutVars>
      </dgm:prSet>
      <dgm:spPr/>
    </dgm:pt>
    <dgm:pt modelId="{FF7A22EE-67B9-42EA-986E-1AFB1D1F92D1}" type="pres">
      <dgm:prSet presAssocID="{364AA040-C2D8-445D-A525-69402569FC31}" presName="hierChild3" presStyleCnt="0"/>
      <dgm:spPr/>
    </dgm:pt>
    <dgm:pt modelId="{D429F3F2-1F62-4F58-A8FE-0E479261C841}" type="pres">
      <dgm:prSet presAssocID="{8A74516C-81E0-49CD-A59F-ED8E8640210C}" presName="Name10" presStyleLbl="parChTrans1D2" presStyleIdx="3" presStyleCnt="6"/>
      <dgm:spPr/>
    </dgm:pt>
    <dgm:pt modelId="{80514199-36BF-49EA-8B71-A1F73D00AD5A}" type="pres">
      <dgm:prSet presAssocID="{03AEAE3D-95EC-4055-8A73-9D0370C5F40D}" presName="hierRoot2" presStyleCnt="0"/>
      <dgm:spPr/>
    </dgm:pt>
    <dgm:pt modelId="{BD7AC110-5CD0-4C4B-9971-6830096548BB}" type="pres">
      <dgm:prSet presAssocID="{03AEAE3D-95EC-4055-8A73-9D0370C5F40D}" presName="composite2" presStyleCnt="0"/>
      <dgm:spPr/>
    </dgm:pt>
    <dgm:pt modelId="{BE1690B8-EB4A-47AE-989D-78168161A6D0}" type="pres">
      <dgm:prSet presAssocID="{03AEAE3D-95EC-4055-8A73-9D0370C5F40D}" presName="background2" presStyleLbl="node2" presStyleIdx="3" presStyleCnt="6"/>
      <dgm:spPr/>
    </dgm:pt>
    <dgm:pt modelId="{38CD67D6-038C-4894-8093-5152CD0942AB}" type="pres">
      <dgm:prSet presAssocID="{03AEAE3D-95EC-4055-8A73-9D0370C5F40D}" presName="text2" presStyleLbl="fgAcc2" presStyleIdx="3" presStyleCnt="6">
        <dgm:presLayoutVars>
          <dgm:chPref val="3"/>
        </dgm:presLayoutVars>
      </dgm:prSet>
      <dgm:spPr/>
    </dgm:pt>
    <dgm:pt modelId="{144E66BA-4C25-4CCB-8983-29D529B4BF2F}" type="pres">
      <dgm:prSet presAssocID="{03AEAE3D-95EC-4055-8A73-9D0370C5F40D}" presName="hierChild3" presStyleCnt="0"/>
      <dgm:spPr/>
    </dgm:pt>
    <dgm:pt modelId="{3E7DD016-4887-4F15-B2E7-0E8C2B9CDC10}" type="pres">
      <dgm:prSet presAssocID="{6510C599-2C5E-438B-BEA3-FE1F5B1C995D}" presName="hierRoot1" presStyleCnt="0"/>
      <dgm:spPr/>
    </dgm:pt>
    <dgm:pt modelId="{A4B2DDFB-9ECB-4848-B7CA-DB2BE856890F}" type="pres">
      <dgm:prSet presAssocID="{6510C599-2C5E-438B-BEA3-FE1F5B1C995D}" presName="composite" presStyleCnt="0"/>
      <dgm:spPr/>
    </dgm:pt>
    <dgm:pt modelId="{D88F8218-F6E5-42FC-B5A8-0AF29356CD4B}" type="pres">
      <dgm:prSet presAssocID="{6510C599-2C5E-438B-BEA3-FE1F5B1C995D}" presName="background" presStyleLbl="node0" presStyleIdx="1" presStyleCnt="2"/>
      <dgm:spPr/>
    </dgm:pt>
    <dgm:pt modelId="{6BD37415-233A-4943-AA24-BE03B38DCC67}" type="pres">
      <dgm:prSet presAssocID="{6510C599-2C5E-438B-BEA3-FE1F5B1C995D}" presName="text" presStyleLbl="fgAcc0" presStyleIdx="1" presStyleCnt="2">
        <dgm:presLayoutVars>
          <dgm:chPref val="3"/>
        </dgm:presLayoutVars>
      </dgm:prSet>
      <dgm:spPr/>
    </dgm:pt>
    <dgm:pt modelId="{25C204C9-4529-4543-B42F-A2F34FDF7D26}" type="pres">
      <dgm:prSet presAssocID="{6510C599-2C5E-438B-BEA3-FE1F5B1C995D}" presName="hierChild2" presStyleCnt="0"/>
      <dgm:spPr/>
    </dgm:pt>
    <dgm:pt modelId="{AD805214-87A2-4A89-8CEF-DB7235C657F0}" type="pres">
      <dgm:prSet presAssocID="{AA3AD1B0-FE2A-4287-B5A3-3EF4232F7357}" presName="Name10" presStyleLbl="parChTrans1D2" presStyleIdx="4" presStyleCnt="6"/>
      <dgm:spPr/>
    </dgm:pt>
    <dgm:pt modelId="{A68B67F7-736E-4270-854F-AB496C2E8ABB}" type="pres">
      <dgm:prSet presAssocID="{2F3DCABA-79AF-4CB7-8E5D-00A0B09E8574}" presName="hierRoot2" presStyleCnt="0"/>
      <dgm:spPr/>
    </dgm:pt>
    <dgm:pt modelId="{BBA096F3-8AC9-4758-8BC1-1FB1B959B334}" type="pres">
      <dgm:prSet presAssocID="{2F3DCABA-79AF-4CB7-8E5D-00A0B09E8574}" presName="composite2" presStyleCnt="0"/>
      <dgm:spPr/>
    </dgm:pt>
    <dgm:pt modelId="{3D1C0835-67D7-48E7-B3DB-6C4085B6E481}" type="pres">
      <dgm:prSet presAssocID="{2F3DCABA-79AF-4CB7-8E5D-00A0B09E8574}" presName="background2" presStyleLbl="node2" presStyleIdx="4" presStyleCnt="6"/>
      <dgm:spPr/>
    </dgm:pt>
    <dgm:pt modelId="{BD74EE43-9EC5-485D-B892-CFF8AEE5D6C9}" type="pres">
      <dgm:prSet presAssocID="{2F3DCABA-79AF-4CB7-8E5D-00A0B09E8574}" presName="text2" presStyleLbl="fgAcc2" presStyleIdx="4" presStyleCnt="6">
        <dgm:presLayoutVars>
          <dgm:chPref val="3"/>
        </dgm:presLayoutVars>
      </dgm:prSet>
      <dgm:spPr/>
    </dgm:pt>
    <dgm:pt modelId="{F14E25AA-1271-4422-99FA-7E8CFDF415C5}" type="pres">
      <dgm:prSet presAssocID="{2F3DCABA-79AF-4CB7-8E5D-00A0B09E8574}" presName="hierChild3" presStyleCnt="0"/>
      <dgm:spPr/>
    </dgm:pt>
    <dgm:pt modelId="{A8CBF5B3-CB32-45E7-AAE8-E3248411BB9C}" type="pres">
      <dgm:prSet presAssocID="{4ED2EC5A-3E8A-424B-8805-441F74F93B51}" presName="Name10" presStyleLbl="parChTrans1D2" presStyleIdx="5" presStyleCnt="6"/>
      <dgm:spPr/>
    </dgm:pt>
    <dgm:pt modelId="{D1B28899-CFC9-422B-9625-6982DE234722}" type="pres">
      <dgm:prSet presAssocID="{852E5542-270B-4CEE-8697-7CFE4F8A0158}" presName="hierRoot2" presStyleCnt="0"/>
      <dgm:spPr/>
    </dgm:pt>
    <dgm:pt modelId="{1F003669-9112-4488-A283-72C1F6014035}" type="pres">
      <dgm:prSet presAssocID="{852E5542-270B-4CEE-8697-7CFE4F8A0158}" presName="composite2" presStyleCnt="0"/>
      <dgm:spPr/>
    </dgm:pt>
    <dgm:pt modelId="{461FDC95-9E1F-4BE7-A3BF-3B8CF1835360}" type="pres">
      <dgm:prSet presAssocID="{852E5542-270B-4CEE-8697-7CFE4F8A0158}" presName="background2" presStyleLbl="node2" presStyleIdx="5" presStyleCnt="6"/>
      <dgm:spPr/>
    </dgm:pt>
    <dgm:pt modelId="{278E2CE9-2AB8-4949-8CC6-C5B590D16E19}" type="pres">
      <dgm:prSet presAssocID="{852E5542-270B-4CEE-8697-7CFE4F8A0158}" presName="text2" presStyleLbl="fgAcc2" presStyleIdx="5" presStyleCnt="6">
        <dgm:presLayoutVars>
          <dgm:chPref val="3"/>
        </dgm:presLayoutVars>
      </dgm:prSet>
      <dgm:spPr/>
    </dgm:pt>
    <dgm:pt modelId="{D388CC17-8740-49AC-8017-C8AB000AB581}" type="pres">
      <dgm:prSet presAssocID="{852E5542-270B-4CEE-8697-7CFE4F8A0158}" presName="hierChild3" presStyleCnt="0"/>
      <dgm:spPr/>
    </dgm:pt>
  </dgm:ptLst>
  <dgm:cxnLst>
    <dgm:cxn modelId="{82A51703-9860-4817-8634-B07BD6F01DED}" type="presOf" srcId="{E8F16D3B-3475-4C2B-803E-FFF49408F3FB}" destId="{603DADB3-1B05-436B-8E6B-A45D3862753D}" srcOrd="0" destOrd="0" presId="urn:microsoft.com/office/officeart/2005/8/layout/hierarchy1"/>
    <dgm:cxn modelId="{2D48D803-3E56-49AA-9D59-49F568D95187}" type="presOf" srcId="{FA89CE2B-BEEA-41AA-AF46-67F98ED3A93E}" destId="{1E9CC0EC-D9CB-496F-984D-FAB5C040636F}" srcOrd="0" destOrd="0" presId="urn:microsoft.com/office/officeart/2005/8/layout/hierarchy1"/>
    <dgm:cxn modelId="{350D291C-4B94-44E7-B14C-46EA67085BF7}" type="presOf" srcId="{2F3DCABA-79AF-4CB7-8E5D-00A0B09E8574}" destId="{BD74EE43-9EC5-485D-B892-CFF8AEE5D6C9}" srcOrd="0" destOrd="0" presId="urn:microsoft.com/office/officeart/2005/8/layout/hierarchy1"/>
    <dgm:cxn modelId="{D5FC441F-9B92-48E0-AE41-E80A275116D3}" type="presOf" srcId="{210356D1-B129-4DB7-ACBA-166AB0339822}" destId="{45635355-E3E3-4865-8D67-83993C76BF8A}" srcOrd="0" destOrd="0" presId="urn:microsoft.com/office/officeart/2005/8/layout/hierarchy1"/>
    <dgm:cxn modelId="{29555529-5C32-468E-B3F3-22E39AD5DACA}" srcId="{E8F16D3B-3475-4C2B-803E-FFF49408F3FB}" destId="{210356D1-B129-4DB7-ACBA-166AB0339822}" srcOrd="0" destOrd="0" parTransId="{FA89CE2B-BEEA-41AA-AF46-67F98ED3A93E}" sibTransId="{498DE94E-366E-4CCF-B803-2E471B0987BC}"/>
    <dgm:cxn modelId="{08A33931-1C98-4246-A17A-DB227D76C878}" srcId="{6510C599-2C5E-438B-BEA3-FE1F5B1C995D}" destId="{852E5542-270B-4CEE-8697-7CFE4F8A0158}" srcOrd="1" destOrd="0" parTransId="{4ED2EC5A-3E8A-424B-8805-441F74F93B51}" sibTransId="{9928EB14-C818-456F-B98E-270E6C791060}"/>
    <dgm:cxn modelId="{F775F45D-FC47-494E-AC3D-35394C238275}" type="presOf" srcId="{34770FAC-D8FF-447C-AF67-C38400660957}" destId="{2A5F755C-A88D-401E-A49F-05EFDE82A73E}" srcOrd="0" destOrd="0" presId="urn:microsoft.com/office/officeart/2005/8/layout/hierarchy1"/>
    <dgm:cxn modelId="{F3CF6768-4443-4B67-B5A9-C2793D0CC376}" type="presOf" srcId="{364AA040-C2D8-445D-A525-69402569FC31}" destId="{B64841D1-33EF-461E-8381-206B87EAE22B}" srcOrd="0" destOrd="0" presId="urn:microsoft.com/office/officeart/2005/8/layout/hierarchy1"/>
    <dgm:cxn modelId="{548F1C4F-F16A-48F8-A754-920ABFF1E6DB}" srcId="{E8F16D3B-3475-4C2B-803E-FFF49408F3FB}" destId="{364AA040-C2D8-445D-A525-69402569FC31}" srcOrd="2" destOrd="0" parTransId="{34770FAC-D8FF-447C-AF67-C38400660957}" sibTransId="{A3136C65-F9DF-4D05-9203-A6F01DEEE0EF}"/>
    <dgm:cxn modelId="{94FFEC51-6085-422D-9B9D-B2248D2AD7DB}" srcId="{E8F16D3B-3475-4C2B-803E-FFF49408F3FB}" destId="{3488C020-0C4B-4BF2-AC8C-80D62F83DEB2}" srcOrd="1" destOrd="0" parTransId="{6A1A2914-914E-4AD2-A7CE-952A85F76702}" sibTransId="{A2CFC678-0B93-47ED-9BD5-EC809959D91A}"/>
    <dgm:cxn modelId="{33C77674-2E49-4B5D-B89E-66D1E3A06EF7}" type="presOf" srcId="{8A74516C-81E0-49CD-A59F-ED8E8640210C}" destId="{D429F3F2-1F62-4F58-A8FE-0E479261C841}" srcOrd="0" destOrd="0" presId="urn:microsoft.com/office/officeart/2005/8/layout/hierarchy1"/>
    <dgm:cxn modelId="{60EAD27F-C734-4713-A3FC-0A1FA4FF63AC}" type="presOf" srcId="{3488C020-0C4B-4BF2-AC8C-80D62F83DEB2}" destId="{A30FEFF3-E85D-41F1-9D56-F54578B2FB86}" srcOrd="0" destOrd="0" presId="urn:microsoft.com/office/officeart/2005/8/layout/hierarchy1"/>
    <dgm:cxn modelId="{45083083-A709-4A4F-B09A-7EFEA6408C9F}" type="presOf" srcId="{852E5542-270B-4CEE-8697-7CFE4F8A0158}" destId="{278E2CE9-2AB8-4949-8CC6-C5B590D16E19}" srcOrd="0" destOrd="0" presId="urn:microsoft.com/office/officeart/2005/8/layout/hierarchy1"/>
    <dgm:cxn modelId="{EE229988-B670-4330-91F4-6A1A5A57EDFE}" srcId="{E8F16D3B-3475-4C2B-803E-FFF49408F3FB}" destId="{03AEAE3D-95EC-4055-8A73-9D0370C5F40D}" srcOrd="3" destOrd="0" parTransId="{8A74516C-81E0-49CD-A59F-ED8E8640210C}" sibTransId="{522419B9-5A0E-4022-AC58-921EF2109F1F}"/>
    <dgm:cxn modelId="{0BD1FD9F-D361-402B-BF05-973CF935B03E}" type="presOf" srcId="{4ED2EC5A-3E8A-424B-8805-441F74F93B51}" destId="{A8CBF5B3-CB32-45E7-AAE8-E3248411BB9C}" srcOrd="0" destOrd="0" presId="urn:microsoft.com/office/officeart/2005/8/layout/hierarchy1"/>
    <dgm:cxn modelId="{68A61FB5-6AEE-4E5C-B273-5DCA26C86B42}" srcId="{6510C599-2C5E-438B-BEA3-FE1F5B1C995D}" destId="{2F3DCABA-79AF-4CB7-8E5D-00A0B09E8574}" srcOrd="0" destOrd="0" parTransId="{AA3AD1B0-FE2A-4287-B5A3-3EF4232F7357}" sibTransId="{E5768E9B-2C04-45A1-A73C-F1071E3BCD92}"/>
    <dgm:cxn modelId="{949A29C5-8825-4ADB-A8C4-92135D2CC7B1}" type="presOf" srcId="{6A1A2914-914E-4AD2-A7CE-952A85F76702}" destId="{AD3ACF69-B7D9-4A0B-8B4F-B913DD2C586B}" srcOrd="0" destOrd="0" presId="urn:microsoft.com/office/officeart/2005/8/layout/hierarchy1"/>
    <dgm:cxn modelId="{A998D6D8-86A8-4FD1-8343-B291A4AE6272}" type="presOf" srcId="{2BE2D6A9-FAEA-4164-A654-91E0A9D3455B}" destId="{C11CA121-7C72-483E-9C2F-F9CD7CAB7737}" srcOrd="0" destOrd="0" presId="urn:microsoft.com/office/officeart/2005/8/layout/hierarchy1"/>
    <dgm:cxn modelId="{7C429CDC-7AB5-4DB0-ACDC-F1CDEF80EECF}" srcId="{2BE2D6A9-FAEA-4164-A654-91E0A9D3455B}" destId="{E8F16D3B-3475-4C2B-803E-FFF49408F3FB}" srcOrd="0" destOrd="0" parTransId="{FC592532-A01F-414C-BF41-075998884319}" sibTransId="{67CA5B56-4598-48F6-B2F7-4A7565C8C120}"/>
    <dgm:cxn modelId="{6DE643EC-71B3-438F-9893-72A6500D2695}" srcId="{2BE2D6A9-FAEA-4164-A654-91E0A9D3455B}" destId="{6510C599-2C5E-438B-BEA3-FE1F5B1C995D}" srcOrd="1" destOrd="0" parTransId="{E256DFE9-05B6-43AC-A46B-C9FB93123FDD}" sibTransId="{2D36E301-CB10-484E-9E90-9B8DBE98E3BD}"/>
    <dgm:cxn modelId="{5B3AD4EC-A210-4E5C-94A8-48416959CF87}" type="presOf" srcId="{03AEAE3D-95EC-4055-8A73-9D0370C5F40D}" destId="{38CD67D6-038C-4894-8093-5152CD0942AB}" srcOrd="0" destOrd="0" presId="urn:microsoft.com/office/officeart/2005/8/layout/hierarchy1"/>
    <dgm:cxn modelId="{796A6CF9-32F1-4211-998F-92E353DBAFD2}" type="presOf" srcId="{6510C599-2C5E-438B-BEA3-FE1F5B1C995D}" destId="{6BD37415-233A-4943-AA24-BE03B38DCC67}" srcOrd="0" destOrd="0" presId="urn:microsoft.com/office/officeart/2005/8/layout/hierarchy1"/>
    <dgm:cxn modelId="{9470DDFB-7AE0-4011-8BBE-2014F41E5E06}" type="presOf" srcId="{AA3AD1B0-FE2A-4287-B5A3-3EF4232F7357}" destId="{AD805214-87A2-4A89-8CEF-DB7235C657F0}" srcOrd="0" destOrd="0" presId="urn:microsoft.com/office/officeart/2005/8/layout/hierarchy1"/>
    <dgm:cxn modelId="{BB96B1F6-08E5-476D-AD40-A9F8B13F2F81}" type="presParOf" srcId="{C11CA121-7C72-483E-9C2F-F9CD7CAB7737}" destId="{9DB5C450-A03E-4030-A1B3-0E9213FDA5C3}" srcOrd="0" destOrd="0" presId="urn:microsoft.com/office/officeart/2005/8/layout/hierarchy1"/>
    <dgm:cxn modelId="{2126C87A-EDCA-4EC3-9A0D-B1CF763887AF}" type="presParOf" srcId="{9DB5C450-A03E-4030-A1B3-0E9213FDA5C3}" destId="{C20E4B4D-682E-4F29-B1FD-C480F661030C}" srcOrd="0" destOrd="0" presId="urn:microsoft.com/office/officeart/2005/8/layout/hierarchy1"/>
    <dgm:cxn modelId="{834054FA-603C-4347-9D8C-939F72C9C316}" type="presParOf" srcId="{C20E4B4D-682E-4F29-B1FD-C480F661030C}" destId="{702B92CF-966F-40FF-89C3-33BFB6D50592}" srcOrd="0" destOrd="0" presId="urn:microsoft.com/office/officeart/2005/8/layout/hierarchy1"/>
    <dgm:cxn modelId="{B41D6432-A651-4C78-B84C-0EFEE64A8B20}" type="presParOf" srcId="{C20E4B4D-682E-4F29-B1FD-C480F661030C}" destId="{603DADB3-1B05-436B-8E6B-A45D3862753D}" srcOrd="1" destOrd="0" presId="urn:microsoft.com/office/officeart/2005/8/layout/hierarchy1"/>
    <dgm:cxn modelId="{EE5A7120-BFC5-4C4C-BB04-980B5B624B30}" type="presParOf" srcId="{9DB5C450-A03E-4030-A1B3-0E9213FDA5C3}" destId="{B620811B-29EE-4BBD-B517-055E4F6585DF}" srcOrd="1" destOrd="0" presId="urn:microsoft.com/office/officeart/2005/8/layout/hierarchy1"/>
    <dgm:cxn modelId="{8140DF0F-E581-47E4-9143-25F7550F7068}" type="presParOf" srcId="{B620811B-29EE-4BBD-B517-055E4F6585DF}" destId="{1E9CC0EC-D9CB-496F-984D-FAB5C040636F}" srcOrd="0" destOrd="0" presId="urn:microsoft.com/office/officeart/2005/8/layout/hierarchy1"/>
    <dgm:cxn modelId="{796EF03C-0A5C-4DCA-95C0-8D266AB18CB1}" type="presParOf" srcId="{B620811B-29EE-4BBD-B517-055E4F6585DF}" destId="{050ECEDD-B271-46B9-98BC-E325EFCDCB73}" srcOrd="1" destOrd="0" presId="urn:microsoft.com/office/officeart/2005/8/layout/hierarchy1"/>
    <dgm:cxn modelId="{B4F65D28-CBD4-45A0-9EAD-033D4863B2DC}" type="presParOf" srcId="{050ECEDD-B271-46B9-98BC-E325EFCDCB73}" destId="{AB62B911-1846-461B-ADBB-D957AEE3BAAB}" srcOrd="0" destOrd="0" presId="urn:microsoft.com/office/officeart/2005/8/layout/hierarchy1"/>
    <dgm:cxn modelId="{6BF6B219-5AD4-4627-B66C-E7C27DCF6A16}" type="presParOf" srcId="{AB62B911-1846-461B-ADBB-D957AEE3BAAB}" destId="{E89F5100-7E2C-4C97-BF70-1B342A58ED7E}" srcOrd="0" destOrd="0" presId="urn:microsoft.com/office/officeart/2005/8/layout/hierarchy1"/>
    <dgm:cxn modelId="{45E54DC7-D21D-4E41-80DA-7D190A2E8904}" type="presParOf" srcId="{AB62B911-1846-461B-ADBB-D957AEE3BAAB}" destId="{45635355-E3E3-4865-8D67-83993C76BF8A}" srcOrd="1" destOrd="0" presId="urn:microsoft.com/office/officeart/2005/8/layout/hierarchy1"/>
    <dgm:cxn modelId="{1C8E4A35-0048-4B78-9831-39A7322946E3}" type="presParOf" srcId="{050ECEDD-B271-46B9-98BC-E325EFCDCB73}" destId="{C9697E27-7802-4FE5-AEF0-2B720786C9CD}" srcOrd="1" destOrd="0" presId="urn:microsoft.com/office/officeart/2005/8/layout/hierarchy1"/>
    <dgm:cxn modelId="{F17D328A-701D-487F-B73A-229984EEA5ED}" type="presParOf" srcId="{B620811B-29EE-4BBD-B517-055E4F6585DF}" destId="{AD3ACF69-B7D9-4A0B-8B4F-B913DD2C586B}" srcOrd="2" destOrd="0" presId="urn:microsoft.com/office/officeart/2005/8/layout/hierarchy1"/>
    <dgm:cxn modelId="{60A80E77-289E-4FFD-9131-FF41A18D518A}" type="presParOf" srcId="{B620811B-29EE-4BBD-B517-055E4F6585DF}" destId="{D7D4A994-D4AD-4F14-875E-B69B15502DA4}" srcOrd="3" destOrd="0" presId="urn:microsoft.com/office/officeart/2005/8/layout/hierarchy1"/>
    <dgm:cxn modelId="{F37861D7-DDDA-447D-AB3C-AA0A7DB77C09}" type="presParOf" srcId="{D7D4A994-D4AD-4F14-875E-B69B15502DA4}" destId="{3D4621F2-B96B-4832-82D4-59C8B2877FF3}" srcOrd="0" destOrd="0" presId="urn:microsoft.com/office/officeart/2005/8/layout/hierarchy1"/>
    <dgm:cxn modelId="{6170B7D6-47DC-45AE-BAD7-8F065EC048EC}" type="presParOf" srcId="{3D4621F2-B96B-4832-82D4-59C8B2877FF3}" destId="{92431468-E2E5-4B7A-90FC-CC50167EC771}" srcOrd="0" destOrd="0" presId="urn:microsoft.com/office/officeart/2005/8/layout/hierarchy1"/>
    <dgm:cxn modelId="{B5075B1C-DF5A-440F-8F6A-FBC3E92AEE47}" type="presParOf" srcId="{3D4621F2-B96B-4832-82D4-59C8B2877FF3}" destId="{A30FEFF3-E85D-41F1-9D56-F54578B2FB86}" srcOrd="1" destOrd="0" presId="urn:microsoft.com/office/officeart/2005/8/layout/hierarchy1"/>
    <dgm:cxn modelId="{5700D2FA-CB26-42E1-BED4-8E7CF23E9739}" type="presParOf" srcId="{D7D4A994-D4AD-4F14-875E-B69B15502DA4}" destId="{A2794237-B166-46A1-8BFF-BE7ADF14EFBC}" srcOrd="1" destOrd="0" presId="urn:microsoft.com/office/officeart/2005/8/layout/hierarchy1"/>
    <dgm:cxn modelId="{116F7021-FD07-4D4D-B969-B22D1EB17A10}" type="presParOf" srcId="{B620811B-29EE-4BBD-B517-055E4F6585DF}" destId="{2A5F755C-A88D-401E-A49F-05EFDE82A73E}" srcOrd="4" destOrd="0" presId="urn:microsoft.com/office/officeart/2005/8/layout/hierarchy1"/>
    <dgm:cxn modelId="{B631591C-FC05-4395-A9E5-9BE7BE536BFD}" type="presParOf" srcId="{B620811B-29EE-4BBD-B517-055E4F6585DF}" destId="{39E8882E-E73C-4B4A-8B97-AE26E7A8D05D}" srcOrd="5" destOrd="0" presId="urn:microsoft.com/office/officeart/2005/8/layout/hierarchy1"/>
    <dgm:cxn modelId="{0566B887-6243-4322-8222-D984740116C2}" type="presParOf" srcId="{39E8882E-E73C-4B4A-8B97-AE26E7A8D05D}" destId="{1A0ECDCF-B642-449E-8481-F9FA9D78D637}" srcOrd="0" destOrd="0" presId="urn:microsoft.com/office/officeart/2005/8/layout/hierarchy1"/>
    <dgm:cxn modelId="{90ACE03B-F0F8-4E69-8B45-E50456DFA56E}" type="presParOf" srcId="{1A0ECDCF-B642-449E-8481-F9FA9D78D637}" destId="{E55A646A-215F-4D99-AF9D-2834CAF506AB}" srcOrd="0" destOrd="0" presId="urn:microsoft.com/office/officeart/2005/8/layout/hierarchy1"/>
    <dgm:cxn modelId="{AA51FD87-4836-4F55-8DF0-93595236A1E7}" type="presParOf" srcId="{1A0ECDCF-B642-449E-8481-F9FA9D78D637}" destId="{B64841D1-33EF-461E-8381-206B87EAE22B}" srcOrd="1" destOrd="0" presId="urn:microsoft.com/office/officeart/2005/8/layout/hierarchy1"/>
    <dgm:cxn modelId="{A787A099-2455-4167-BD95-BBF5696CCCAC}" type="presParOf" srcId="{39E8882E-E73C-4B4A-8B97-AE26E7A8D05D}" destId="{FF7A22EE-67B9-42EA-986E-1AFB1D1F92D1}" srcOrd="1" destOrd="0" presId="urn:microsoft.com/office/officeart/2005/8/layout/hierarchy1"/>
    <dgm:cxn modelId="{835A66D4-952B-4457-B485-7F9B5370A027}" type="presParOf" srcId="{B620811B-29EE-4BBD-B517-055E4F6585DF}" destId="{D429F3F2-1F62-4F58-A8FE-0E479261C841}" srcOrd="6" destOrd="0" presId="urn:microsoft.com/office/officeart/2005/8/layout/hierarchy1"/>
    <dgm:cxn modelId="{A9B60754-ADA9-493D-83B1-D5E86738E8F7}" type="presParOf" srcId="{B620811B-29EE-4BBD-B517-055E4F6585DF}" destId="{80514199-36BF-49EA-8B71-A1F73D00AD5A}" srcOrd="7" destOrd="0" presId="urn:microsoft.com/office/officeart/2005/8/layout/hierarchy1"/>
    <dgm:cxn modelId="{6AA9D8A8-822E-4759-838C-CB8A8B42E688}" type="presParOf" srcId="{80514199-36BF-49EA-8B71-A1F73D00AD5A}" destId="{BD7AC110-5CD0-4C4B-9971-6830096548BB}" srcOrd="0" destOrd="0" presId="urn:microsoft.com/office/officeart/2005/8/layout/hierarchy1"/>
    <dgm:cxn modelId="{24E85B2B-014F-430B-A0BA-AC6F91F70E4B}" type="presParOf" srcId="{BD7AC110-5CD0-4C4B-9971-6830096548BB}" destId="{BE1690B8-EB4A-47AE-989D-78168161A6D0}" srcOrd="0" destOrd="0" presId="urn:microsoft.com/office/officeart/2005/8/layout/hierarchy1"/>
    <dgm:cxn modelId="{88565FB4-9CE6-4475-AFAD-49B583BF3FBE}" type="presParOf" srcId="{BD7AC110-5CD0-4C4B-9971-6830096548BB}" destId="{38CD67D6-038C-4894-8093-5152CD0942AB}" srcOrd="1" destOrd="0" presId="urn:microsoft.com/office/officeart/2005/8/layout/hierarchy1"/>
    <dgm:cxn modelId="{0F981C24-E230-49A9-B52C-DB0B3F5EEC52}" type="presParOf" srcId="{80514199-36BF-49EA-8B71-A1F73D00AD5A}" destId="{144E66BA-4C25-4CCB-8983-29D529B4BF2F}" srcOrd="1" destOrd="0" presId="urn:microsoft.com/office/officeart/2005/8/layout/hierarchy1"/>
    <dgm:cxn modelId="{2F75CA07-4A3D-4FEA-8AA3-23BEE8F79530}" type="presParOf" srcId="{C11CA121-7C72-483E-9C2F-F9CD7CAB7737}" destId="{3E7DD016-4887-4F15-B2E7-0E8C2B9CDC10}" srcOrd="1" destOrd="0" presId="urn:microsoft.com/office/officeart/2005/8/layout/hierarchy1"/>
    <dgm:cxn modelId="{2926754E-B6AF-4D04-AD8A-A697142C3EE5}" type="presParOf" srcId="{3E7DD016-4887-4F15-B2E7-0E8C2B9CDC10}" destId="{A4B2DDFB-9ECB-4848-B7CA-DB2BE856890F}" srcOrd="0" destOrd="0" presId="urn:microsoft.com/office/officeart/2005/8/layout/hierarchy1"/>
    <dgm:cxn modelId="{087F9762-80F5-44BA-8C33-371E0356EE63}" type="presParOf" srcId="{A4B2DDFB-9ECB-4848-B7CA-DB2BE856890F}" destId="{D88F8218-F6E5-42FC-B5A8-0AF29356CD4B}" srcOrd="0" destOrd="0" presId="urn:microsoft.com/office/officeart/2005/8/layout/hierarchy1"/>
    <dgm:cxn modelId="{B01FA38A-F3CC-4483-A4E5-AD6C685BE117}" type="presParOf" srcId="{A4B2DDFB-9ECB-4848-B7CA-DB2BE856890F}" destId="{6BD37415-233A-4943-AA24-BE03B38DCC67}" srcOrd="1" destOrd="0" presId="urn:microsoft.com/office/officeart/2005/8/layout/hierarchy1"/>
    <dgm:cxn modelId="{CE3C1A89-0269-4EDE-88B4-C67CECC79CB5}" type="presParOf" srcId="{3E7DD016-4887-4F15-B2E7-0E8C2B9CDC10}" destId="{25C204C9-4529-4543-B42F-A2F34FDF7D26}" srcOrd="1" destOrd="0" presId="urn:microsoft.com/office/officeart/2005/8/layout/hierarchy1"/>
    <dgm:cxn modelId="{0EEC528E-39A0-47B5-B86E-402C26217441}" type="presParOf" srcId="{25C204C9-4529-4543-B42F-A2F34FDF7D26}" destId="{AD805214-87A2-4A89-8CEF-DB7235C657F0}" srcOrd="0" destOrd="0" presId="urn:microsoft.com/office/officeart/2005/8/layout/hierarchy1"/>
    <dgm:cxn modelId="{18CB1EF3-7FB7-438A-897F-A7E6911271D0}" type="presParOf" srcId="{25C204C9-4529-4543-B42F-A2F34FDF7D26}" destId="{A68B67F7-736E-4270-854F-AB496C2E8ABB}" srcOrd="1" destOrd="0" presId="urn:microsoft.com/office/officeart/2005/8/layout/hierarchy1"/>
    <dgm:cxn modelId="{3464BE20-A175-4104-8D49-6ABBB34663C1}" type="presParOf" srcId="{A68B67F7-736E-4270-854F-AB496C2E8ABB}" destId="{BBA096F3-8AC9-4758-8BC1-1FB1B959B334}" srcOrd="0" destOrd="0" presId="urn:microsoft.com/office/officeart/2005/8/layout/hierarchy1"/>
    <dgm:cxn modelId="{0A496ED0-E4AF-488A-87CF-CDF50CFE1405}" type="presParOf" srcId="{BBA096F3-8AC9-4758-8BC1-1FB1B959B334}" destId="{3D1C0835-67D7-48E7-B3DB-6C4085B6E481}" srcOrd="0" destOrd="0" presId="urn:microsoft.com/office/officeart/2005/8/layout/hierarchy1"/>
    <dgm:cxn modelId="{4947F004-BC98-429A-8545-1B82B6CEB556}" type="presParOf" srcId="{BBA096F3-8AC9-4758-8BC1-1FB1B959B334}" destId="{BD74EE43-9EC5-485D-B892-CFF8AEE5D6C9}" srcOrd="1" destOrd="0" presId="urn:microsoft.com/office/officeart/2005/8/layout/hierarchy1"/>
    <dgm:cxn modelId="{3409DE3F-39BF-4C1B-9C11-15EAAE635EA8}" type="presParOf" srcId="{A68B67F7-736E-4270-854F-AB496C2E8ABB}" destId="{F14E25AA-1271-4422-99FA-7E8CFDF415C5}" srcOrd="1" destOrd="0" presId="urn:microsoft.com/office/officeart/2005/8/layout/hierarchy1"/>
    <dgm:cxn modelId="{52857BD9-25DC-49A6-848F-206AFD2DD59B}" type="presParOf" srcId="{25C204C9-4529-4543-B42F-A2F34FDF7D26}" destId="{A8CBF5B3-CB32-45E7-AAE8-E3248411BB9C}" srcOrd="2" destOrd="0" presId="urn:microsoft.com/office/officeart/2005/8/layout/hierarchy1"/>
    <dgm:cxn modelId="{A60D42AE-70FD-4DFA-9C56-8D20E4909183}" type="presParOf" srcId="{25C204C9-4529-4543-B42F-A2F34FDF7D26}" destId="{D1B28899-CFC9-422B-9625-6982DE234722}" srcOrd="3" destOrd="0" presId="urn:microsoft.com/office/officeart/2005/8/layout/hierarchy1"/>
    <dgm:cxn modelId="{1860A3AF-00D6-4B05-BD94-D2FD8A31FE11}" type="presParOf" srcId="{D1B28899-CFC9-422B-9625-6982DE234722}" destId="{1F003669-9112-4488-A283-72C1F6014035}" srcOrd="0" destOrd="0" presId="urn:microsoft.com/office/officeart/2005/8/layout/hierarchy1"/>
    <dgm:cxn modelId="{71913F21-C7E2-420E-BB3D-19267CCA3694}" type="presParOf" srcId="{1F003669-9112-4488-A283-72C1F6014035}" destId="{461FDC95-9E1F-4BE7-A3BF-3B8CF1835360}" srcOrd="0" destOrd="0" presId="urn:microsoft.com/office/officeart/2005/8/layout/hierarchy1"/>
    <dgm:cxn modelId="{555C4DDD-F645-4810-8484-0CB48C5238C1}" type="presParOf" srcId="{1F003669-9112-4488-A283-72C1F6014035}" destId="{278E2CE9-2AB8-4949-8CC6-C5B590D16E19}" srcOrd="1" destOrd="0" presId="urn:microsoft.com/office/officeart/2005/8/layout/hierarchy1"/>
    <dgm:cxn modelId="{C46B7A75-59AE-4C79-982B-D30707BBDE20}" type="presParOf" srcId="{D1B28899-CFC9-422B-9625-6982DE234722}" destId="{D388CC17-8740-49AC-8017-C8AB000AB58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0E2F3A-B64E-42EC-89AA-5BFA3A056F7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2BBD8E6-9CFD-489F-99B0-9AD009CBB5C0}">
      <dgm:prSet/>
      <dgm:spPr/>
      <dgm:t>
        <a:bodyPr/>
        <a:lstStyle/>
        <a:p>
          <a:pPr>
            <a:lnSpc>
              <a:spcPct val="100000"/>
            </a:lnSpc>
          </a:pPr>
          <a:r>
            <a:rPr lang="en-US"/>
            <a:t>UG2 Dataset consists of videos collected from UAV, Glider, and Ground videos. It consists of 684 videos. It was published in IEEE Winter Conference on Applications of Computer Vision 2018.</a:t>
          </a:r>
        </a:p>
      </dgm:t>
    </dgm:pt>
    <dgm:pt modelId="{E06701DD-2BFB-4A48-9474-436E7B66CE31}" type="parTrans" cxnId="{E6CDD7B7-2647-4B2C-8D0A-FD68B8679B62}">
      <dgm:prSet/>
      <dgm:spPr/>
      <dgm:t>
        <a:bodyPr/>
        <a:lstStyle/>
        <a:p>
          <a:endParaRPr lang="en-US"/>
        </a:p>
      </dgm:t>
    </dgm:pt>
    <dgm:pt modelId="{E69E8647-6A26-46AC-AD89-0ED6330B87DC}" type="sibTrans" cxnId="{E6CDD7B7-2647-4B2C-8D0A-FD68B8679B62}">
      <dgm:prSet/>
      <dgm:spPr/>
      <dgm:t>
        <a:bodyPr/>
        <a:lstStyle/>
        <a:p>
          <a:endParaRPr lang="en-US"/>
        </a:p>
      </dgm:t>
    </dgm:pt>
    <dgm:pt modelId="{D45925E0-5ECF-4C46-9838-0EB55E097677}">
      <dgm:prSet/>
      <dgm:spPr/>
      <dgm:t>
        <a:bodyPr/>
        <a:lstStyle/>
        <a:p>
          <a:pPr>
            <a:lnSpc>
              <a:spcPct val="100000"/>
            </a:lnSpc>
          </a:pPr>
          <a:r>
            <a:rPr lang="en-US"/>
            <a:t>UAV Dataset consists of videos collected from different UAV's. It consists of 50 video sequences of 70250 frames with 30 fps frame rate.</a:t>
          </a:r>
        </a:p>
      </dgm:t>
    </dgm:pt>
    <dgm:pt modelId="{1E610A26-1E97-40A4-B3DA-546A0CE08070}" type="parTrans" cxnId="{ADD2988F-9D36-4607-906A-94B36790411B}">
      <dgm:prSet/>
      <dgm:spPr/>
      <dgm:t>
        <a:bodyPr/>
        <a:lstStyle/>
        <a:p>
          <a:endParaRPr lang="en-US"/>
        </a:p>
      </dgm:t>
    </dgm:pt>
    <dgm:pt modelId="{94A6E6CD-183A-4FA9-815D-D6BCA9E21D82}" type="sibTrans" cxnId="{ADD2988F-9D36-4607-906A-94B36790411B}">
      <dgm:prSet/>
      <dgm:spPr/>
      <dgm:t>
        <a:bodyPr/>
        <a:lstStyle/>
        <a:p>
          <a:endParaRPr lang="en-US"/>
        </a:p>
      </dgm:t>
    </dgm:pt>
    <dgm:pt modelId="{17BA9AAD-E691-4004-99F0-A23F01718151}" type="pres">
      <dgm:prSet presAssocID="{410E2F3A-B64E-42EC-89AA-5BFA3A056F76}" presName="root" presStyleCnt="0">
        <dgm:presLayoutVars>
          <dgm:dir/>
          <dgm:resizeHandles val="exact"/>
        </dgm:presLayoutVars>
      </dgm:prSet>
      <dgm:spPr/>
    </dgm:pt>
    <dgm:pt modelId="{DB67449A-B2EA-4261-8E0B-9EAC5C3DF761}" type="pres">
      <dgm:prSet presAssocID="{32BBD8E6-9CFD-489F-99B0-9AD009CBB5C0}" presName="compNode" presStyleCnt="0"/>
      <dgm:spPr/>
    </dgm:pt>
    <dgm:pt modelId="{774BB402-E05B-4394-BBFF-72938F2DE270}" type="pres">
      <dgm:prSet presAssocID="{32BBD8E6-9CFD-489F-99B0-9AD009CBB5C0}" presName="bgRect" presStyleLbl="bgShp" presStyleIdx="0" presStyleCnt="2"/>
      <dgm:spPr/>
    </dgm:pt>
    <dgm:pt modelId="{710ADE6E-9B06-4157-A5BD-A7B4DD0BCBD4}" type="pres">
      <dgm:prSet presAssocID="{32BBD8E6-9CFD-489F-99B0-9AD009CBB5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stronaut"/>
        </a:ext>
      </dgm:extLst>
    </dgm:pt>
    <dgm:pt modelId="{F81846CA-1F91-4E05-931F-42FC78F96BFD}" type="pres">
      <dgm:prSet presAssocID="{32BBD8E6-9CFD-489F-99B0-9AD009CBB5C0}" presName="spaceRect" presStyleCnt="0"/>
      <dgm:spPr/>
    </dgm:pt>
    <dgm:pt modelId="{BA80391F-5A5D-4F31-9B63-BA18B475D0BD}" type="pres">
      <dgm:prSet presAssocID="{32BBD8E6-9CFD-489F-99B0-9AD009CBB5C0}" presName="parTx" presStyleLbl="revTx" presStyleIdx="0" presStyleCnt="2">
        <dgm:presLayoutVars>
          <dgm:chMax val="0"/>
          <dgm:chPref val="0"/>
        </dgm:presLayoutVars>
      </dgm:prSet>
      <dgm:spPr/>
    </dgm:pt>
    <dgm:pt modelId="{BD4866FC-B022-43C2-9782-A0009F5B37D1}" type="pres">
      <dgm:prSet presAssocID="{E69E8647-6A26-46AC-AD89-0ED6330B87DC}" presName="sibTrans" presStyleCnt="0"/>
      <dgm:spPr/>
    </dgm:pt>
    <dgm:pt modelId="{70FA0760-C093-4AAF-B2FB-4CFCB23F8A1E}" type="pres">
      <dgm:prSet presAssocID="{D45925E0-5ECF-4C46-9838-0EB55E097677}" presName="compNode" presStyleCnt="0"/>
      <dgm:spPr/>
    </dgm:pt>
    <dgm:pt modelId="{EB97A6AA-4E23-42D1-A2B0-8836FA8D2F7A}" type="pres">
      <dgm:prSet presAssocID="{D45925E0-5ECF-4C46-9838-0EB55E097677}" presName="bgRect" presStyleLbl="bgShp" presStyleIdx="1" presStyleCnt="2"/>
      <dgm:spPr/>
    </dgm:pt>
    <dgm:pt modelId="{297906FB-7B16-4628-BFFA-9F7ED82B765A}" type="pres">
      <dgm:prSet presAssocID="{D45925E0-5ECF-4C46-9838-0EB55E0976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49B5BF0-9F93-4804-8722-BC758115FD80}" type="pres">
      <dgm:prSet presAssocID="{D45925E0-5ECF-4C46-9838-0EB55E097677}" presName="spaceRect" presStyleCnt="0"/>
      <dgm:spPr/>
    </dgm:pt>
    <dgm:pt modelId="{8BBB8C4E-0D84-4DC8-90CD-985C92176065}" type="pres">
      <dgm:prSet presAssocID="{D45925E0-5ECF-4C46-9838-0EB55E097677}" presName="parTx" presStyleLbl="revTx" presStyleIdx="1" presStyleCnt="2">
        <dgm:presLayoutVars>
          <dgm:chMax val="0"/>
          <dgm:chPref val="0"/>
        </dgm:presLayoutVars>
      </dgm:prSet>
      <dgm:spPr/>
    </dgm:pt>
  </dgm:ptLst>
  <dgm:cxnLst>
    <dgm:cxn modelId="{FDBEA522-32AC-4D27-AAA6-4B6F22AC6E1C}" type="presOf" srcId="{410E2F3A-B64E-42EC-89AA-5BFA3A056F76}" destId="{17BA9AAD-E691-4004-99F0-A23F01718151}" srcOrd="0" destOrd="0" presId="urn:microsoft.com/office/officeart/2018/2/layout/IconVerticalSolidList"/>
    <dgm:cxn modelId="{0842CC66-D1EB-4238-8D17-0E586B9F2B5F}" type="presOf" srcId="{32BBD8E6-9CFD-489F-99B0-9AD009CBB5C0}" destId="{BA80391F-5A5D-4F31-9B63-BA18B475D0BD}" srcOrd="0" destOrd="0" presId="urn:microsoft.com/office/officeart/2018/2/layout/IconVerticalSolidList"/>
    <dgm:cxn modelId="{ADD2988F-9D36-4607-906A-94B36790411B}" srcId="{410E2F3A-B64E-42EC-89AA-5BFA3A056F76}" destId="{D45925E0-5ECF-4C46-9838-0EB55E097677}" srcOrd="1" destOrd="0" parTransId="{1E610A26-1E97-40A4-B3DA-546A0CE08070}" sibTransId="{94A6E6CD-183A-4FA9-815D-D6BCA9E21D82}"/>
    <dgm:cxn modelId="{77E06BAE-A1B2-4A7D-80F4-27BD56FCF345}" type="presOf" srcId="{D45925E0-5ECF-4C46-9838-0EB55E097677}" destId="{8BBB8C4E-0D84-4DC8-90CD-985C92176065}" srcOrd="0" destOrd="0" presId="urn:microsoft.com/office/officeart/2018/2/layout/IconVerticalSolidList"/>
    <dgm:cxn modelId="{E6CDD7B7-2647-4B2C-8D0A-FD68B8679B62}" srcId="{410E2F3A-B64E-42EC-89AA-5BFA3A056F76}" destId="{32BBD8E6-9CFD-489F-99B0-9AD009CBB5C0}" srcOrd="0" destOrd="0" parTransId="{E06701DD-2BFB-4A48-9474-436E7B66CE31}" sibTransId="{E69E8647-6A26-46AC-AD89-0ED6330B87DC}"/>
    <dgm:cxn modelId="{581484BD-6CAF-4CF4-B300-F1E816DA8993}" type="presParOf" srcId="{17BA9AAD-E691-4004-99F0-A23F01718151}" destId="{DB67449A-B2EA-4261-8E0B-9EAC5C3DF761}" srcOrd="0" destOrd="0" presId="urn:microsoft.com/office/officeart/2018/2/layout/IconVerticalSolidList"/>
    <dgm:cxn modelId="{B5AB3151-8B85-48F3-8A4E-378799A15708}" type="presParOf" srcId="{DB67449A-B2EA-4261-8E0B-9EAC5C3DF761}" destId="{774BB402-E05B-4394-BBFF-72938F2DE270}" srcOrd="0" destOrd="0" presId="urn:microsoft.com/office/officeart/2018/2/layout/IconVerticalSolidList"/>
    <dgm:cxn modelId="{B459D7AD-1121-4BDB-ABB4-9044D023410E}" type="presParOf" srcId="{DB67449A-B2EA-4261-8E0B-9EAC5C3DF761}" destId="{710ADE6E-9B06-4157-A5BD-A7B4DD0BCBD4}" srcOrd="1" destOrd="0" presId="urn:microsoft.com/office/officeart/2018/2/layout/IconVerticalSolidList"/>
    <dgm:cxn modelId="{6A580FD8-73EB-48A9-940F-33D90CFB8519}" type="presParOf" srcId="{DB67449A-B2EA-4261-8E0B-9EAC5C3DF761}" destId="{F81846CA-1F91-4E05-931F-42FC78F96BFD}" srcOrd="2" destOrd="0" presId="urn:microsoft.com/office/officeart/2018/2/layout/IconVerticalSolidList"/>
    <dgm:cxn modelId="{25DD554C-4786-4BBE-B66A-82B65F068602}" type="presParOf" srcId="{DB67449A-B2EA-4261-8E0B-9EAC5C3DF761}" destId="{BA80391F-5A5D-4F31-9B63-BA18B475D0BD}" srcOrd="3" destOrd="0" presId="urn:microsoft.com/office/officeart/2018/2/layout/IconVerticalSolidList"/>
    <dgm:cxn modelId="{CE70F49F-12E8-4E78-A338-A6E8CA338368}" type="presParOf" srcId="{17BA9AAD-E691-4004-99F0-A23F01718151}" destId="{BD4866FC-B022-43C2-9782-A0009F5B37D1}" srcOrd="1" destOrd="0" presId="urn:microsoft.com/office/officeart/2018/2/layout/IconVerticalSolidList"/>
    <dgm:cxn modelId="{14BD2C2B-DD51-4B92-B03A-6B4B95A6A47D}" type="presParOf" srcId="{17BA9AAD-E691-4004-99F0-A23F01718151}" destId="{70FA0760-C093-4AAF-B2FB-4CFCB23F8A1E}" srcOrd="2" destOrd="0" presId="urn:microsoft.com/office/officeart/2018/2/layout/IconVerticalSolidList"/>
    <dgm:cxn modelId="{240B82B0-EA0F-491E-8950-1444BBCAADF7}" type="presParOf" srcId="{70FA0760-C093-4AAF-B2FB-4CFCB23F8A1E}" destId="{EB97A6AA-4E23-42D1-A2B0-8836FA8D2F7A}" srcOrd="0" destOrd="0" presId="urn:microsoft.com/office/officeart/2018/2/layout/IconVerticalSolidList"/>
    <dgm:cxn modelId="{D8BFEA24-1F80-4AAE-A1FF-1C378D2BDDB5}" type="presParOf" srcId="{70FA0760-C093-4AAF-B2FB-4CFCB23F8A1E}" destId="{297906FB-7B16-4628-BFFA-9F7ED82B765A}" srcOrd="1" destOrd="0" presId="urn:microsoft.com/office/officeart/2018/2/layout/IconVerticalSolidList"/>
    <dgm:cxn modelId="{FD423788-98D1-427A-B5D3-C39B232C6629}" type="presParOf" srcId="{70FA0760-C093-4AAF-B2FB-4CFCB23F8A1E}" destId="{949B5BF0-9F93-4804-8722-BC758115FD80}" srcOrd="2" destOrd="0" presId="urn:microsoft.com/office/officeart/2018/2/layout/IconVerticalSolidList"/>
    <dgm:cxn modelId="{B994F7FE-4F0D-4577-B9C6-A65EDC2B402A}" type="presParOf" srcId="{70FA0760-C093-4AAF-B2FB-4CFCB23F8A1E}" destId="{8BBB8C4E-0D84-4DC8-90CD-985C921760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9746AF-483D-4A1D-AE35-53FFD95C18E3}"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4461A09F-B528-41C2-8C0F-1A411AF7C61D}">
      <dgm:prSet/>
      <dgm:spPr/>
      <dgm:t>
        <a:bodyPr/>
        <a:lstStyle/>
        <a:p>
          <a:pPr>
            <a:lnSpc>
              <a:spcPct val="100000"/>
            </a:lnSpc>
            <a:defRPr cap="all"/>
          </a:pPr>
          <a:r>
            <a:rPr lang="en-US"/>
            <a:t>Drone Video enhancement</a:t>
          </a:r>
        </a:p>
      </dgm:t>
    </dgm:pt>
    <dgm:pt modelId="{DBB57F6F-6AA8-44E0-8049-B79B414EF19E}" type="parTrans" cxnId="{6841C9A3-2E1A-443B-A1F6-D91306F14C8E}">
      <dgm:prSet/>
      <dgm:spPr/>
      <dgm:t>
        <a:bodyPr/>
        <a:lstStyle/>
        <a:p>
          <a:endParaRPr lang="en-US"/>
        </a:p>
      </dgm:t>
    </dgm:pt>
    <dgm:pt modelId="{AA72139D-F22B-427B-B8DA-CCE8A8464EE9}" type="sibTrans" cxnId="{6841C9A3-2E1A-443B-A1F6-D91306F14C8E}">
      <dgm:prSet/>
      <dgm:spPr/>
      <dgm:t>
        <a:bodyPr/>
        <a:lstStyle/>
        <a:p>
          <a:endParaRPr lang="en-US"/>
        </a:p>
      </dgm:t>
    </dgm:pt>
    <dgm:pt modelId="{ABF2ED22-D9B3-44A8-9154-96926E4F23C2}">
      <dgm:prSet/>
      <dgm:spPr/>
      <dgm:t>
        <a:bodyPr/>
        <a:lstStyle/>
        <a:p>
          <a:pPr>
            <a:lnSpc>
              <a:spcPct val="100000"/>
            </a:lnSpc>
            <a:defRPr cap="all"/>
          </a:pPr>
          <a:r>
            <a:rPr lang="en-US"/>
            <a:t>FPGA implementation of Image Enhancement</a:t>
          </a:r>
        </a:p>
      </dgm:t>
    </dgm:pt>
    <dgm:pt modelId="{88479031-FCB6-479D-B16D-43F7790F75F6}" type="parTrans" cxnId="{5C123F7F-24A7-4CDE-829B-D7C6D0CCEEB8}">
      <dgm:prSet/>
      <dgm:spPr/>
      <dgm:t>
        <a:bodyPr/>
        <a:lstStyle/>
        <a:p>
          <a:endParaRPr lang="en-US"/>
        </a:p>
      </dgm:t>
    </dgm:pt>
    <dgm:pt modelId="{9B0C95AF-8FCB-444F-8B00-CA623E5E234D}" type="sibTrans" cxnId="{5C123F7F-24A7-4CDE-829B-D7C6D0CCEEB8}">
      <dgm:prSet/>
      <dgm:spPr/>
      <dgm:t>
        <a:bodyPr/>
        <a:lstStyle/>
        <a:p>
          <a:endParaRPr lang="en-US"/>
        </a:p>
      </dgm:t>
    </dgm:pt>
    <dgm:pt modelId="{93269D8A-C245-4DE2-8216-6E4911A38670}">
      <dgm:prSet/>
      <dgm:spPr/>
      <dgm:t>
        <a:bodyPr/>
        <a:lstStyle/>
        <a:p>
          <a:pPr>
            <a:lnSpc>
              <a:spcPct val="100000"/>
            </a:lnSpc>
            <a:defRPr cap="all"/>
          </a:pPr>
          <a:r>
            <a:rPr lang="en-US"/>
            <a:t>Integration of Drone &amp; FPGA</a:t>
          </a:r>
        </a:p>
      </dgm:t>
    </dgm:pt>
    <dgm:pt modelId="{5525FE70-1817-4C6A-8518-2E1EAF70A057}" type="parTrans" cxnId="{F56A77E7-DA02-43F8-823E-415473B33F67}">
      <dgm:prSet/>
      <dgm:spPr/>
      <dgm:t>
        <a:bodyPr/>
        <a:lstStyle/>
        <a:p>
          <a:endParaRPr lang="en-US"/>
        </a:p>
      </dgm:t>
    </dgm:pt>
    <dgm:pt modelId="{888C5B27-E08F-4129-AD83-8AF886024666}" type="sibTrans" cxnId="{F56A77E7-DA02-43F8-823E-415473B33F67}">
      <dgm:prSet/>
      <dgm:spPr/>
      <dgm:t>
        <a:bodyPr/>
        <a:lstStyle/>
        <a:p>
          <a:endParaRPr lang="en-US"/>
        </a:p>
      </dgm:t>
    </dgm:pt>
    <dgm:pt modelId="{45230349-81ED-4810-BCAF-5983A5547AB8}" type="pres">
      <dgm:prSet presAssocID="{D69746AF-483D-4A1D-AE35-53FFD95C18E3}" presName="root" presStyleCnt="0">
        <dgm:presLayoutVars>
          <dgm:dir/>
          <dgm:resizeHandles val="exact"/>
        </dgm:presLayoutVars>
      </dgm:prSet>
      <dgm:spPr/>
    </dgm:pt>
    <dgm:pt modelId="{30140CE0-5A57-465A-88B0-3C26DE53A79A}" type="pres">
      <dgm:prSet presAssocID="{4461A09F-B528-41C2-8C0F-1A411AF7C61D}" presName="compNode" presStyleCnt="0"/>
      <dgm:spPr/>
    </dgm:pt>
    <dgm:pt modelId="{F613D35A-B8BD-4D00-BD9B-961389BB4FA7}" type="pres">
      <dgm:prSet presAssocID="{4461A09F-B528-41C2-8C0F-1A411AF7C61D}" presName="iconBgRect" presStyleLbl="bgShp" presStyleIdx="0" presStyleCnt="3"/>
      <dgm:spPr>
        <a:prstGeom prst="round2DiagRect">
          <a:avLst>
            <a:gd name="adj1" fmla="val 29727"/>
            <a:gd name="adj2" fmla="val 0"/>
          </a:avLst>
        </a:prstGeom>
      </dgm:spPr>
    </dgm:pt>
    <dgm:pt modelId="{95370761-BAAB-4587-9CBA-B40EFDD00C37}" type="pres">
      <dgm:prSet presAssocID="{4461A09F-B528-41C2-8C0F-1A411AF7C6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184AA740-26D2-4D7D-935F-1BD7790F0F2F}" type="pres">
      <dgm:prSet presAssocID="{4461A09F-B528-41C2-8C0F-1A411AF7C61D}" presName="spaceRect" presStyleCnt="0"/>
      <dgm:spPr/>
    </dgm:pt>
    <dgm:pt modelId="{2B0DC70C-7842-4D42-A621-A3D656C3D106}" type="pres">
      <dgm:prSet presAssocID="{4461A09F-B528-41C2-8C0F-1A411AF7C61D}" presName="textRect" presStyleLbl="revTx" presStyleIdx="0" presStyleCnt="3">
        <dgm:presLayoutVars>
          <dgm:chMax val="1"/>
          <dgm:chPref val="1"/>
        </dgm:presLayoutVars>
      </dgm:prSet>
      <dgm:spPr/>
    </dgm:pt>
    <dgm:pt modelId="{FD0C72BC-BAE0-4422-9BE3-340317E9EEB3}" type="pres">
      <dgm:prSet presAssocID="{AA72139D-F22B-427B-B8DA-CCE8A8464EE9}" presName="sibTrans" presStyleCnt="0"/>
      <dgm:spPr/>
    </dgm:pt>
    <dgm:pt modelId="{E6FB6017-822D-4D44-8359-CE0851DC5B94}" type="pres">
      <dgm:prSet presAssocID="{ABF2ED22-D9B3-44A8-9154-96926E4F23C2}" presName="compNode" presStyleCnt="0"/>
      <dgm:spPr/>
    </dgm:pt>
    <dgm:pt modelId="{6DA41F17-B7E6-40D7-94D5-86DF5D2D2142}" type="pres">
      <dgm:prSet presAssocID="{ABF2ED22-D9B3-44A8-9154-96926E4F23C2}" presName="iconBgRect" presStyleLbl="bgShp" presStyleIdx="1" presStyleCnt="3"/>
      <dgm:spPr>
        <a:prstGeom prst="round2DiagRect">
          <a:avLst>
            <a:gd name="adj1" fmla="val 29727"/>
            <a:gd name="adj2" fmla="val 0"/>
          </a:avLst>
        </a:prstGeom>
      </dgm:spPr>
    </dgm:pt>
    <dgm:pt modelId="{934637BF-DB4A-4BC3-8CE7-482DFDB24735}" type="pres">
      <dgm:prSet presAssocID="{ABF2ED22-D9B3-44A8-9154-96926E4F23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E97DF9C-C035-4C40-9988-8485C0BB6F9D}" type="pres">
      <dgm:prSet presAssocID="{ABF2ED22-D9B3-44A8-9154-96926E4F23C2}" presName="spaceRect" presStyleCnt="0"/>
      <dgm:spPr/>
    </dgm:pt>
    <dgm:pt modelId="{66C40170-CC8E-4CC6-B31E-BB59E3935D70}" type="pres">
      <dgm:prSet presAssocID="{ABF2ED22-D9B3-44A8-9154-96926E4F23C2}" presName="textRect" presStyleLbl="revTx" presStyleIdx="1" presStyleCnt="3">
        <dgm:presLayoutVars>
          <dgm:chMax val="1"/>
          <dgm:chPref val="1"/>
        </dgm:presLayoutVars>
      </dgm:prSet>
      <dgm:spPr/>
    </dgm:pt>
    <dgm:pt modelId="{2FE73919-561F-40EC-A40B-4A567C6D16BA}" type="pres">
      <dgm:prSet presAssocID="{9B0C95AF-8FCB-444F-8B00-CA623E5E234D}" presName="sibTrans" presStyleCnt="0"/>
      <dgm:spPr/>
    </dgm:pt>
    <dgm:pt modelId="{55A47DE6-C9C3-4147-B3ED-DAAAD093AF7C}" type="pres">
      <dgm:prSet presAssocID="{93269D8A-C245-4DE2-8216-6E4911A38670}" presName="compNode" presStyleCnt="0"/>
      <dgm:spPr/>
    </dgm:pt>
    <dgm:pt modelId="{405FEF64-02AD-4D85-9FE7-45E5D19FE242}" type="pres">
      <dgm:prSet presAssocID="{93269D8A-C245-4DE2-8216-6E4911A38670}" presName="iconBgRect" presStyleLbl="bgShp" presStyleIdx="2" presStyleCnt="3"/>
      <dgm:spPr>
        <a:prstGeom prst="round2DiagRect">
          <a:avLst>
            <a:gd name="adj1" fmla="val 29727"/>
            <a:gd name="adj2" fmla="val 0"/>
          </a:avLst>
        </a:prstGeom>
      </dgm:spPr>
    </dgm:pt>
    <dgm:pt modelId="{FEA56F55-2FA0-41DC-8F80-EB8D4B7BC24B}" type="pres">
      <dgm:prSet presAssocID="{93269D8A-C245-4DE2-8216-6E4911A386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831B39B0-A6A7-42C7-B4BB-4355B78635FC}" type="pres">
      <dgm:prSet presAssocID="{93269D8A-C245-4DE2-8216-6E4911A38670}" presName="spaceRect" presStyleCnt="0"/>
      <dgm:spPr/>
    </dgm:pt>
    <dgm:pt modelId="{41E24EAA-E622-4365-8398-F0FF9A9DDD49}" type="pres">
      <dgm:prSet presAssocID="{93269D8A-C245-4DE2-8216-6E4911A38670}" presName="textRect" presStyleLbl="revTx" presStyleIdx="2" presStyleCnt="3">
        <dgm:presLayoutVars>
          <dgm:chMax val="1"/>
          <dgm:chPref val="1"/>
        </dgm:presLayoutVars>
      </dgm:prSet>
      <dgm:spPr/>
    </dgm:pt>
  </dgm:ptLst>
  <dgm:cxnLst>
    <dgm:cxn modelId="{5C123F7F-24A7-4CDE-829B-D7C6D0CCEEB8}" srcId="{D69746AF-483D-4A1D-AE35-53FFD95C18E3}" destId="{ABF2ED22-D9B3-44A8-9154-96926E4F23C2}" srcOrd="1" destOrd="0" parTransId="{88479031-FCB6-479D-B16D-43F7790F75F6}" sibTransId="{9B0C95AF-8FCB-444F-8B00-CA623E5E234D}"/>
    <dgm:cxn modelId="{32269A9A-B9D0-48E8-8BF4-7EFD8DA4A307}" type="presOf" srcId="{ABF2ED22-D9B3-44A8-9154-96926E4F23C2}" destId="{66C40170-CC8E-4CC6-B31E-BB59E3935D70}" srcOrd="0" destOrd="0" presId="urn:microsoft.com/office/officeart/2018/5/layout/IconLeafLabelList"/>
    <dgm:cxn modelId="{06D53E9C-6DAA-4652-AC50-E0D395DBDF27}" type="presOf" srcId="{4461A09F-B528-41C2-8C0F-1A411AF7C61D}" destId="{2B0DC70C-7842-4D42-A621-A3D656C3D106}" srcOrd="0" destOrd="0" presId="urn:microsoft.com/office/officeart/2018/5/layout/IconLeafLabelList"/>
    <dgm:cxn modelId="{6841C9A3-2E1A-443B-A1F6-D91306F14C8E}" srcId="{D69746AF-483D-4A1D-AE35-53FFD95C18E3}" destId="{4461A09F-B528-41C2-8C0F-1A411AF7C61D}" srcOrd="0" destOrd="0" parTransId="{DBB57F6F-6AA8-44E0-8049-B79B414EF19E}" sibTransId="{AA72139D-F22B-427B-B8DA-CCE8A8464EE9}"/>
    <dgm:cxn modelId="{736837CC-1B77-4F4D-BDEB-829604CD76A4}" type="presOf" srcId="{93269D8A-C245-4DE2-8216-6E4911A38670}" destId="{41E24EAA-E622-4365-8398-F0FF9A9DDD49}" srcOrd="0" destOrd="0" presId="urn:microsoft.com/office/officeart/2018/5/layout/IconLeafLabelList"/>
    <dgm:cxn modelId="{F56A77E7-DA02-43F8-823E-415473B33F67}" srcId="{D69746AF-483D-4A1D-AE35-53FFD95C18E3}" destId="{93269D8A-C245-4DE2-8216-6E4911A38670}" srcOrd="2" destOrd="0" parTransId="{5525FE70-1817-4C6A-8518-2E1EAF70A057}" sibTransId="{888C5B27-E08F-4129-AD83-8AF886024666}"/>
    <dgm:cxn modelId="{0FDE9DF8-F2DD-4A8E-ACA2-E810FEC6EC11}" type="presOf" srcId="{D69746AF-483D-4A1D-AE35-53FFD95C18E3}" destId="{45230349-81ED-4810-BCAF-5983A5547AB8}" srcOrd="0" destOrd="0" presId="urn:microsoft.com/office/officeart/2018/5/layout/IconLeafLabelList"/>
    <dgm:cxn modelId="{E81D4D73-CC7E-46EA-BE78-D574FA063387}" type="presParOf" srcId="{45230349-81ED-4810-BCAF-5983A5547AB8}" destId="{30140CE0-5A57-465A-88B0-3C26DE53A79A}" srcOrd="0" destOrd="0" presId="urn:microsoft.com/office/officeart/2018/5/layout/IconLeafLabelList"/>
    <dgm:cxn modelId="{66C97D06-B7F2-497E-AE12-C5088421ADE8}" type="presParOf" srcId="{30140CE0-5A57-465A-88B0-3C26DE53A79A}" destId="{F613D35A-B8BD-4D00-BD9B-961389BB4FA7}" srcOrd="0" destOrd="0" presId="urn:microsoft.com/office/officeart/2018/5/layout/IconLeafLabelList"/>
    <dgm:cxn modelId="{6E5A0703-B49E-4672-9EA3-5AA246890B00}" type="presParOf" srcId="{30140CE0-5A57-465A-88B0-3C26DE53A79A}" destId="{95370761-BAAB-4587-9CBA-B40EFDD00C37}" srcOrd="1" destOrd="0" presId="urn:microsoft.com/office/officeart/2018/5/layout/IconLeafLabelList"/>
    <dgm:cxn modelId="{2D549B6D-CB2F-4757-8E52-8E2D7A38CEC3}" type="presParOf" srcId="{30140CE0-5A57-465A-88B0-3C26DE53A79A}" destId="{184AA740-26D2-4D7D-935F-1BD7790F0F2F}" srcOrd="2" destOrd="0" presId="urn:microsoft.com/office/officeart/2018/5/layout/IconLeafLabelList"/>
    <dgm:cxn modelId="{10AB5DBD-476E-4D31-9F6E-4D5127214168}" type="presParOf" srcId="{30140CE0-5A57-465A-88B0-3C26DE53A79A}" destId="{2B0DC70C-7842-4D42-A621-A3D656C3D106}" srcOrd="3" destOrd="0" presId="urn:microsoft.com/office/officeart/2018/5/layout/IconLeafLabelList"/>
    <dgm:cxn modelId="{946BF890-4ACC-4D63-B495-64EE9304CE07}" type="presParOf" srcId="{45230349-81ED-4810-BCAF-5983A5547AB8}" destId="{FD0C72BC-BAE0-4422-9BE3-340317E9EEB3}" srcOrd="1" destOrd="0" presId="urn:microsoft.com/office/officeart/2018/5/layout/IconLeafLabelList"/>
    <dgm:cxn modelId="{846E5AAB-4BF6-43FD-84F4-B459ABCF80B4}" type="presParOf" srcId="{45230349-81ED-4810-BCAF-5983A5547AB8}" destId="{E6FB6017-822D-4D44-8359-CE0851DC5B94}" srcOrd="2" destOrd="0" presId="urn:microsoft.com/office/officeart/2018/5/layout/IconLeafLabelList"/>
    <dgm:cxn modelId="{8234EC69-A0FE-4B7F-BF7A-EE11A6A8FA88}" type="presParOf" srcId="{E6FB6017-822D-4D44-8359-CE0851DC5B94}" destId="{6DA41F17-B7E6-40D7-94D5-86DF5D2D2142}" srcOrd="0" destOrd="0" presId="urn:microsoft.com/office/officeart/2018/5/layout/IconLeafLabelList"/>
    <dgm:cxn modelId="{E319C262-1A61-496F-B916-52BE2470CFDE}" type="presParOf" srcId="{E6FB6017-822D-4D44-8359-CE0851DC5B94}" destId="{934637BF-DB4A-4BC3-8CE7-482DFDB24735}" srcOrd="1" destOrd="0" presId="urn:microsoft.com/office/officeart/2018/5/layout/IconLeafLabelList"/>
    <dgm:cxn modelId="{E8DAC68A-C6F5-48C0-BF3A-D1A3A69EE0E0}" type="presParOf" srcId="{E6FB6017-822D-4D44-8359-CE0851DC5B94}" destId="{1E97DF9C-C035-4C40-9988-8485C0BB6F9D}" srcOrd="2" destOrd="0" presId="urn:microsoft.com/office/officeart/2018/5/layout/IconLeafLabelList"/>
    <dgm:cxn modelId="{B8382A19-2696-4593-A515-DC7982E5B809}" type="presParOf" srcId="{E6FB6017-822D-4D44-8359-CE0851DC5B94}" destId="{66C40170-CC8E-4CC6-B31E-BB59E3935D70}" srcOrd="3" destOrd="0" presId="urn:microsoft.com/office/officeart/2018/5/layout/IconLeafLabelList"/>
    <dgm:cxn modelId="{45B82DCC-A7E4-427E-BE86-868357AA483A}" type="presParOf" srcId="{45230349-81ED-4810-BCAF-5983A5547AB8}" destId="{2FE73919-561F-40EC-A40B-4A567C6D16BA}" srcOrd="3" destOrd="0" presId="urn:microsoft.com/office/officeart/2018/5/layout/IconLeafLabelList"/>
    <dgm:cxn modelId="{F89A795B-CA92-4D7E-801E-BFD247B4D76C}" type="presParOf" srcId="{45230349-81ED-4810-BCAF-5983A5547AB8}" destId="{55A47DE6-C9C3-4147-B3ED-DAAAD093AF7C}" srcOrd="4" destOrd="0" presId="urn:microsoft.com/office/officeart/2018/5/layout/IconLeafLabelList"/>
    <dgm:cxn modelId="{AA083F0E-7EB9-499E-9F19-1DF83FA26F18}" type="presParOf" srcId="{55A47DE6-C9C3-4147-B3ED-DAAAD093AF7C}" destId="{405FEF64-02AD-4D85-9FE7-45E5D19FE242}" srcOrd="0" destOrd="0" presId="urn:microsoft.com/office/officeart/2018/5/layout/IconLeafLabelList"/>
    <dgm:cxn modelId="{E8EBA0DB-D91C-4280-9276-8202D48A240A}" type="presParOf" srcId="{55A47DE6-C9C3-4147-B3ED-DAAAD093AF7C}" destId="{FEA56F55-2FA0-41DC-8F80-EB8D4B7BC24B}" srcOrd="1" destOrd="0" presId="urn:microsoft.com/office/officeart/2018/5/layout/IconLeafLabelList"/>
    <dgm:cxn modelId="{56E88443-45A3-45AE-B594-3110065C6DDA}" type="presParOf" srcId="{55A47DE6-C9C3-4147-B3ED-DAAAD093AF7C}" destId="{831B39B0-A6A7-42C7-B4BB-4355B78635FC}" srcOrd="2" destOrd="0" presId="urn:microsoft.com/office/officeart/2018/5/layout/IconLeafLabelList"/>
    <dgm:cxn modelId="{48A1ADA3-43E7-4110-9AFF-0D722383B3A6}" type="presParOf" srcId="{55A47DE6-C9C3-4147-B3ED-DAAAD093AF7C}" destId="{41E24EAA-E622-4365-8398-F0FF9A9DDD4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BF5B3-CB32-45E7-AAE8-E3248411BB9C}">
      <dsp:nvSpPr>
        <dsp:cNvPr id="0" name=""/>
        <dsp:cNvSpPr/>
      </dsp:nvSpPr>
      <dsp:spPr>
        <a:xfrm>
          <a:off x="8355396" y="1532964"/>
          <a:ext cx="850887" cy="404945"/>
        </a:xfrm>
        <a:custGeom>
          <a:avLst/>
          <a:gdLst/>
          <a:ahLst/>
          <a:cxnLst/>
          <a:rect l="0" t="0" r="0" b="0"/>
          <a:pathLst>
            <a:path>
              <a:moveTo>
                <a:pt x="0" y="0"/>
              </a:moveTo>
              <a:lnTo>
                <a:pt x="0" y="275958"/>
              </a:lnTo>
              <a:lnTo>
                <a:pt x="850887" y="275958"/>
              </a:lnTo>
              <a:lnTo>
                <a:pt x="850887" y="404945"/>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05214-87A2-4A89-8CEF-DB7235C657F0}">
      <dsp:nvSpPr>
        <dsp:cNvPr id="0" name=""/>
        <dsp:cNvSpPr/>
      </dsp:nvSpPr>
      <dsp:spPr>
        <a:xfrm>
          <a:off x="7504509" y="1532964"/>
          <a:ext cx="850887" cy="404945"/>
        </a:xfrm>
        <a:custGeom>
          <a:avLst/>
          <a:gdLst/>
          <a:ahLst/>
          <a:cxnLst/>
          <a:rect l="0" t="0" r="0" b="0"/>
          <a:pathLst>
            <a:path>
              <a:moveTo>
                <a:pt x="850887" y="0"/>
              </a:moveTo>
              <a:lnTo>
                <a:pt x="850887" y="275958"/>
              </a:lnTo>
              <a:lnTo>
                <a:pt x="0" y="275958"/>
              </a:lnTo>
              <a:lnTo>
                <a:pt x="0" y="404945"/>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29F3F2-1F62-4F58-A8FE-0E479261C841}">
      <dsp:nvSpPr>
        <dsp:cNvPr id="0" name=""/>
        <dsp:cNvSpPr/>
      </dsp:nvSpPr>
      <dsp:spPr>
        <a:xfrm>
          <a:off x="3250071" y="1532964"/>
          <a:ext cx="2552662" cy="404945"/>
        </a:xfrm>
        <a:custGeom>
          <a:avLst/>
          <a:gdLst/>
          <a:ahLst/>
          <a:cxnLst/>
          <a:rect l="0" t="0" r="0" b="0"/>
          <a:pathLst>
            <a:path>
              <a:moveTo>
                <a:pt x="0" y="0"/>
              </a:moveTo>
              <a:lnTo>
                <a:pt x="0" y="275958"/>
              </a:lnTo>
              <a:lnTo>
                <a:pt x="2552662" y="275958"/>
              </a:lnTo>
              <a:lnTo>
                <a:pt x="2552662" y="404945"/>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5F755C-A88D-401E-A49F-05EFDE82A73E}">
      <dsp:nvSpPr>
        <dsp:cNvPr id="0" name=""/>
        <dsp:cNvSpPr/>
      </dsp:nvSpPr>
      <dsp:spPr>
        <a:xfrm>
          <a:off x="3250071" y="1532964"/>
          <a:ext cx="850887" cy="404945"/>
        </a:xfrm>
        <a:custGeom>
          <a:avLst/>
          <a:gdLst/>
          <a:ahLst/>
          <a:cxnLst/>
          <a:rect l="0" t="0" r="0" b="0"/>
          <a:pathLst>
            <a:path>
              <a:moveTo>
                <a:pt x="0" y="0"/>
              </a:moveTo>
              <a:lnTo>
                <a:pt x="0" y="275958"/>
              </a:lnTo>
              <a:lnTo>
                <a:pt x="850887" y="275958"/>
              </a:lnTo>
              <a:lnTo>
                <a:pt x="850887" y="404945"/>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3ACF69-B7D9-4A0B-8B4F-B913DD2C586B}">
      <dsp:nvSpPr>
        <dsp:cNvPr id="0" name=""/>
        <dsp:cNvSpPr/>
      </dsp:nvSpPr>
      <dsp:spPr>
        <a:xfrm>
          <a:off x="2399183" y="1532964"/>
          <a:ext cx="850887" cy="404945"/>
        </a:xfrm>
        <a:custGeom>
          <a:avLst/>
          <a:gdLst/>
          <a:ahLst/>
          <a:cxnLst/>
          <a:rect l="0" t="0" r="0" b="0"/>
          <a:pathLst>
            <a:path>
              <a:moveTo>
                <a:pt x="850887" y="0"/>
              </a:moveTo>
              <a:lnTo>
                <a:pt x="850887" y="275958"/>
              </a:lnTo>
              <a:lnTo>
                <a:pt x="0" y="275958"/>
              </a:lnTo>
              <a:lnTo>
                <a:pt x="0" y="404945"/>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9CC0EC-D9CB-496F-984D-FAB5C040636F}">
      <dsp:nvSpPr>
        <dsp:cNvPr id="0" name=""/>
        <dsp:cNvSpPr/>
      </dsp:nvSpPr>
      <dsp:spPr>
        <a:xfrm>
          <a:off x="697408" y="1532964"/>
          <a:ext cx="2552662" cy="404945"/>
        </a:xfrm>
        <a:custGeom>
          <a:avLst/>
          <a:gdLst/>
          <a:ahLst/>
          <a:cxnLst/>
          <a:rect l="0" t="0" r="0" b="0"/>
          <a:pathLst>
            <a:path>
              <a:moveTo>
                <a:pt x="2552662" y="0"/>
              </a:moveTo>
              <a:lnTo>
                <a:pt x="2552662" y="275958"/>
              </a:lnTo>
              <a:lnTo>
                <a:pt x="0" y="275958"/>
              </a:lnTo>
              <a:lnTo>
                <a:pt x="0" y="404945"/>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2B92CF-966F-40FF-89C3-33BFB6D50592}">
      <dsp:nvSpPr>
        <dsp:cNvPr id="0" name=""/>
        <dsp:cNvSpPr/>
      </dsp:nvSpPr>
      <dsp:spPr>
        <a:xfrm>
          <a:off x="2553890" y="648814"/>
          <a:ext cx="1392361" cy="8841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DADB3-1B05-436B-8E6B-A45D3862753D}">
      <dsp:nvSpPr>
        <dsp:cNvPr id="0" name=""/>
        <dsp:cNvSpPr/>
      </dsp:nvSpPr>
      <dsp:spPr>
        <a:xfrm>
          <a:off x="2708597" y="795786"/>
          <a:ext cx="1392361" cy="8841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defRPr b="1"/>
          </a:pPr>
          <a:r>
            <a:rPr lang="en-US" sz="1300" kern="1200" dirty="0"/>
            <a:t>Software Requirements</a:t>
          </a:r>
        </a:p>
      </dsp:txBody>
      <dsp:txXfrm>
        <a:off x="2734493" y="821682"/>
        <a:ext cx="1340569" cy="832357"/>
      </dsp:txXfrm>
    </dsp:sp>
    <dsp:sp modelId="{E89F5100-7E2C-4C97-BF70-1B342A58ED7E}">
      <dsp:nvSpPr>
        <dsp:cNvPr id="0" name=""/>
        <dsp:cNvSpPr/>
      </dsp:nvSpPr>
      <dsp:spPr>
        <a:xfrm>
          <a:off x="1227" y="1937909"/>
          <a:ext cx="1392361" cy="8841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35355-E3E3-4865-8D67-83993C76BF8A}">
      <dsp:nvSpPr>
        <dsp:cNvPr id="0" name=""/>
        <dsp:cNvSpPr/>
      </dsp:nvSpPr>
      <dsp:spPr>
        <a:xfrm>
          <a:off x="155934" y="2084880"/>
          <a:ext cx="1392361" cy="88414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Cv2</a:t>
          </a:r>
        </a:p>
      </dsp:txBody>
      <dsp:txXfrm>
        <a:off x="181830" y="2110776"/>
        <a:ext cx="1340569" cy="832357"/>
      </dsp:txXfrm>
    </dsp:sp>
    <dsp:sp modelId="{92431468-E2E5-4B7A-90FC-CC50167EC771}">
      <dsp:nvSpPr>
        <dsp:cNvPr id="0" name=""/>
        <dsp:cNvSpPr/>
      </dsp:nvSpPr>
      <dsp:spPr>
        <a:xfrm>
          <a:off x="1703003" y="1937909"/>
          <a:ext cx="1392361" cy="8841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0FEFF3-E85D-41F1-9D56-F54578B2FB86}">
      <dsp:nvSpPr>
        <dsp:cNvPr id="0" name=""/>
        <dsp:cNvSpPr/>
      </dsp:nvSpPr>
      <dsp:spPr>
        <a:xfrm>
          <a:off x="1857709" y="2084880"/>
          <a:ext cx="1392361" cy="88414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Numpy</a:t>
          </a:r>
        </a:p>
      </dsp:txBody>
      <dsp:txXfrm>
        <a:off x="1883605" y="2110776"/>
        <a:ext cx="1340569" cy="832357"/>
      </dsp:txXfrm>
    </dsp:sp>
    <dsp:sp modelId="{E55A646A-215F-4D99-AF9D-2834CAF506AB}">
      <dsp:nvSpPr>
        <dsp:cNvPr id="0" name=""/>
        <dsp:cNvSpPr/>
      </dsp:nvSpPr>
      <dsp:spPr>
        <a:xfrm>
          <a:off x="3404778" y="1937909"/>
          <a:ext cx="1392361" cy="8841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4841D1-33EF-461E-8381-206B87EAE22B}">
      <dsp:nvSpPr>
        <dsp:cNvPr id="0" name=""/>
        <dsp:cNvSpPr/>
      </dsp:nvSpPr>
      <dsp:spPr>
        <a:xfrm>
          <a:off x="3559485" y="2084880"/>
          <a:ext cx="1392361" cy="88414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Pil</a:t>
          </a:r>
          <a:endParaRPr lang="en-US" sz="1300" kern="1200" dirty="0"/>
        </a:p>
      </dsp:txBody>
      <dsp:txXfrm>
        <a:off x="3585381" y="2110776"/>
        <a:ext cx="1340569" cy="832357"/>
      </dsp:txXfrm>
    </dsp:sp>
    <dsp:sp modelId="{BE1690B8-EB4A-47AE-989D-78168161A6D0}">
      <dsp:nvSpPr>
        <dsp:cNvPr id="0" name=""/>
        <dsp:cNvSpPr/>
      </dsp:nvSpPr>
      <dsp:spPr>
        <a:xfrm>
          <a:off x="5106553" y="1937909"/>
          <a:ext cx="1392361" cy="8841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D67D6-038C-4894-8093-5152CD0942AB}">
      <dsp:nvSpPr>
        <dsp:cNvPr id="0" name=""/>
        <dsp:cNvSpPr/>
      </dsp:nvSpPr>
      <dsp:spPr>
        <a:xfrm>
          <a:off x="5261260" y="2084880"/>
          <a:ext cx="1392361" cy="88414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Tensor Flow</a:t>
          </a:r>
        </a:p>
      </dsp:txBody>
      <dsp:txXfrm>
        <a:off x="5287156" y="2110776"/>
        <a:ext cx="1340569" cy="832357"/>
      </dsp:txXfrm>
    </dsp:sp>
    <dsp:sp modelId="{D88F8218-F6E5-42FC-B5A8-0AF29356CD4B}">
      <dsp:nvSpPr>
        <dsp:cNvPr id="0" name=""/>
        <dsp:cNvSpPr/>
      </dsp:nvSpPr>
      <dsp:spPr>
        <a:xfrm>
          <a:off x="7659216" y="648814"/>
          <a:ext cx="1392361" cy="8841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37415-233A-4943-AA24-BE03B38DCC67}">
      <dsp:nvSpPr>
        <dsp:cNvPr id="0" name=""/>
        <dsp:cNvSpPr/>
      </dsp:nvSpPr>
      <dsp:spPr>
        <a:xfrm>
          <a:off x="7813923" y="795786"/>
          <a:ext cx="1392361" cy="8841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defRPr b="1"/>
          </a:pPr>
          <a:r>
            <a:rPr lang="en-US" sz="1300" kern="1200"/>
            <a:t>Hardware Requirements</a:t>
          </a:r>
        </a:p>
      </dsp:txBody>
      <dsp:txXfrm>
        <a:off x="7839819" y="821682"/>
        <a:ext cx="1340569" cy="832357"/>
      </dsp:txXfrm>
    </dsp:sp>
    <dsp:sp modelId="{3D1C0835-67D7-48E7-B3DB-6C4085B6E481}">
      <dsp:nvSpPr>
        <dsp:cNvPr id="0" name=""/>
        <dsp:cNvSpPr/>
      </dsp:nvSpPr>
      <dsp:spPr>
        <a:xfrm>
          <a:off x="6808328" y="1937909"/>
          <a:ext cx="1392361" cy="8841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74EE43-9EC5-485D-B892-CFF8AEE5D6C9}">
      <dsp:nvSpPr>
        <dsp:cNvPr id="0" name=""/>
        <dsp:cNvSpPr/>
      </dsp:nvSpPr>
      <dsp:spPr>
        <a:xfrm>
          <a:off x="6963035" y="2084880"/>
          <a:ext cx="1392361" cy="88414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Drone</a:t>
          </a:r>
        </a:p>
      </dsp:txBody>
      <dsp:txXfrm>
        <a:off x="6988931" y="2110776"/>
        <a:ext cx="1340569" cy="832357"/>
      </dsp:txXfrm>
    </dsp:sp>
    <dsp:sp modelId="{461FDC95-9E1F-4BE7-A3BF-3B8CF1835360}">
      <dsp:nvSpPr>
        <dsp:cNvPr id="0" name=""/>
        <dsp:cNvSpPr/>
      </dsp:nvSpPr>
      <dsp:spPr>
        <a:xfrm>
          <a:off x="8510103" y="1937909"/>
          <a:ext cx="1392361" cy="8841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8E2CE9-2AB8-4949-8CC6-C5B590D16E19}">
      <dsp:nvSpPr>
        <dsp:cNvPr id="0" name=""/>
        <dsp:cNvSpPr/>
      </dsp:nvSpPr>
      <dsp:spPr>
        <a:xfrm>
          <a:off x="8664810" y="2084880"/>
          <a:ext cx="1392361" cy="88414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FPGA</a:t>
          </a:r>
        </a:p>
      </dsp:txBody>
      <dsp:txXfrm>
        <a:off x="8690706" y="2110776"/>
        <a:ext cx="1340569" cy="832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BB402-E05B-4394-BBFF-72938F2DE270}">
      <dsp:nvSpPr>
        <dsp:cNvPr id="0" name=""/>
        <dsp:cNvSpPr/>
      </dsp:nvSpPr>
      <dsp:spPr>
        <a:xfrm>
          <a:off x="0" y="625915"/>
          <a:ext cx="10058399" cy="11555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ADE6E-9B06-4157-A5BD-A7B4DD0BCBD4}">
      <dsp:nvSpPr>
        <dsp:cNvPr id="0" name=""/>
        <dsp:cNvSpPr/>
      </dsp:nvSpPr>
      <dsp:spPr>
        <a:xfrm>
          <a:off x="349549" y="885911"/>
          <a:ext cx="635544" cy="6355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80391F-5A5D-4F31-9B63-BA18B475D0BD}">
      <dsp:nvSpPr>
        <dsp:cNvPr id="0" name=""/>
        <dsp:cNvSpPr/>
      </dsp:nvSpPr>
      <dsp:spPr>
        <a:xfrm>
          <a:off x="1334644" y="625915"/>
          <a:ext cx="8723755" cy="1155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94" tIns="122294" rIns="122294" bIns="122294" numCol="1" spcCol="1270" anchor="ctr" anchorCtr="0">
          <a:noAutofit/>
        </a:bodyPr>
        <a:lstStyle/>
        <a:p>
          <a:pPr marL="0" lvl="0" indent="0" algn="l" defTabSz="889000">
            <a:lnSpc>
              <a:spcPct val="100000"/>
            </a:lnSpc>
            <a:spcBef>
              <a:spcPct val="0"/>
            </a:spcBef>
            <a:spcAft>
              <a:spcPct val="35000"/>
            </a:spcAft>
            <a:buNone/>
          </a:pPr>
          <a:r>
            <a:rPr lang="en-US" sz="2000" kern="1200"/>
            <a:t>UG2 Dataset consists of videos collected from UAV, Glider, and Ground videos. It consists of 684 videos. It was published in IEEE Winter Conference on Applications of Computer Vision 2018.</a:t>
          </a:r>
        </a:p>
      </dsp:txBody>
      <dsp:txXfrm>
        <a:off x="1334644" y="625915"/>
        <a:ext cx="8723755" cy="1155536"/>
      </dsp:txXfrm>
    </dsp:sp>
    <dsp:sp modelId="{EB97A6AA-4E23-42D1-A2B0-8836FA8D2F7A}">
      <dsp:nvSpPr>
        <dsp:cNvPr id="0" name=""/>
        <dsp:cNvSpPr/>
      </dsp:nvSpPr>
      <dsp:spPr>
        <a:xfrm>
          <a:off x="0" y="2070335"/>
          <a:ext cx="10058399" cy="11555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906FB-7B16-4628-BFFA-9F7ED82B765A}">
      <dsp:nvSpPr>
        <dsp:cNvPr id="0" name=""/>
        <dsp:cNvSpPr/>
      </dsp:nvSpPr>
      <dsp:spPr>
        <a:xfrm>
          <a:off x="349549" y="2330331"/>
          <a:ext cx="635544" cy="6355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BB8C4E-0D84-4DC8-90CD-985C92176065}">
      <dsp:nvSpPr>
        <dsp:cNvPr id="0" name=""/>
        <dsp:cNvSpPr/>
      </dsp:nvSpPr>
      <dsp:spPr>
        <a:xfrm>
          <a:off x="1334644" y="2070335"/>
          <a:ext cx="8723755" cy="1155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94" tIns="122294" rIns="122294" bIns="122294" numCol="1" spcCol="1270" anchor="ctr" anchorCtr="0">
          <a:noAutofit/>
        </a:bodyPr>
        <a:lstStyle/>
        <a:p>
          <a:pPr marL="0" lvl="0" indent="0" algn="l" defTabSz="889000">
            <a:lnSpc>
              <a:spcPct val="100000"/>
            </a:lnSpc>
            <a:spcBef>
              <a:spcPct val="0"/>
            </a:spcBef>
            <a:spcAft>
              <a:spcPct val="35000"/>
            </a:spcAft>
            <a:buNone/>
          </a:pPr>
          <a:r>
            <a:rPr lang="en-US" sz="2000" kern="1200"/>
            <a:t>UAV Dataset consists of videos collected from different UAV's. It consists of 50 video sequences of 70250 frames with 30 fps frame rate.</a:t>
          </a:r>
        </a:p>
      </dsp:txBody>
      <dsp:txXfrm>
        <a:off x="1334644" y="2070335"/>
        <a:ext cx="8723755" cy="1155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3D35A-B8BD-4D00-BD9B-961389BB4FA7}">
      <dsp:nvSpPr>
        <dsp:cNvPr id="0" name=""/>
        <dsp:cNvSpPr/>
      </dsp:nvSpPr>
      <dsp:spPr>
        <a:xfrm>
          <a:off x="616949" y="472895"/>
          <a:ext cx="1818562" cy="1818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70761-BAAB-4587-9CBA-B40EFDD00C37}">
      <dsp:nvSpPr>
        <dsp:cNvPr id="0" name=""/>
        <dsp:cNvSpPr/>
      </dsp:nvSpPr>
      <dsp:spPr>
        <a:xfrm>
          <a:off x="1004512" y="86045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0DC70C-7842-4D42-A621-A3D656C3D106}">
      <dsp:nvSpPr>
        <dsp:cNvPr id="0" name=""/>
        <dsp:cNvSpPr/>
      </dsp:nvSpPr>
      <dsp:spPr>
        <a:xfrm>
          <a:off x="35606"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Drone Video enhancement</a:t>
          </a:r>
        </a:p>
      </dsp:txBody>
      <dsp:txXfrm>
        <a:off x="35606" y="2857896"/>
        <a:ext cx="2981250" cy="720000"/>
      </dsp:txXfrm>
    </dsp:sp>
    <dsp:sp modelId="{6DA41F17-B7E6-40D7-94D5-86DF5D2D2142}">
      <dsp:nvSpPr>
        <dsp:cNvPr id="0" name=""/>
        <dsp:cNvSpPr/>
      </dsp:nvSpPr>
      <dsp:spPr>
        <a:xfrm>
          <a:off x="4119918" y="472895"/>
          <a:ext cx="1818562" cy="1818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637BF-DB4A-4BC3-8CE7-482DFDB24735}">
      <dsp:nvSpPr>
        <dsp:cNvPr id="0" name=""/>
        <dsp:cNvSpPr/>
      </dsp:nvSpPr>
      <dsp:spPr>
        <a:xfrm>
          <a:off x="4507481" y="86045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40170-CC8E-4CC6-B31E-BB59E3935D70}">
      <dsp:nvSpPr>
        <dsp:cNvPr id="0" name=""/>
        <dsp:cNvSpPr/>
      </dsp:nvSpPr>
      <dsp:spPr>
        <a:xfrm>
          <a:off x="3538574"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FPGA implementation of Image Enhancement</a:t>
          </a:r>
        </a:p>
      </dsp:txBody>
      <dsp:txXfrm>
        <a:off x="3538574" y="2857896"/>
        <a:ext cx="2981250" cy="720000"/>
      </dsp:txXfrm>
    </dsp:sp>
    <dsp:sp modelId="{405FEF64-02AD-4D85-9FE7-45E5D19FE242}">
      <dsp:nvSpPr>
        <dsp:cNvPr id="0" name=""/>
        <dsp:cNvSpPr/>
      </dsp:nvSpPr>
      <dsp:spPr>
        <a:xfrm>
          <a:off x="7622887" y="472895"/>
          <a:ext cx="1818562" cy="1818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56F55-2FA0-41DC-8F80-EB8D4B7BC24B}">
      <dsp:nvSpPr>
        <dsp:cNvPr id="0" name=""/>
        <dsp:cNvSpPr/>
      </dsp:nvSpPr>
      <dsp:spPr>
        <a:xfrm>
          <a:off x="8010450" y="86045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24EAA-E622-4365-8398-F0FF9A9DDD49}">
      <dsp:nvSpPr>
        <dsp:cNvPr id="0" name=""/>
        <dsp:cNvSpPr/>
      </dsp:nvSpPr>
      <dsp:spPr>
        <a:xfrm>
          <a:off x="7041543"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Integration of Drone &amp; FPGA</a:t>
          </a:r>
        </a:p>
      </dsp:txBody>
      <dsp:txXfrm>
        <a:off x="7041543" y="285789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9CDA44-8286-486F-946C-BFFC1641FD0B}" type="datetimeFigureOut">
              <a:rPr lang="en-IN" smtClean="0"/>
              <a:pPr/>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CD4A9C4-E6BD-405D-A207-6512FC23A24D}" type="slidenum">
              <a:rPr lang="en-IN" smtClean="0"/>
              <a:pPr/>
              <a:t>‹#›</a:t>
            </a:fld>
            <a:endParaRPr lang="en-IN"/>
          </a:p>
        </p:txBody>
      </p:sp>
    </p:spTree>
    <p:extLst>
      <p:ext uri="{BB962C8B-B14F-4D97-AF65-F5344CB8AC3E}">
        <p14:creationId xmlns:p14="http://schemas.microsoft.com/office/powerpoint/2010/main" val="45723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CDA44-8286-486F-946C-BFFC1641FD0B}" type="datetimeFigureOut">
              <a:rPr lang="en-IN" smtClean="0"/>
              <a:pPr/>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4A9C4-E6BD-405D-A207-6512FC23A24D}" type="slidenum">
              <a:rPr lang="en-IN" smtClean="0"/>
              <a:pPr/>
              <a:t>‹#›</a:t>
            </a:fld>
            <a:endParaRPr lang="en-IN"/>
          </a:p>
        </p:txBody>
      </p:sp>
    </p:spTree>
    <p:extLst>
      <p:ext uri="{BB962C8B-B14F-4D97-AF65-F5344CB8AC3E}">
        <p14:creationId xmlns:p14="http://schemas.microsoft.com/office/powerpoint/2010/main" val="138674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CDA44-8286-486F-946C-BFFC1641FD0B}" type="datetimeFigureOut">
              <a:rPr lang="en-IN" smtClean="0"/>
              <a:pPr/>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4A9C4-E6BD-405D-A207-6512FC23A24D}" type="slidenum">
              <a:rPr lang="en-IN" smtClean="0"/>
              <a:pPr/>
              <a:t>‹#›</a:t>
            </a:fld>
            <a:endParaRPr lang="en-IN"/>
          </a:p>
        </p:txBody>
      </p:sp>
    </p:spTree>
    <p:extLst>
      <p:ext uri="{BB962C8B-B14F-4D97-AF65-F5344CB8AC3E}">
        <p14:creationId xmlns:p14="http://schemas.microsoft.com/office/powerpoint/2010/main" val="208175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CDA44-8286-486F-946C-BFFC1641FD0B}" type="datetimeFigureOut">
              <a:rPr lang="en-IN" smtClean="0"/>
              <a:pPr/>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4A9C4-E6BD-405D-A207-6512FC23A24D}" type="slidenum">
              <a:rPr lang="en-IN" smtClean="0"/>
              <a:pPr/>
              <a:t>‹#›</a:t>
            </a:fld>
            <a:endParaRPr lang="en-IN"/>
          </a:p>
        </p:txBody>
      </p:sp>
    </p:spTree>
    <p:extLst>
      <p:ext uri="{BB962C8B-B14F-4D97-AF65-F5344CB8AC3E}">
        <p14:creationId xmlns:p14="http://schemas.microsoft.com/office/powerpoint/2010/main" val="2480450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19CDA44-8286-486F-946C-BFFC1641FD0B}" type="datetimeFigureOut">
              <a:rPr lang="en-IN" smtClean="0"/>
              <a:pPr/>
              <a:t>01-12-2021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CD4A9C4-E6BD-405D-A207-6512FC23A24D}" type="slidenum">
              <a:rPr lang="en-IN" smtClean="0"/>
              <a:pPr/>
              <a:t>‹#›</a:t>
            </a:fld>
            <a:endParaRPr lang="en-IN"/>
          </a:p>
        </p:txBody>
      </p:sp>
    </p:spTree>
    <p:extLst>
      <p:ext uri="{BB962C8B-B14F-4D97-AF65-F5344CB8AC3E}">
        <p14:creationId xmlns:p14="http://schemas.microsoft.com/office/powerpoint/2010/main" val="146773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9CDA44-8286-486F-946C-BFFC1641FD0B}" type="datetimeFigureOut">
              <a:rPr lang="en-IN" smtClean="0"/>
              <a:pPr/>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D4A9C4-E6BD-405D-A207-6512FC23A24D}" type="slidenum">
              <a:rPr lang="en-IN" smtClean="0"/>
              <a:pPr/>
              <a:t>‹#›</a:t>
            </a:fld>
            <a:endParaRPr lang="en-IN"/>
          </a:p>
        </p:txBody>
      </p:sp>
    </p:spTree>
    <p:extLst>
      <p:ext uri="{BB962C8B-B14F-4D97-AF65-F5344CB8AC3E}">
        <p14:creationId xmlns:p14="http://schemas.microsoft.com/office/powerpoint/2010/main" val="197860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9CDA44-8286-486F-946C-BFFC1641FD0B}" type="datetimeFigureOut">
              <a:rPr lang="en-IN" smtClean="0"/>
              <a:pPr/>
              <a:t>01-12-2021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D4A9C4-E6BD-405D-A207-6512FC23A24D}" type="slidenum">
              <a:rPr lang="en-IN" smtClean="0"/>
              <a:pPr/>
              <a:t>‹#›</a:t>
            </a:fld>
            <a:endParaRPr lang="en-IN"/>
          </a:p>
        </p:txBody>
      </p:sp>
    </p:spTree>
    <p:extLst>
      <p:ext uri="{BB962C8B-B14F-4D97-AF65-F5344CB8AC3E}">
        <p14:creationId xmlns:p14="http://schemas.microsoft.com/office/powerpoint/2010/main" val="173022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9CDA44-8286-486F-946C-BFFC1641FD0B}" type="datetimeFigureOut">
              <a:rPr lang="en-IN" smtClean="0"/>
              <a:pPr/>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D4A9C4-E6BD-405D-A207-6512FC23A24D}" type="slidenum">
              <a:rPr lang="en-IN" smtClean="0"/>
              <a:pPr/>
              <a:t>‹#›</a:t>
            </a:fld>
            <a:endParaRPr lang="en-IN"/>
          </a:p>
        </p:txBody>
      </p:sp>
    </p:spTree>
    <p:extLst>
      <p:ext uri="{BB962C8B-B14F-4D97-AF65-F5344CB8AC3E}">
        <p14:creationId xmlns:p14="http://schemas.microsoft.com/office/powerpoint/2010/main" val="401909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CDA44-8286-486F-946C-BFFC1641FD0B}" type="datetimeFigureOut">
              <a:rPr lang="en-IN" smtClean="0"/>
              <a:pPr/>
              <a:t>01-12-2021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D4A9C4-E6BD-405D-A207-6512FC23A24D}" type="slidenum">
              <a:rPr lang="en-IN" smtClean="0"/>
              <a:pPr/>
              <a:t>‹#›</a:t>
            </a:fld>
            <a:endParaRPr lang="en-IN"/>
          </a:p>
        </p:txBody>
      </p:sp>
    </p:spTree>
    <p:extLst>
      <p:ext uri="{BB962C8B-B14F-4D97-AF65-F5344CB8AC3E}">
        <p14:creationId xmlns:p14="http://schemas.microsoft.com/office/powerpoint/2010/main" val="407859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CDA44-8286-486F-946C-BFFC1641FD0B}" type="datetimeFigureOut">
              <a:rPr lang="en-IN" smtClean="0"/>
              <a:pPr/>
              <a:t>01-12-2021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D4A9C4-E6BD-405D-A207-6512FC23A24D}" type="slidenum">
              <a:rPr lang="en-IN" smtClean="0"/>
              <a:pPr/>
              <a:t>‹#›</a:t>
            </a:fld>
            <a:endParaRPr lang="en-IN"/>
          </a:p>
        </p:txBody>
      </p:sp>
    </p:spTree>
    <p:extLst>
      <p:ext uri="{BB962C8B-B14F-4D97-AF65-F5344CB8AC3E}">
        <p14:creationId xmlns:p14="http://schemas.microsoft.com/office/powerpoint/2010/main" val="218550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CDA44-8286-486F-946C-BFFC1641FD0B}" type="datetimeFigureOut">
              <a:rPr lang="en-IN" smtClean="0"/>
              <a:pPr/>
              <a:t>01-12-2021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D4A9C4-E6BD-405D-A207-6512FC23A24D}" type="slidenum">
              <a:rPr lang="en-IN" smtClean="0"/>
              <a:pPr/>
              <a:t>‹#›</a:t>
            </a:fld>
            <a:endParaRPr lang="en-IN"/>
          </a:p>
        </p:txBody>
      </p:sp>
    </p:spTree>
    <p:extLst>
      <p:ext uri="{BB962C8B-B14F-4D97-AF65-F5344CB8AC3E}">
        <p14:creationId xmlns:p14="http://schemas.microsoft.com/office/powerpoint/2010/main" val="348331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19CDA44-8286-486F-946C-BFFC1641FD0B}" type="datetimeFigureOut">
              <a:rPr lang="en-IN" smtClean="0"/>
              <a:pPr/>
              <a:t>01-12-2021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CD4A9C4-E6BD-405D-A207-6512FC23A24D}" type="slidenum">
              <a:rPr lang="en-IN" smtClean="0"/>
              <a:pPr/>
              <a:t>‹#›</a:t>
            </a:fld>
            <a:endParaRPr lang="en-IN"/>
          </a:p>
        </p:txBody>
      </p:sp>
    </p:spTree>
    <p:extLst>
      <p:ext uri="{BB962C8B-B14F-4D97-AF65-F5344CB8AC3E}">
        <p14:creationId xmlns:p14="http://schemas.microsoft.com/office/powerpoint/2010/main" val="34002691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eg"/><Relationship Id="rId5" Type="http://schemas.microsoft.com/office/2007/relationships/hdphoto" Target="../media/hdphoto1.wdp"/><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3.wdp"/><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D9D5-E96E-49C5-ACDF-0EC64D226FBE}"/>
              </a:ext>
            </a:extLst>
          </p:cNvPr>
          <p:cNvSpPr>
            <a:spLocks noGrp="1"/>
          </p:cNvSpPr>
          <p:nvPr>
            <p:ph type="ctrTitle"/>
          </p:nvPr>
        </p:nvSpPr>
        <p:spPr>
          <a:xfrm>
            <a:off x="1315987" y="1374471"/>
            <a:ext cx="9966960" cy="3035808"/>
          </a:xfrm>
        </p:spPr>
        <p:txBody>
          <a:bodyPr>
            <a:normAutofit fontScale="90000"/>
          </a:bodyPr>
          <a:lstStyle/>
          <a:p>
            <a:r>
              <a:rPr lang="en-US" dirty="0"/>
              <a:t>Quality Enhancement for Drone Based Video</a:t>
            </a:r>
            <a:endParaRPr lang="en-IN" dirty="0"/>
          </a:p>
        </p:txBody>
      </p:sp>
      <p:sp>
        <p:nvSpPr>
          <p:cNvPr id="3" name="Subtitle 2">
            <a:extLst>
              <a:ext uri="{FF2B5EF4-FFF2-40B4-BE49-F238E27FC236}">
                <a16:creationId xmlns:a16="http://schemas.microsoft.com/office/drawing/2014/main" id="{D86441D2-858B-4CFD-AC8A-26F6323E161A}"/>
              </a:ext>
            </a:extLst>
          </p:cNvPr>
          <p:cNvSpPr>
            <a:spLocks noGrp="1"/>
          </p:cNvSpPr>
          <p:nvPr>
            <p:ph type="subTitle" idx="1"/>
          </p:nvPr>
        </p:nvSpPr>
        <p:spPr>
          <a:xfrm>
            <a:off x="2916455" y="4587668"/>
            <a:ext cx="6766025" cy="1655762"/>
          </a:xfrm>
        </p:spPr>
        <p:txBody>
          <a:bodyPr/>
          <a:lstStyle/>
          <a:p>
            <a:pPr algn="r"/>
            <a:r>
              <a:rPr lang="en-US" dirty="0"/>
              <a:t>Vedavyas Yarraguntla-188W1A05B5</a:t>
            </a:r>
          </a:p>
          <a:p>
            <a:pPr algn="r"/>
            <a:r>
              <a:rPr lang="en-US" dirty="0"/>
              <a:t>Sri Harsha Seelamneni-188W1A05B6</a:t>
            </a:r>
          </a:p>
          <a:p>
            <a:pPr algn="r"/>
            <a:r>
              <a:rPr lang="en-US" dirty="0"/>
              <a:t>Sai Subhash Manam-188W1A05B7</a:t>
            </a:r>
            <a:endParaRPr lang="en-IN" dirty="0"/>
          </a:p>
        </p:txBody>
      </p:sp>
      <p:sp>
        <p:nvSpPr>
          <p:cNvPr id="5" name="TextBox 4">
            <a:extLst>
              <a:ext uri="{FF2B5EF4-FFF2-40B4-BE49-F238E27FC236}">
                <a16:creationId xmlns:a16="http://schemas.microsoft.com/office/drawing/2014/main" id="{BAA8D667-7213-4471-9994-3D28908043CC}"/>
              </a:ext>
            </a:extLst>
          </p:cNvPr>
          <p:cNvSpPr txBox="1"/>
          <p:nvPr/>
        </p:nvSpPr>
        <p:spPr>
          <a:xfrm>
            <a:off x="1258236" y="4568418"/>
            <a:ext cx="1838426" cy="1200329"/>
          </a:xfrm>
          <a:prstGeom prst="rect">
            <a:avLst/>
          </a:prstGeom>
          <a:noFill/>
        </p:spPr>
        <p:txBody>
          <a:bodyPr wrap="square">
            <a:spAutoFit/>
          </a:bodyPr>
          <a:lstStyle/>
          <a:p>
            <a:r>
              <a:rPr lang="en-US" sz="2400" dirty="0"/>
              <a:t>GUIDE:</a:t>
            </a:r>
          </a:p>
          <a:p>
            <a:r>
              <a:rPr lang="en-US" sz="2400" dirty="0"/>
              <a:t>Dr. S Vasavi</a:t>
            </a:r>
          </a:p>
          <a:p>
            <a:r>
              <a:rPr lang="en-US" sz="2400" dirty="0"/>
              <a:t>Professor</a:t>
            </a:r>
          </a:p>
        </p:txBody>
      </p:sp>
    </p:spTree>
    <p:extLst>
      <p:ext uri="{BB962C8B-B14F-4D97-AF65-F5344CB8AC3E}">
        <p14:creationId xmlns:p14="http://schemas.microsoft.com/office/powerpoint/2010/main" val="309489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587ED-EC0F-4834-8B1F-C86147A86447}"/>
              </a:ext>
            </a:extLst>
          </p:cNvPr>
          <p:cNvSpPr txBox="1"/>
          <p:nvPr/>
        </p:nvSpPr>
        <p:spPr>
          <a:xfrm>
            <a:off x="786866" y="442043"/>
            <a:ext cx="10840452" cy="707886"/>
          </a:xfrm>
          <a:prstGeom prst="rect">
            <a:avLst/>
          </a:prstGeom>
          <a:noFill/>
        </p:spPr>
        <p:txBody>
          <a:bodyPr wrap="square">
            <a:spAutoFit/>
          </a:bodyPr>
          <a:lstStyle/>
          <a:p>
            <a:pPr algn="ctr"/>
            <a:r>
              <a:rPr lang="pt-BR" sz="2000" b="1" dirty="0">
                <a:latin typeface="Times New Roman" panose="02020603050405020304" pitchFamily="18" charset="0"/>
                <a:cs typeface="Times New Roman" panose="02020603050405020304" pitchFamily="18" charset="0"/>
              </a:rPr>
              <a:t>[1]A real-time video de fogging algorithm</a:t>
            </a:r>
            <a:endParaRPr lang="en-IN" sz="2000" b="1" i="1" dirty="0">
              <a:solidFill>
                <a:srgbClr val="FF0000"/>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International Conference on Display Technology(</a:t>
            </a:r>
            <a:r>
              <a:rPr lang="en-IN" sz="2000" dirty="0">
                <a:latin typeface="Times New Roman" panose="02020603050405020304" pitchFamily="18" charset="0"/>
                <a:cs typeface="Times New Roman" panose="02020603050405020304" pitchFamily="18" charset="0"/>
              </a:rPr>
              <a:t>2020)</a:t>
            </a:r>
            <a:endParaRPr lang="en-IN" sz="20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783704-51BF-4473-BE60-7E28756E3C7E}"/>
              </a:ext>
            </a:extLst>
          </p:cNvPr>
          <p:cNvSpPr>
            <a:spLocks noGrp="1"/>
          </p:cNvSpPr>
          <p:nvPr>
            <p:ph idx="1"/>
          </p:nvPr>
        </p:nvSpPr>
        <p:spPr>
          <a:xfrm>
            <a:off x="786866" y="1675520"/>
            <a:ext cx="10058400" cy="3851787"/>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They proposed a fast and efficient real-time video de fogging algorithm based on pyramid model, which solves the problems existing in the defogging algorithms, such as over-estimation of transmittance, color distortion of sky area, and poor real-time performance. Pyramid subsampling is used to obtain reduced images. The coarse transmittance of the reduced image is obtained by introducing pseudo-defogging image and the confidence of dark primary color as correction factors. The image was returned to the original size, and the texture was refined with the combined bilateral filtering. Finally, the atmospheric light scattering model and the inter-frame video defogging theory were combined to restore the degraded video.</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70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normAutofit/>
          </a:bodyPr>
          <a:lstStyle/>
          <a:p>
            <a:r>
              <a:rPr lang="en-US" sz="4500" dirty="0"/>
              <a:t>Advantages</a:t>
            </a:r>
            <a:endParaRPr lang="en-IN" sz="4500"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11352" y="1901712"/>
            <a:ext cx="10058400" cy="1307592"/>
          </a:xfrm>
        </p:spPr>
        <p:txBody>
          <a:bodyPr>
            <a:noAutofit/>
          </a:bodyPr>
          <a:lstStyle/>
          <a:p>
            <a:r>
              <a:rPr lang="en-US" sz="2200" dirty="0">
                <a:latin typeface="Times New Roman" panose="02020603050405020304" pitchFamily="18" charset="0"/>
                <a:cs typeface="Times New Roman" panose="02020603050405020304" pitchFamily="18" charset="0"/>
              </a:rPr>
              <a:t>The proposed method has a complete defogging effect and can efficiently defog a variety of scenes. </a:t>
            </a:r>
          </a:p>
          <a:p>
            <a:r>
              <a:rPr lang="en-US" sz="2200" dirty="0">
                <a:latin typeface="Times New Roman" panose="02020603050405020304" pitchFamily="18" charset="0"/>
                <a:cs typeface="Times New Roman" panose="02020603050405020304" pitchFamily="18" charset="0"/>
              </a:rPr>
              <a:t>It is fast and stable in operation.</a:t>
            </a:r>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990600" y="3088085"/>
            <a:ext cx="10134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500" dirty="0"/>
              <a:t>Disadvantages</a:t>
            </a:r>
            <a:endParaRPr lang="en-IN" sz="4500"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622594" y="4143073"/>
            <a:ext cx="10058400" cy="13075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sz="2200" dirty="0">
                <a:solidFill>
                  <a:srgbClr val="222222"/>
                </a:solidFill>
                <a:latin typeface="Times New Roman" panose="02020603050405020304" pitchFamily="18" charset="0"/>
                <a:cs typeface="Times New Roman" panose="02020603050405020304" pitchFamily="18" charset="0"/>
              </a:rPr>
              <a:t>T</a:t>
            </a:r>
            <a:r>
              <a:rPr lang="en-US" sz="2200" b="0" i="0" dirty="0">
                <a:solidFill>
                  <a:srgbClr val="222222"/>
                </a:solidFill>
                <a:effectLst/>
                <a:latin typeface="Times New Roman" panose="02020603050405020304" pitchFamily="18" charset="0"/>
                <a:cs typeface="Times New Roman" panose="02020603050405020304" pitchFamily="18" charset="0"/>
              </a:rPr>
              <a:t>he algorithm still needs to be improved in terms of the processing speed for degraded video with resolution of 1080P.</a:t>
            </a:r>
          </a:p>
          <a:p>
            <a:pPr lvl="1"/>
            <a:r>
              <a:rPr lang="en-US" sz="2200" b="0" i="0" dirty="0">
                <a:solidFill>
                  <a:srgbClr val="222222"/>
                </a:solidFill>
                <a:effectLst/>
                <a:latin typeface="Times New Roman" panose="02020603050405020304" pitchFamily="18" charset="0"/>
                <a:cs typeface="Times New Roman" panose="02020603050405020304" pitchFamily="18" charset="0"/>
              </a:rPr>
              <a:t>The  refining process of its coarse transmittance still needs to be improved.</a:t>
            </a:r>
          </a:p>
          <a:p>
            <a:pPr lvl="1"/>
            <a:endParaRPr lang="en-US" sz="22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30197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587ED-EC0F-4834-8B1F-C86147A86447}"/>
              </a:ext>
            </a:extLst>
          </p:cNvPr>
          <p:cNvSpPr txBox="1"/>
          <p:nvPr/>
        </p:nvSpPr>
        <p:spPr>
          <a:xfrm>
            <a:off x="786866" y="442043"/>
            <a:ext cx="10840452" cy="1015663"/>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[2]Image Enhancement using Fuzzy Intensity Measure and Adaptive Clipping Histogram Equalization</a:t>
            </a:r>
            <a:endParaRPr lang="en-IN" sz="2000" b="1" i="1" dirty="0">
              <a:solidFill>
                <a:srgbClr val="FF0000"/>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IAENG International Journal of Computer Science(</a:t>
            </a:r>
            <a:r>
              <a:rPr lang="en-IN" sz="2000" dirty="0">
                <a:latin typeface="Times New Roman" panose="02020603050405020304" pitchFamily="18" charset="0"/>
                <a:cs typeface="Times New Roman" panose="02020603050405020304" pitchFamily="18" charset="0"/>
              </a:rPr>
              <a:t>2019).</a:t>
            </a:r>
            <a:endParaRPr lang="en-IN" sz="20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783704-51BF-4473-BE60-7E28756E3C7E}"/>
              </a:ext>
            </a:extLst>
          </p:cNvPr>
          <p:cNvSpPr>
            <a:spLocks noGrp="1"/>
          </p:cNvSpPr>
          <p:nvPr>
            <p:ph idx="1"/>
          </p:nvPr>
        </p:nvSpPr>
        <p:spPr>
          <a:xfrm>
            <a:off x="786866" y="1675520"/>
            <a:ext cx="10058400" cy="3851787"/>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Generally, histogram equalization is widely used in image enhancement due to its simplicity and effectiveness; it changes the mean brightness of the enhanced image and introduces a high level of noise and distortion. So, to reduce the noise and the distortion they used fuzzy intensity measure and adaptive clipping histogram equalization. It uses fuzzy intensity measure to first segment the histogram of the original image, and then clip the histogram adaptively in order to prevent excessive image enhancement. they conducted experiments on the Berkeley database and CVF-UGR-Image database to show that proposed model is more efficient histogram equalization-based methods.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60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normAutofit/>
          </a:bodyPr>
          <a:lstStyle/>
          <a:p>
            <a:r>
              <a:rPr lang="en-US" sz="4500" dirty="0"/>
              <a:t>Advantages</a:t>
            </a:r>
            <a:endParaRPr lang="en-IN" sz="4500"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90600" y="4045158"/>
            <a:ext cx="10058400" cy="1307592"/>
          </a:xfrm>
        </p:spPr>
        <p:txBody>
          <a:bodyPr>
            <a:noAutofit/>
          </a:bodyPr>
          <a:lstStyle/>
          <a:p>
            <a:r>
              <a:rPr lang="en-US" sz="2200" dirty="0">
                <a:latin typeface="Times New Roman" panose="02020603050405020304" pitchFamily="18" charset="0"/>
                <a:cs typeface="Times New Roman" panose="02020603050405020304" pitchFamily="18" charset="0"/>
              </a:rPr>
              <a:t>Adaptive histogram equalization method has the tendency to over-amplify noise in relatively homogeneous regions of an image.</a:t>
            </a:r>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990600" y="3088085"/>
            <a:ext cx="10134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500" dirty="0"/>
              <a:t>Disadvantages</a:t>
            </a:r>
            <a:endParaRPr lang="en-IN" sz="4500"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952500" y="4576211"/>
            <a:ext cx="10058400" cy="1307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200" dirty="0">
              <a:latin typeface="Times New Roman" panose="02020603050405020304" pitchFamily="18" charset="0"/>
              <a:ea typeface="+mn-lt"/>
              <a:cs typeface="Times New Roman" panose="02020603050405020304" pitchFamily="18" charset="0"/>
            </a:endParaRPr>
          </a:p>
        </p:txBody>
      </p:sp>
      <p:sp>
        <p:nvSpPr>
          <p:cNvPr id="6" name="Content Placeholder 2">
            <a:extLst>
              <a:ext uri="{FF2B5EF4-FFF2-40B4-BE49-F238E27FC236}">
                <a16:creationId xmlns:a16="http://schemas.microsoft.com/office/drawing/2014/main" id="{FC683949-163D-4181-A97B-9499EC5EF6F2}"/>
              </a:ext>
            </a:extLst>
          </p:cNvPr>
          <p:cNvSpPr txBox="1">
            <a:spLocks/>
          </p:cNvSpPr>
          <p:nvPr/>
        </p:nvSpPr>
        <p:spPr>
          <a:xfrm>
            <a:off x="990600" y="1841103"/>
            <a:ext cx="10058400" cy="13075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It reduces the noise and distortion caused by the histogram equalization.</a:t>
            </a:r>
          </a:p>
          <a:p>
            <a:r>
              <a:rPr lang="en-US" sz="2200" dirty="0">
                <a:latin typeface="Times New Roman" panose="02020603050405020304" pitchFamily="18" charset="0"/>
                <a:cs typeface="Times New Roman" panose="02020603050405020304" pitchFamily="18" charset="0"/>
              </a:rPr>
              <a:t>It is more effective than any other histogram equalization.</a:t>
            </a:r>
          </a:p>
        </p:txBody>
      </p:sp>
    </p:spTree>
    <p:extLst>
      <p:ext uri="{BB962C8B-B14F-4D97-AF65-F5344CB8AC3E}">
        <p14:creationId xmlns:p14="http://schemas.microsoft.com/office/powerpoint/2010/main" val="5884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587ED-EC0F-4834-8B1F-C86147A86447}"/>
              </a:ext>
            </a:extLst>
          </p:cNvPr>
          <p:cNvSpPr txBox="1"/>
          <p:nvPr/>
        </p:nvSpPr>
        <p:spPr>
          <a:xfrm>
            <a:off x="786866" y="442043"/>
            <a:ext cx="10840452" cy="984885"/>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[3]Video surveillance image enhancement via a convolutional neural network and stacked denoising autoencoder.</a:t>
            </a:r>
            <a:endParaRPr lang="en-IN" sz="2000" b="1"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 Neural Computing &amp; Applications Springer Nature(2021)</a:t>
            </a:r>
            <a:endParaRPr lang="en-IN" i="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783704-51BF-4473-BE60-7E28756E3C7E}"/>
              </a:ext>
            </a:extLst>
          </p:cNvPr>
          <p:cNvSpPr>
            <a:spLocks noGrp="1"/>
          </p:cNvSpPr>
          <p:nvPr>
            <p:ph idx="1"/>
          </p:nvPr>
        </p:nvSpPr>
        <p:spPr>
          <a:xfrm>
            <a:off x="786866" y="1675520"/>
            <a:ext cx="10058400" cy="3851787"/>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They developed a deep learning image enhancement model which will enhances and reduce the noise in the image. The model consists of two deep learning blocks first block will enhance the image and second block is used to reduce the noise in the image using the stacking denoising autoencoder which consists of three denoising autoencoder layers which helps to enhance the contrast and rescue the noise. Both the deep learning models work parallelly and produces high resolution and noise reduced images. the output of both images are fused using Wavelet fusion.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31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normAutofit/>
          </a:bodyPr>
          <a:lstStyle/>
          <a:p>
            <a:r>
              <a:rPr lang="en-US" sz="4500" dirty="0"/>
              <a:t>Advantages</a:t>
            </a:r>
            <a:endParaRPr lang="en-IN" sz="4500"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11352" y="1901712"/>
            <a:ext cx="10058400" cy="1307592"/>
          </a:xfrm>
        </p:spPr>
        <p:txBody>
          <a:bodyPr>
            <a:noAutofit/>
          </a:bodyPr>
          <a:lstStyle/>
          <a:p>
            <a:r>
              <a:rPr lang="en-US" sz="2200" dirty="0">
                <a:latin typeface="Times New Roman" panose="02020603050405020304" pitchFamily="18" charset="0"/>
                <a:cs typeface="Times New Roman" panose="02020603050405020304" pitchFamily="18" charset="0"/>
              </a:rPr>
              <a:t>The low-resolution images are converted to high resolution images.</a:t>
            </a:r>
          </a:p>
          <a:p>
            <a:r>
              <a:rPr lang="en-US" sz="2200" dirty="0">
                <a:latin typeface="Times New Roman" panose="02020603050405020304" pitchFamily="18" charset="0"/>
                <a:cs typeface="Times New Roman" panose="02020603050405020304" pitchFamily="18" charset="0"/>
              </a:rPr>
              <a:t>The noise in the image is also eliminated.</a:t>
            </a:r>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990600" y="3088085"/>
            <a:ext cx="10134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500" dirty="0"/>
              <a:t>Disadvantages</a:t>
            </a:r>
            <a:endParaRPr lang="en-IN" sz="4500"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952500" y="4576211"/>
            <a:ext cx="10058400" cy="1307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200" dirty="0">
              <a:latin typeface="Times New Roman" panose="02020603050405020304" pitchFamily="18" charset="0"/>
              <a:ea typeface="+mn-lt"/>
              <a:cs typeface="Times New Roman" panose="02020603050405020304" pitchFamily="18" charset="0"/>
            </a:endParaRPr>
          </a:p>
        </p:txBody>
      </p:sp>
      <p:sp>
        <p:nvSpPr>
          <p:cNvPr id="8" name="Content Placeholder 2">
            <a:extLst>
              <a:ext uri="{FF2B5EF4-FFF2-40B4-BE49-F238E27FC236}">
                <a16:creationId xmlns:a16="http://schemas.microsoft.com/office/drawing/2014/main" id="{3799821A-1E80-4538-9F20-5E0F3EE3B0A8}"/>
              </a:ext>
            </a:extLst>
          </p:cNvPr>
          <p:cNvSpPr txBox="1">
            <a:spLocks/>
          </p:cNvSpPr>
          <p:nvPr/>
        </p:nvSpPr>
        <p:spPr>
          <a:xfrm>
            <a:off x="911352" y="4104293"/>
            <a:ext cx="10058400" cy="13075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b="0" i="0" dirty="0">
                <a:solidFill>
                  <a:srgbClr val="282829"/>
                </a:solidFill>
                <a:effectLst/>
                <a:latin typeface="Times New Roman" panose="02020603050405020304" pitchFamily="18" charset="0"/>
                <a:cs typeface="Times New Roman" panose="02020603050405020304" pitchFamily="18" charset="0"/>
              </a:rPr>
              <a:t>The training of autoencoder requires lots of data and processing time.</a:t>
            </a:r>
            <a:endParaRPr lang="en-US" sz="2200" dirty="0">
              <a:latin typeface="Times New Roman" panose="02020603050405020304" pitchFamily="18" charset="0"/>
              <a:cs typeface="Times New Roman" panose="02020603050405020304" pitchFamily="18" charset="0"/>
            </a:endParaRPr>
          </a:p>
          <a:p>
            <a:r>
              <a:rPr lang="en-US" sz="2200" b="0" i="0" dirty="0">
                <a:solidFill>
                  <a:srgbClr val="282829"/>
                </a:solidFill>
                <a:effectLst/>
                <a:latin typeface="Times New Roman" panose="02020603050405020304" pitchFamily="18" charset="0"/>
                <a:cs typeface="Times New Roman" panose="02020603050405020304" pitchFamily="18" charset="0"/>
              </a:rPr>
              <a:t>The autoencoder is more sensitive to input errors present in the training set</a:t>
            </a:r>
            <a:r>
              <a:rPr lang="en-US" sz="2000" b="0" i="0" dirty="0">
                <a:solidFill>
                  <a:srgbClr val="282829"/>
                </a:solidFill>
                <a:effectLst/>
                <a:latin typeface="-apple-system"/>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888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587ED-EC0F-4834-8B1F-C86147A86447}"/>
              </a:ext>
            </a:extLst>
          </p:cNvPr>
          <p:cNvSpPr txBox="1"/>
          <p:nvPr/>
        </p:nvSpPr>
        <p:spPr>
          <a:xfrm>
            <a:off x="786866" y="442043"/>
            <a:ext cx="10840452" cy="677108"/>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[4]An FPGA Based Residual Recurrent Neural Network for Real-Time Video Super-Resolution.</a:t>
            </a:r>
            <a:endParaRPr lang="en-IN" sz="2000" b="1"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IEEE Transactions on Circuits and Systems for Video Technology(</a:t>
            </a:r>
            <a:r>
              <a:rPr lang="en-IN" sz="1800" dirty="0">
                <a:latin typeface="Times New Roman" panose="02020603050405020304" pitchFamily="18" charset="0"/>
                <a:cs typeface="Times New Roman" panose="02020603050405020304" pitchFamily="18" charset="0"/>
              </a:rPr>
              <a:t>2021)</a:t>
            </a:r>
            <a:endParaRPr lang="en-IN" i="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783704-51BF-4473-BE60-7E28756E3C7E}"/>
              </a:ext>
            </a:extLst>
          </p:cNvPr>
          <p:cNvSpPr>
            <a:spLocks noGrp="1"/>
          </p:cNvSpPr>
          <p:nvPr>
            <p:ph idx="1"/>
          </p:nvPr>
        </p:nvSpPr>
        <p:spPr>
          <a:xfrm>
            <a:off x="786866" y="1675520"/>
            <a:ext cx="10058400" cy="3851787"/>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 proposed hardware-efficient VSR model ERVSR is built on the residual recurrent convolutional neural network. The hidden state is propagated forward along the temporal dimension. Combining the LR frame with the recurrent input which conveys the temporal information of previous frames, ERVSR reconstructs the HR frame along with the associated hidden state. Specially, residual learning is employed to improve the learning efficiency and prevent from gradient vanishing. Firstly, the model parameters are loaded from the register buffer. The RGB pixels are converted to YCbCr ones. To perform 3×3 convolution for the Y channel, two-line buffers combining with the input stream.</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227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normAutofit/>
          </a:bodyPr>
          <a:lstStyle/>
          <a:p>
            <a:r>
              <a:rPr lang="en-US" sz="4500" dirty="0"/>
              <a:t>Advantages</a:t>
            </a:r>
            <a:endParaRPr lang="en-IN" sz="4500"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11352" y="1901712"/>
            <a:ext cx="10058400" cy="1307592"/>
          </a:xfrm>
        </p:spPr>
        <p:txBody>
          <a:bodyPr>
            <a:noAutofit/>
          </a:bodyPr>
          <a:lstStyle/>
          <a:p>
            <a:r>
              <a:rPr lang="en-US" sz="2200" dirty="0">
                <a:latin typeface="Times New Roman" panose="02020603050405020304" pitchFamily="18" charset="0"/>
                <a:cs typeface="Times New Roman" panose="02020603050405020304" pitchFamily="18" charset="0"/>
              </a:rPr>
              <a:t>less memory</a:t>
            </a:r>
          </a:p>
          <a:p>
            <a:r>
              <a:rPr lang="en-US" sz="2200" dirty="0">
                <a:latin typeface="Times New Roman" panose="02020603050405020304" pitchFamily="18" charset="0"/>
                <a:cs typeface="Times New Roman" panose="02020603050405020304" pitchFamily="18" charset="0"/>
              </a:rPr>
              <a:t>light weight architecture</a:t>
            </a:r>
          </a:p>
          <a:p>
            <a:r>
              <a:rPr lang="en-US" sz="2200" dirty="0">
                <a:latin typeface="Times New Roman" panose="02020603050405020304" pitchFamily="18" charset="0"/>
                <a:cs typeface="Times New Roman" panose="02020603050405020304" pitchFamily="18" charset="0"/>
              </a:rPr>
              <a:t>real-time.</a:t>
            </a:r>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952500" y="3771539"/>
            <a:ext cx="10134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500" dirty="0"/>
              <a:t>Disadvantages</a:t>
            </a:r>
            <a:endParaRPr lang="en-IN" sz="4500"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952500" y="4576211"/>
            <a:ext cx="10058400" cy="1307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200" dirty="0">
              <a:latin typeface="Times New Roman" panose="02020603050405020304" pitchFamily="18" charset="0"/>
              <a:ea typeface="+mn-lt"/>
              <a:cs typeface="Times New Roman" panose="02020603050405020304" pitchFamily="18" charset="0"/>
            </a:endParaRPr>
          </a:p>
        </p:txBody>
      </p:sp>
      <p:sp>
        <p:nvSpPr>
          <p:cNvPr id="14" name="Content Placeholder 2">
            <a:extLst>
              <a:ext uri="{FF2B5EF4-FFF2-40B4-BE49-F238E27FC236}">
                <a16:creationId xmlns:a16="http://schemas.microsoft.com/office/drawing/2014/main" id="{97130ED4-494C-427D-9A4E-9417DC914EA9}"/>
              </a:ext>
            </a:extLst>
          </p:cNvPr>
          <p:cNvSpPr txBox="1">
            <a:spLocks/>
          </p:cNvSpPr>
          <p:nvPr/>
        </p:nvSpPr>
        <p:spPr>
          <a:xfrm>
            <a:off x="952500" y="4576211"/>
            <a:ext cx="10058400" cy="13075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without self-initiation, the recurrent network performs slightly worse than the non-recurrent</a:t>
            </a:r>
            <a:r>
              <a:rPr lang="en-US" sz="2200" dirty="0">
                <a:solidFill>
                  <a:srgbClr val="282829"/>
                </a:solidFill>
                <a:latin typeface="Times New Roman" panose="02020603050405020304" pitchFamily="18" charset="0"/>
                <a:cs typeface="Times New Roman" panose="02020603050405020304" pitchFamily="18" charset="0"/>
              </a:rPr>
              <a:t> creating additional load on hardware.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23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587ED-EC0F-4834-8B1F-C86147A86447}"/>
              </a:ext>
            </a:extLst>
          </p:cNvPr>
          <p:cNvSpPr txBox="1"/>
          <p:nvPr/>
        </p:nvSpPr>
        <p:spPr>
          <a:xfrm>
            <a:off x="786866" y="442043"/>
            <a:ext cx="10840452" cy="1323439"/>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[5]Proficient Technique for Satellite Image Enhancement Using Hybrid Transformation with FPGA.</a:t>
            </a:r>
            <a:endParaRPr lang="en-IN" sz="2000" b="1" i="1" dirty="0">
              <a:solidFill>
                <a:srgbClr val="FF0000"/>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International Conference on Advances in Electrical, Computing, Communication and Sustainable Technologies (ICAECT)(</a:t>
            </a:r>
            <a:r>
              <a:rPr lang="en-IN" sz="2000" dirty="0">
                <a:latin typeface="Times New Roman" panose="02020603050405020304" pitchFamily="18" charset="0"/>
                <a:cs typeface="Times New Roman" panose="02020603050405020304" pitchFamily="18" charset="0"/>
              </a:rPr>
              <a:t>2021)</a:t>
            </a:r>
            <a:endParaRPr lang="en-IN" sz="20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783704-51BF-4473-BE60-7E28756E3C7E}"/>
              </a:ext>
            </a:extLst>
          </p:cNvPr>
          <p:cNvSpPr>
            <a:spLocks noGrp="1"/>
          </p:cNvSpPr>
          <p:nvPr>
            <p:ph idx="1"/>
          </p:nvPr>
        </p:nvSpPr>
        <p:spPr>
          <a:xfrm>
            <a:off x="786866" y="1765482"/>
            <a:ext cx="10058400" cy="3851787"/>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A new approach was proposed, which improves the picture of the satellite using the SVD DWT concept, the Gaussian transformation DWT and multiwavelet transformation. This suggested approach would convert and approximate the single-color value matrix of the low-flowing sub-band into one low-frequency and 15 high-frequency sub-bands, and then recreate the improved picture using the inverse transformation.Spartan-3E is chosen as FPGA.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37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normAutofit/>
          </a:bodyPr>
          <a:lstStyle/>
          <a:p>
            <a:r>
              <a:rPr lang="en-US" sz="4500" dirty="0"/>
              <a:t>Advantages</a:t>
            </a:r>
            <a:endParaRPr lang="en-IN" sz="4500"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11352" y="1901712"/>
            <a:ext cx="10058400" cy="1307592"/>
          </a:xfrm>
        </p:spPr>
        <p:txBody>
          <a:bodyPr>
            <a:noAutofit/>
          </a:bodyPr>
          <a:lstStyle/>
          <a:p>
            <a:r>
              <a:rPr lang="en-US" sz="2200" dirty="0">
                <a:latin typeface="Times New Roman" panose="02020603050405020304" pitchFamily="18" charset="0"/>
                <a:cs typeface="Times New Roman" panose="02020603050405020304" pitchFamily="18" charset="0"/>
              </a:rPr>
              <a:t>high quality contrast</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reduced noise in image</a:t>
            </a:r>
          </a:p>
          <a:p>
            <a:r>
              <a:rPr lang="en-US" sz="2200" dirty="0">
                <a:latin typeface="Times New Roman" panose="02020603050405020304" pitchFamily="18" charset="0"/>
                <a:cs typeface="Times New Roman" panose="02020603050405020304" pitchFamily="18" charset="0"/>
              </a:rPr>
              <a:t>real-time</a:t>
            </a:r>
          </a:p>
          <a:p>
            <a:r>
              <a:rPr lang="en-US" sz="2200" dirty="0">
                <a:latin typeface="Times New Roman" panose="02020603050405020304" pitchFamily="18" charset="0"/>
                <a:cs typeface="Times New Roman" panose="02020603050405020304" pitchFamily="18" charset="0"/>
              </a:rPr>
              <a:t>smoother edges </a:t>
            </a:r>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952500" y="3771539"/>
            <a:ext cx="10134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500" dirty="0"/>
              <a:t>Disadvantages</a:t>
            </a:r>
            <a:endParaRPr lang="en-IN" sz="4500"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952500" y="4576211"/>
            <a:ext cx="10058400" cy="1307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latin typeface="Times New Roman" panose="02020603050405020304" pitchFamily="18" charset="0"/>
                <a:ea typeface="+mn-lt"/>
                <a:cs typeface="Times New Roman" panose="02020603050405020304" pitchFamily="18" charset="0"/>
              </a:rPr>
              <a:t>low signal to noise ratio</a:t>
            </a:r>
          </a:p>
        </p:txBody>
      </p:sp>
    </p:spTree>
    <p:extLst>
      <p:ext uri="{BB962C8B-B14F-4D97-AF65-F5344CB8AC3E}">
        <p14:creationId xmlns:p14="http://schemas.microsoft.com/office/powerpoint/2010/main" val="138395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223DCF-4BD7-43E1-976A-E99CE908858B}"/>
              </a:ext>
            </a:extLst>
          </p:cNvPr>
          <p:cNvSpPr>
            <a:spLocks noGrp="1"/>
          </p:cNvSpPr>
          <p:nvPr>
            <p:ph type="title"/>
          </p:nvPr>
        </p:nvSpPr>
        <p:spPr>
          <a:xfrm>
            <a:off x="1069848" y="484632"/>
            <a:ext cx="10058400" cy="1609344"/>
          </a:xfrm>
        </p:spPr>
        <p:txBody>
          <a:bodyPr>
            <a:normAutofit/>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13BC38A5-06C3-4D2A-8337-079C26FC599E}"/>
              </a:ext>
            </a:extLst>
          </p:cNvPr>
          <p:cNvSpPr>
            <a:spLocks noGrp="1"/>
          </p:cNvSpPr>
          <p:nvPr>
            <p:ph idx="1"/>
          </p:nvPr>
        </p:nvSpPr>
        <p:spPr>
          <a:xfrm>
            <a:off x="1069848" y="2320412"/>
            <a:ext cx="10058400" cy="3851787"/>
          </a:xfrm>
        </p:spPr>
        <p:txBody>
          <a:bodyPr>
            <a:normAutofit/>
          </a:bodyPr>
          <a:lstStyle/>
          <a:p>
            <a:pPr marL="0" indent="0" algn="just">
              <a:buNone/>
            </a:pPr>
            <a:r>
              <a:rPr lang="en-US" sz="2200" dirty="0">
                <a:latin typeface="Times New Roman" panose="02020603050405020304" pitchFamily="18" charset="0"/>
                <a:ea typeface="+mn-lt"/>
                <a:cs typeface="Times New Roman" panose="02020603050405020304" pitchFamily="18" charset="0"/>
              </a:rPr>
              <a:t>Nowadays Drones are being widely used for surveillance and various other activities. The video stream produced by the drone can be disturbing or can contain noise data which might reduce the quality of the video stream. The video stream can be enhanced so that there is no disturbance in the video stream. The video enhancement can be done in real-time with the help of FPGA which reduces the processing time with low energy consumption. Our project mainly focuses on enhancing the quality of the video stream by integrating the image source in the drone with the FPGA. </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r>
              <a:rPr lang="en-US" sz="2200" b="1" dirty="0">
                <a:latin typeface="Times New Roman" panose="02020603050405020304" pitchFamily="18" charset="0"/>
                <a:ea typeface="+mn-lt"/>
                <a:cs typeface="Times New Roman" panose="02020603050405020304" pitchFamily="18" charset="0"/>
              </a:rPr>
              <a:t>Keywords:-  </a:t>
            </a:r>
            <a:r>
              <a:rPr lang="en-US" sz="2200" dirty="0">
                <a:latin typeface="Times New Roman" panose="02020603050405020304" pitchFamily="18" charset="0"/>
                <a:ea typeface="+mn-lt"/>
                <a:cs typeface="Times New Roman" panose="02020603050405020304" pitchFamily="18" charset="0"/>
              </a:rPr>
              <a:t>Image Processing, Quality Enhancement, FPGA, Drone Video </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6381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587ED-EC0F-4834-8B1F-C86147A86447}"/>
              </a:ext>
            </a:extLst>
          </p:cNvPr>
          <p:cNvSpPr txBox="1"/>
          <p:nvPr/>
        </p:nvSpPr>
        <p:spPr>
          <a:xfrm>
            <a:off x="786866" y="442043"/>
            <a:ext cx="10840452" cy="1015663"/>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[6]Implementation of an FPGA Real-Time Configurable System for Enhancement of Lung and Heart Images </a:t>
            </a:r>
            <a:endParaRPr lang="en-IN" sz="2000" b="1" i="1" dirty="0">
              <a:solidFill>
                <a:srgbClr val="FF0000"/>
              </a:solidFill>
              <a:latin typeface="Times New Roman" panose="02020603050405020304" pitchFamily="18" charset="0"/>
              <a:cs typeface="Times New Roman" panose="02020603050405020304" pitchFamily="18" charset="0"/>
            </a:endParaRPr>
          </a:p>
          <a:p>
            <a:pPr algn="ctr"/>
            <a:r>
              <a:rPr lang="de-DE" sz="2000" dirty="0">
                <a:latin typeface="Times New Roman" panose="02020603050405020304" pitchFamily="18" charset="0"/>
                <a:cs typeface="Times New Roman" panose="02020603050405020304" pitchFamily="18" charset="0"/>
              </a:rPr>
              <a:t>Springer Nature Switzerland AG 2021</a:t>
            </a:r>
            <a:endParaRPr lang="en-IN" sz="20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783704-51BF-4473-BE60-7E28756E3C7E}"/>
              </a:ext>
            </a:extLst>
          </p:cNvPr>
          <p:cNvSpPr>
            <a:spLocks noGrp="1"/>
          </p:cNvSpPr>
          <p:nvPr>
            <p:ph idx="1"/>
          </p:nvPr>
        </p:nvSpPr>
        <p:spPr>
          <a:xfrm>
            <a:off x="786866" y="1675520"/>
            <a:ext cx="10058400" cy="3851787"/>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 process will first start by reshaping the given image to a binary sequence. Since any hardware device can only work on binary values, the image layers are converted into binary sequence. Various image processing techniques were used like noise reduction, image enhancement, and image restoration. Each image pixel is represented by an 8-bit × 3 RGB values. The entire image is then converted to a sequence of pixels that can be accessed by its row and column values and the method of parallelism enables faster functioning and faster performance.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82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normAutofit/>
          </a:bodyPr>
          <a:lstStyle/>
          <a:p>
            <a:r>
              <a:rPr lang="en-US" sz="4500" dirty="0"/>
              <a:t>Advantages</a:t>
            </a:r>
            <a:endParaRPr lang="en-IN" sz="4500"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11352" y="1901712"/>
            <a:ext cx="10058400" cy="1307592"/>
          </a:xfrm>
        </p:spPr>
        <p:txBody>
          <a:bodyPr>
            <a:normAutofit/>
          </a:bodyPr>
          <a:lstStyle/>
          <a:p>
            <a:r>
              <a:rPr lang="en-IN" sz="2200" dirty="0">
                <a:latin typeface="Times New Roman" panose="02020603050405020304" pitchFamily="18" charset="0"/>
                <a:cs typeface="Times New Roman" panose="02020603050405020304" pitchFamily="18" charset="0"/>
              </a:rPr>
              <a:t>faster performance</a:t>
            </a:r>
          </a:p>
          <a:p>
            <a:r>
              <a:rPr lang="en-IN" sz="2200" dirty="0">
                <a:latin typeface="Times New Roman" panose="02020603050405020304" pitchFamily="18" charset="0"/>
                <a:cs typeface="Times New Roman" panose="02020603050405020304" pitchFamily="18" charset="0"/>
              </a:rPr>
              <a:t>real-time</a:t>
            </a:r>
          </a:p>
          <a:p>
            <a:r>
              <a:rPr lang="en-IN" sz="2200" dirty="0">
                <a:latin typeface="Times New Roman" panose="02020603050405020304" pitchFamily="18" charset="0"/>
                <a:cs typeface="Times New Roman" panose="02020603050405020304" pitchFamily="18" charset="0"/>
              </a:rPr>
              <a:t>highlight portions of images</a:t>
            </a:r>
            <a:r>
              <a:rPr lang="en-IN" sz="2200" dirty="0"/>
              <a:t>.</a:t>
            </a:r>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1028700" y="3246361"/>
            <a:ext cx="10134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500" dirty="0"/>
              <a:t>Disadvantages</a:t>
            </a:r>
            <a:endParaRPr lang="en-IN" sz="4500"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911352" y="4238485"/>
            <a:ext cx="10058400" cy="1307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latin typeface="Times New Roman" panose="02020603050405020304" pitchFamily="18" charset="0"/>
                <a:ea typeface="+mn-lt"/>
                <a:cs typeface="Times New Roman" panose="02020603050405020304" pitchFamily="18" charset="0"/>
              </a:rPr>
              <a:t>more memory is required</a:t>
            </a:r>
          </a:p>
          <a:p>
            <a:r>
              <a:rPr lang="en-US" sz="2200" dirty="0">
                <a:latin typeface="Times New Roman" panose="02020603050405020304" pitchFamily="18" charset="0"/>
                <a:ea typeface="+mn-lt"/>
                <a:cs typeface="Times New Roman" panose="02020603050405020304" pitchFamily="18" charset="0"/>
              </a:rPr>
              <a:t>high power consumption.</a:t>
            </a:r>
          </a:p>
        </p:txBody>
      </p:sp>
    </p:spTree>
    <p:extLst>
      <p:ext uri="{BB962C8B-B14F-4D97-AF65-F5344CB8AC3E}">
        <p14:creationId xmlns:p14="http://schemas.microsoft.com/office/powerpoint/2010/main" val="395068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587ED-EC0F-4834-8B1F-C86147A86447}"/>
              </a:ext>
            </a:extLst>
          </p:cNvPr>
          <p:cNvSpPr txBox="1"/>
          <p:nvPr/>
        </p:nvSpPr>
        <p:spPr>
          <a:xfrm>
            <a:off x="786866" y="442043"/>
            <a:ext cx="10840452" cy="1015663"/>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[7]A Low-Cost and High-Throughput FPGA Implementation of the Retinex Algorithm for Real-Time Video Enhancement.</a:t>
            </a:r>
          </a:p>
          <a:p>
            <a:pPr algn="ctr"/>
            <a:r>
              <a:rPr lang="en-US" sz="1800" dirty="0">
                <a:latin typeface="Times New Roman" panose="02020603050405020304" pitchFamily="18" charset="0"/>
                <a:cs typeface="Times New Roman" panose="02020603050405020304" pitchFamily="18" charset="0"/>
              </a:rPr>
              <a:t>IEEE Transactions on Very Large-Scale Integration (VLSI) Systems(</a:t>
            </a:r>
            <a:r>
              <a:rPr lang="en-IN" sz="1800" dirty="0">
                <a:latin typeface="Times New Roman" panose="02020603050405020304" pitchFamily="18" charset="0"/>
                <a:cs typeface="Times New Roman" panose="02020603050405020304" pitchFamily="18" charset="0"/>
              </a:rPr>
              <a:t>2020).</a:t>
            </a:r>
            <a:endParaRPr lang="en-IN" i="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783704-51BF-4473-BE60-7E28756E3C7E}"/>
              </a:ext>
            </a:extLst>
          </p:cNvPr>
          <p:cNvSpPr>
            <a:spLocks noGrp="1"/>
          </p:cNvSpPr>
          <p:nvPr>
            <p:ph idx="1"/>
          </p:nvPr>
        </p:nvSpPr>
        <p:spPr>
          <a:xfrm>
            <a:off x="786866" y="1762147"/>
            <a:ext cx="10058400" cy="3851787"/>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In this paper, instead of the traditional retinex algorithm, a low cost and high throughput design of retinex algorithm is implemented for quality enhancement of real-time video stream. Using FPGA, they achieved a throughput of 60 frames/sec for a 1920*1080 image with low latency which can be considered as negligible (0.2 MS). This whole procedure is categorized into seven modules, where each module processes the image enhancement algorithm for the real time video stream.</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515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normAutofit/>
          </a:bodyPr>
          <a:lstStyle/>
          <a:p>
            <a:r>
              <a:rPr lang="en-US" sz="4500" dirty="0"/>
              <a:t>Advantages</a:t>
            </a:r>
            <a:endParaRPr lang="en-IN" sz="4500"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11352" y="1901712"/>
            <a:ext cx="10058400" cy="1307592"/>
          </a:xfrm>
        </p:spPr>
        <p:txBody>
          <a:bodyPr>
            <a:normAutofit/>
          </a:bodyPr>
          <a:lstStyle/>
          <a:p>
            <a:r>
              <a:rPr lang="en-US" sz="2200" dirty="0">
                <a:latin typeface="Times New Roman" panose="02020603050405020304" pitchFamily="18" charset="0"/>
                <a:cs typeface="Times New Roman" panose="02020603050405020304" pitchFamily="18" charset="0"/>
              </a:rPr>
              <a:t>This technique is cost friendly and comparatively less complex to implement. </a:t>
            </a:r>
          </a:p>
          <a:p>
            <a:r>
              <a:rPr lang="en-US" sz="2200" dirty="0">
                <a:latin typeface="Times New Roman" panose="02020603050405020304" pitchFamily="18" charset="0"/>
                <a:cs typeface="Times New Roman" panose="02020603050405020304" pitchFamily="18" charset="0"/>
              </a:rPr>
              <a:t>High throughput can be achieved with negligible latency. </a:t>
            </a:r>
          </a:p>
          <a:p>
            <a:endParaRPr lang="en-US" sz="2200" dirty="0"/>
          </a:p>
          <a:p>
            <a:endParaRPr lang="en-IN" sz="2200" dirty="0"/>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1028700" y="3246361"/>
            <a:ext cx="10134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500" dirty="0"/>
              <a:t>Disadvantages</a:t>
            </a:r>
            <a:endParaRPr lang="en-IN" sz="4500"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911352" y="4238485"/>
            <a:ext cx="10058400" cy="1307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latin typeface="Times New Roman" panose="02020603050405020304" pitchFamily="18" charset="0"/>
                <a:ea typeface="+mn-lt"/>
                <a:cs typeface="Times New Roman" panose="02020603050405020304" pitchFamily="18" charset="0"/>
              </a:rPr>
              <a:t>Proper clock frequency should be maintained to obtain the desired throughput while avoiding unnecessary power consumption. </a:t>
            </a:r>
          </a:p>
        </p:txBody>
      </p:sp>
    </p:spTree>
    <p:extLst>
      <p:ext uri="{BB962C8B-B14F-4D97-AF65-F5344CB8AC3E}">
        <p14:creationId xmlns:p14="http://schemas.microsoft.com/office/powerpoint/2010/main" val="3138037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587ED-EC0F-4834-8B1F-C86147A86447}"/>
              </a:ext>
            </a:extLst>
          </p:cNvPr>
          <p:cNvSpPr txBox="1"/>
          <p:nvPr/>
        </p:nvSpPr>
        <p:spPr>
          <a:xfrm>
            <a:off x="786866" y="342223"/>
            <a:ext cx="10840452" cy="1015663"/>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[8]FPGA-Based Low-Visibility Enhancement Accelerator for Video Sequence by Adaptive Histogram Equalization With Dynamic Clip-Threshold</a:t>
            </a:r>
            <a:endParaRPr lang="en-IN" sz="2000" b="1" i="1" dirty="0">
              <a:solidFill>
                <a:srgbClr val="FF0000"/>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IEEE Transactions on Very Large Scale Integration (VLSI) Systems(</a:t>
            </a:r>
            <a:r>
              <a:rPr lang="en-IN" sz="2000" dirty="0">
                <a:latin typeface="Times New Roman" panose="02020603050405020304" pitchFamily="18" charset="0"/>
                <a:cs typeface="Times New Roman" panose="02020603050405020304" pitchFamily="18" charset="0"/>
              </a:rPr>
              <a:t>2020).</a:t>
            </a:r>
            <a:endParaRPr lang="en-US" sz="20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783704-51BF-4473-BE60-7E28756E3C7E}"/>
              </a:ext>
            </a:extLst>
          </p:cNvPr>
          <p:cNvSpPr>
            <a:spLocks noGrp="1"/>
          </p:cNvSpPr>
          <p:nvPr>
            <p:ph idx="1"/>
          </p:nvPr>
        </p:nvSpPr>
        <p:spPr>
          <a:xfrm>
            <a:off x="786866" y="1617768"/>
            <a:ext cx="10058400" cy="3851787"/>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In this paper, adaptive histogram equalization with dynamic clip-threshold (AHEwDC) technique is followed for achieving high performance in real-time. They implemented this using FPGA for enhancing low visibility areas of the video sequence. To overcome the noise amplification in the video they proposed a visibility assessment model for achieving best video clip threshold.  Intel Cyclone V FPGA hardware was used for implementation. The hardware they described can process 30fps full HD video at a threshold frequency of 75.84 MHz  A comparison was made with actual images and enhanced images with different AHEwDC thresholds and optimized clip threshold gave the best enhanced result of the input stream for all inputs.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294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normAutofit/>
          </a:bodyPr>
          <a:lstStyle/>
          <a:p>
            <a:r>
              <a:rPr lang="en-US" sz="4500" dirty="0"/>
              <a:t>Advantages</a:t>
            </a:r>
            <a:endParaRPr lang="en-IN" sz="4500"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11352" y="1901712"/>
            <a:ext cx="10058400" cy="1307592"/>
          </a:xfrm>
        </p:spPr>
        <p:txBody>
          <a:bodyPr>
            <a:normAutofit/>
          </a:bodyPr>
          <a:lstStyle/>
          <a:p>
            <a:r>
              <a:rPr lang="en-US" sz="2200" dirty="0">
                <a:latin typeface="Times New Roman" panose="02020603050405020304" pitchFamily="18" charset="0"/>
                <a:cs typeface="Times New Roman" panose="02020603050405020304" pitchFamily="18" charset="0"/>
              </a:rPr>
              <a:t>Different clip thresholds give different levels of enhancement according to the requirement.  </a:t>
            </a:r>
          </a:p>
          <a:p>
            <a:r>
              <a:rPr lang="en-US" sz="2200" dirty="0">
                <a:latin typeface="Times New Roman" panose="02020603050405020304" pitchFamily="18" charset="0"/>
                <a:cs typeface="Times New Roman" panose="02020603050405020304" pitchFamily="18" charset="0"/>
              </a:rPr>
              <a:t>Support Full HD video enhancement in real-time.</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1028700" y="3246361"/>
            <a:ext cx="10134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500" dirty="0"/>
              <a:t>Disadvantages</a:t>
            </a:r>
            <a:endParaRPr lang="en-IN" sz="4500"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911352" y="4238485"/>
            <a:ext cx="10058400" cy="1307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latin typeface="Times New Roman" panose="02020603050405020304" pitchFamily="18" charset="0"/>
                <a:ea typeface="+mn-lt"/>
                <a:cs typeface="Times New Roman" panose="02020603050405020304" pitchFamily="18" charset="0"/>
              </a:rPr>
              <a:t>Maximum working frequency of FPGA is 75.84MHz.</a:t>
            </a:r>
          </a:p>
        </p:txBody>
      </p:sp>
    </p:spTree>
    <p:extLst>
      <p:ext uri="{BB962C8B-B14F-4D97-AF65-F5344CB8AC3E}">
        <p14:creationId xmlns:p14="http://schemas.microsoft.com/office/powerpoint/2010/main" val="1282768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587ED-EC0F-4834-8B1F-C86147A86447}"/>
              </a:ext>
            </a:extLst>
          </p:cNvPr>
          <p:cNvSpPr txBox="1"/>
          <p:nvPr/>
        </p:nvSpPr>
        <p:spPr>
          <a:xfrm>
            <a:off x="786866" y="442043"/>
            <a:ext cx="10840452" cy="707886"/>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[9]Image Quality Assessment Based on Deep Learning with FPGA Implementation</a:t>
            </a:r>
            <a:endParaRPr lang="en-IN" sz="2000" b="1" i="1" dirty="0">
              <a:solidFill>
                <a:srgbClr val="FF0000"/>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Springer signal processing : Image communication 83</a:t>
            </a:r>
          </a:p>
        </p:txBody>
      </p:sp>
      <p:sp>
        <p:nvSpPr>
          <p:cNvPr id="6" name="Content Placeholder 2">
            <a:extLst>
              <a:ext uri="{FF2B5EF4-FFF2-40B4-BE49-F238E27FC236}">
                <a16:creationId xmlns:a16="http://schemas.microsoft.com/office/drawing/2014/main" id="{C3783704-51BF-4473-BE60-7E28756E3C7E}"/>
              </a:ext>
            </a:extLst>
          </p:cNvPr>
          <p:cNvSpPr>
            <a:spLocks noGrp="1"/>
          </p:cNvSpPr>
          <p:nvPr>
            <p:ph idx="1"/>
          </p:nvPr>
        </p:nvSpPr>
        <p:spPr>
          <a:xfrm>
            <a:off x="786866" y="1357886"/>
            <a:ext cx="10058400" cy="3851787"/>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In this paper, a novel image quality assessment (IQA) algorithm was proposed that rely on an optimized version of convolutional neural network architecture design. This was introduced for the extraction of certain image quality features that are discriminative in the image automatically. For further improvement of the learning ability of the designed CNN model, advanced features like local luminance coefficient normalization were used. The algorithm designed finally implemented using FPGA on two public databases. The notable thing was it outperformed in terms of speed and accuracy compared to many IQA algorithms.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505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normAutofit/>
          </a:bodyPr>
          <a:lstStyle/>
          <a:p>
            <a:r>
              <a:rPr lang="en-US" sz="4500" dirty="0"/>
              <a:t>Advantages</a:t>
            </a:r>
            <a:endParaRPr lang="en-IN" sz="4500"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11352" y="1901712"/>
            <a:ext cx="10058400" cy="1307592"/>
          </a:xfrm>
        </p:spPr>
        <p:txBody>
          <a:bodyPr>
            <a:normAutofit/>
          </a:bodyPr>
          <a:lstStyle/>
          <a:p>
            <a:r>
              <a:rPr lang="en-US" sz="2200" dirty="0">
                <a:latin typeface="Times New Roman" panose="02020603050405020304" pitchFamily="18" charset="0"/>
                <a:cs typeface="Times New Roman" panose="02020603050405020304" pitchFamily="18" charset="0"/>
              </a:rPr>
              <a:t>Modified CNN model increased speed and accuracy.  </a:t>
            </a:r>
          </a:p>
          <a:p>
            <a:r>
              <a:rPr lang="en-US" sz="2200" dirty="0">
                <a:latin typeface="Times New Roman" panose="02020603050405020304" pitchFamily="18" charset="0"/>
                <a:cs typeface="Times New Roman" panose="02020603050405020304" pitchFamily="18" charset="0"/>
              </a:rPr>
              <a:t>Optimized caching design was used for speeding operation rate.</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1028700" y="3246361"/>
            <a:ext cx="10134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500" dirty="0"/>
              <a:t>Disadvantages</a:t>
            </a:r>
            <a:endParaRPr lang="en-IN" sz="4500"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911352" y="4238485"/>
            <a:ext cx="10058400" cy="1307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latin typeface="Times New Roman" panose="02020603050405020304" pitchFamily="18" charset="0"/>
                <a:ea typeface="+mn-lt"/>
                <a:cs typeface="Times New Roman" panose="02020603050405020304" pitchFamily="18" charset="0"/>
              </a:rPr>
              <a:t>Performance reduced when number of convolutional kernels exceeds 40.</a:t>
            </a:r>
          </a:p>
        </p:txBody>
      </p:sp>
    </p:spTree>
    <p:extLst>
      <p:ext uri="{BB962C8B-B14F-4D97-AF65-F5344CB8AC3E}">
        <p14:creationId xmlns:p14="http://schemas.microsoft.com/office/powerpoint/2010/main" val="1992009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AA12-FEEE-42C6-9E5B-33EB9AB8F244}"/>
              </a:ext>
            </a:extLst>
          </p:cNvPr>
          <p:cNvSpPr>
            <a:spLocks noGrp="1"/>
          </p:cNvSpPr>
          <p:nvPr>
            <p:ph type="title"/>
          </p:nvPr>
        </p:nvSpPr>
        <p:spPr/>
        <p:txBody>
          <a:bodyPr/>
          <a:lstStyle/>
          <a:p>
            <a:r>
              <a:rPr lang="en-US" dirty="0"/>
              <a:t>Software engineering model</a:t>
            </a:r>
            <a:br>
              <a:rPr lang="en-US" dirty="0"/>
            </a:br>
            <a:r>
              <a:rPr lang="en-US" sz="3600" dirty="0"/>
              <a:t>(Incremental waterfall model)[10]</a:t>
            </a:r>
            <a:endParaRPr lang="en-IN" sz="3600" dirty="0">
              <a:solidFill>
                <a:srgbClr val="FF0000"/>
              </a:solidFill>
            </a:endParaRPr>
          </a:p>
        </p:txBody>
      </p:sp>
      <p:pic>
        <p:nvPicPr>
          <p:cNvPr id="5" name="Content Placeholder 4" descr="Diagram&#10;&#10;Description automatically generated">
            <a:extLst>
              <a:ext uri="{FF2B5EF4-FFF2-40B4-BE49-F238E27FC236}">
                <a16:creationId xmlns:a16="http://schemas.microsoft.com/office/drawing/2014/main" id="{D5176492-0AB4-42F6-8D17-3BFB7159B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6"/>
            <a:ext cx="7736907" cy="4051300"/>
          </a:xfrm>
        </p:spPr>
      </p:pic>
    </p:spTree>
    <p:extLst>
      <p:ext uri="{BB962C8B-B14F-4D97-AF65-F5344CB8AC3E}">
        <p14:creationId xmlns:p14="http://schemas.microsoft.com/office/powerpoint/2010/main" val="3705017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0C96-1A17-45AA-94B0-622AE9E60A41}"/>
              </a:ext>
            </a:extLst>
          </p:cNvPr>
          <p:cNvSpPr>
            <a:spLocks noGrp="1"/>
          </p:cNvSpPr>
          <p:nvPr>
            <p:ph type="title"/>
          </p:nvPr>
        </p:nvSpPr>
        <p:spPr/>
        <p:txBody>
          <a:bodyPr/>
          <a:lstStyle/>
          <a:p>
            <a:r>
              <a:rPr lang="en-US"/>
              <a:t>Incremental waterfall model</a:t>
            </a:r>
            <a:endParaRPr lang="en-IN" dirty="0"/>
          </a:p>
        </p:txBody>
      </p:sp>
      <p:sp>
        <p:nvSpPr>
          <p:cNvPr id="3" name="Content Placeholder 2">
            <a:extLst>
              <a:ext uri="{FF2B5EF4-FFF2-40B4-BE49-F238E27FC236}">
                <a16:creationId xmlns:a16="http://schemas.microsoft.com/office/drawing/2014/main" id="{B0CFCEC9-418A-42A3-8705-5EE035B3AE8E}"/>
              </a:ext>
            </a:extLst>
          </p:cNvPr>
          <p:cNvSpPr>
            <a:spLocks noGrp="1"/>
          </p:cNvSpPr>
          <p:nvPr>
            <p:ph idx="1"/>
          </p:nvPr>
        </p:nvSpPr>
        <p:spPr/>
        <p:txBody>
          <a:bodyPr>
            <a:normAutofit/>
          </a:bodyPr>
          <a:lstStyle/>
          <a:p>
            <a:r>
              <a:rPr lang="en-US" sz="2200" b="0" i="0">
                <a:solidFill>
                  <a:srgbClr val="333333"/>
                </a:solidFill>
                <a:effectLst/>
                <a:latin typeface="Times New Roman" panose="02020603050405020304" pitchFamily="18" charset="0"/>
                <a:cs typeface="Times New Roman" panose="02020603050405020304" pitchFamily="18" charset="0"/>
              </a:rPr>
              <a:t>Incremental Model is a process of software development where requirements divided into multiple standalone modules of the software development cycle. In this model, each module goes through the requirements, design, implementation and testing phases. Every subsequent release of the module adds function to the previous release. The process continues until the complete system achieved</a:t>
            </a:r>
          </a:p>
          <a:p>
            <a:pPr marL="0" indent="0">
              <a:buNone/>
            </a:pPr>
            <a:r>
              <a:rPr lang="en-IN" sz="2200">
                <a:latin typeface="Times New Roman" panose="02020603050405020304" pitchFamily="18" charset="0"/>
                <a:cs typeface="Times New Roman" panose="02020603050405020304" pitchFamily="18" charset="0"/>
              </a:rPr>
              <a:t>WHY?</a:t>
            </a:r>
          </a:p>
          <a:p>
            <a:r>
              <a:rPr lang="en-IN" sz="2200">
                <a:latin typeface="Times New Roman" panose="02020603050405020304" pitchFamily="18" charset="0"/>
                <a:cs typeface="Times New Roman" panose="02020603050405020304" pitchFamily="18" charset="0"/>
              </a:rPr>
              <a:t>Simple to use.</a:t>
            </a:r>
          </a:p>
          <a:p>
            <a:r>
              <a:rPr lang="en-IN" sz="2200">
                <a:latin typeface="Times New Roman" panose="02020603050405020304" pitchFamily="18" charset="0"/>
                <a:cs typeface="Times New Roman" panose="02020603050405020304" pitchFamily="18" charset="0"/>
              </a:rPr>
              <a:t>Uses an iterative approach which suits our implementation model.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72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21BA9E3-2256-4B7F-A61C-4619FB87486D}"/>
              </a:ext>
            </a:extLst>
          </p:cNvPr>
          <p:cNvSpPr>
            <a:spLocks noGrp="1"/>
          </p:cNvSpPr>
          <p:nvPr>
            <p:ph type="title"/>
          </p:nvPr>
        </p:nvSpPr>
        <p:spPr>
          <a:xfrm>
            <a:off x="1069848" y="484632"/>
            <a:ext cx="10058400" cy="1609344"/>
          </a:xfrm>
        </p:spPr>
        <p:txBody>
          <a:bodyPr>
            <a:normAutofit/>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47FA8CC1-AB59-46E7-8CA9-6026052F26B0}"/>
              </a:ext>
            </a:extLst>
          </p:cNvPr>
          <p:cNvSpPr>
            <a:spLocks noGrp="1"/>
          </p:cNvSpPr>
          <p:nvPr>
            <p:ph idx="1"/>
          </p:nvPr>
        </p:nvSpPr>
        <p:spPr>
          <a:xfrm>
            <a:off x="1069848" y="2320412"/>
            <a:ext cx="10058400" cy="3851787"/>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Today Surveillance is done using the drones, The images or the videos which are collected from the drones may contain the disturbances due to the camera which is attached or due to the network  issues so the video stream which is produced by the drone needs to be enhanced before it can be used for any purpose.</a:t>
            </a:r>
          </a:p>
          <a:p>
            <a:endParaRPr lang="en-IN"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57368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8EABFED8-BF13-4381-AD9B-0ADECA433B87}"/>
              </a:ext>
            </a:extLst>
          </p:cNvPr>
          <p:cNvGraphicFramePr>
            <a:graphicFrameLocks noGrp="1"/>
          </p:cNvGraphicFramePr>
          <p:nvPr>
            <p:ph idx="1"/>
            <p:extLst>
              <p:ext uri="{D42A27DB-BD31-4B8C-83A1-F6EECF244321}">
                <p14:modId xmlns:p14="http://schemas.microsoft.com/office/powerpoint/2010/main" val="145061177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27861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3" name="Oval 32">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6" name="Rectangle 35">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A9B79-FB43-44C6-AD25-16FC91CE3AB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Use Case Diagram</a:t>
            </a:r>
          </a:p>
        </p:txBody>
      </p:sp>
      <p:sp>
        <p:nvSpPr>
          <p:cNvPr id="42" name="Rectangle 41">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5" name="Oval 44">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6" name="Oval 45">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descr="Diagram&#10;&#10;Description automatically generated">
            <a:extLst>
              <a:ext uri="{FF2B5EF4-FFF2-40B4-BE49-F238E27FC236}">
                <a16:creationId xmlns:a16="http://schemas.microsoft.com/office/drawing/2014/main" id="{621C9D6E-7C1C-4821-8EF2-B0B8DE0E7A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778" y="1388911"/>
            <a:ext cx="4967855" cy="4011543"/>
          </a:xfrm>
          <a:prstGeom prst="rect">
            <a:avLst/>
          </a:prstGeom>
        </p:spPr>
      </p:pic>
    </p:spTree>
    <p:extLst>
      <p:ext uri="{BB962C8B-B14F-4D97-AF65-F5344CB8AC3E}">
        <p14:creationId xmlns:p14="http://schemas.microsoft.com/office/powerpoint/2010/main" val="2179061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3" y="338865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1">
            <a:extLst>
              <a:ext uri="{FF2B5EF4-FFF2-40B4-BE49-F238E27FC236}">
                <a16:creationId xmlns:a16="http://schemas.microsoft.com/office/drawing/2014/main" id="{4BF9B298-BC35-4C0F-8301-5D63A1E6D2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859" y="1679571"/>
            <a:ext cx="3498864" cy="3498858"/>
            <a:chOff x="7942859" y="1679571"/>
            <a:chExt cx="3498864" cy="3498858"/>
          </a:xfrm>
        </p:grpSpPr>
        <p:sp>
          <p:nvSpPr>
            <p:cNvPr id="13" name="Oval 1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2859" y="1679571"/>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7958"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38F905D9-9EEF-4272-9CE6-03D536C5C6F2}"/>
              </a:ext>
            </a:extLst>
          </p:cNvPr>
          <p:cNvSpPr>
            <a:spLocks noGrp="1"/>
          </p:cNvSpPr>
          <p:nvPr>
            <p:ph type="title"/>
          </p:nvPr>
        </p:nvSpPr>
        <p:spPr>
          <a:xfrm>
            <a:off x="8371968" y="2376862"/>
            <a:ext cx="2640646" cy="2104273"/>
          </a:xfrm>
          <a:noFill/>
        </p:spPr>
        <p:txBody>
          <a:bodyPr>
            <a:normAutofit/>
          </a:bodyPr>
          <a:lstStyle/>
          <a:p>
            <a:pPr algn="ctr"/>
            <a:r>
              <a:rPr lang="en-US" sz="3000">
                <a:solidFill>
                  <a:schemeClr val="bg1">
                    <a:shade val="97000"/>
                    <a:satMod val="150000"/>
                  </a:schemeClr>
                </a:solidFill>
              </a:rPr>
              <a:t>Activity diagram</a:t>
            </a:r>
            <a:endParaRPr lang="en-IN" sz="3000">
              <a:solidFill>
                <a:schemeClr val="bg1">
                  <a:shade val="97000"/>
                  <a:satMod val="150000"/>
                </a:schemeClr>
              </a:solidFill>
            </a:endParaRPr>
          </a:p>
        </p:txBody>
      </p:sp>
      <p:pic>
        <p:nvPicPr>
          <p:cNvPr id="24" name="Content Placeholder 23" descr="Diagram&#10;&#10;Description automatically generated">
            <a:extLst>
              <a:ext uri="{FF2B5EF4-FFF2-40B4-BE49-F238E27FC236}">
                <a16:creationId xmlns:a16="http://schemas.microsoft.com/office/drawing/2014/main" id="{24B641FE-E8B9-4295-BBD5-4AC38593833A}"/>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642614" y="0"/>
            <a:ext cx="1409622" cy="6727178"/>
          </a:xfrm>
        </p:spPr>
      </p:pic>
    </p:spTree>
    <p:extLst>
      <p:ext uri="{BB962C8B-B14F-4D97-AF65-F5344CB8AC3E}">
        <p14:creationId xmlns:p14="http://schemas.microsoft.com/office/powerpoint/2010/main" val="3108401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CECD-9EB0-4594-A769-7C40C2AB2BB9}"/>
              </a:ext>
            </a:extLst>
          </p:cNvPr>
          <p:cNvSpPr>
            <a:spLocks noGrp="1"/>
          </p:cNvSpPr>
          <p:nvPr>
            <p:ph type="title"/>
          </p:nvPr>
        </p:nvSpPr>
        <p:spPr>
          <a:xfrm>
            <a:off x="1052264" y="238447"/>
            <a:ext cx="10058400" cy="1609344"/>
          </a:xfrm>
        </p:spPr>
        <p:txBody>
          <a:bodyPr/>
          <a:lstStyle/>
          <a:p>
            <a:pPr algn="ctr"/>
            <a:r>
              <a:rPr lang="en-US" dirty="0"/>
              <a:t>System architecture</a:t>
            </a:r>
            <a:endParaRPr lang="en-IN" dirty="0"/>
          </a:p>
        </p:txBody>
      </p:sp>
      <p:pic>
        <p:nvPicPr>
          <p:cNvPr id="5" name="Content Placeholder 4" descr="Diagram&#10;&#10;Description automatically generated">
            <a:extLst>
              <a:ext uri="{FF2B5EF4-FFF2-40B4-BE49-F238E27FC236}">
                <a16:creationId xmlns:a16="http://schemas.microsoft.com/office/drawing/2014/main" id="{7FA7B448-5BFF-4715-974D-718FD8B55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2821" y="1608006"/>
            <a:ext cx="5454177" cy="4641196"/>
          </a:xfrm>
        </p:spPr>
      </p:pic>
    </p:spTree>
    <p:extLst>
      <p:ext uri="{BB962C8B-B14F-4D97-AF65-F5344CB8AC3E}">
        <p14:creationId xmlns:p14="http://schemas.microsoft.com/office/powerpoint/2010/main" val="942989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F21DC1-5D11-4B1E-9F77-1217B7B8A4A2}"/>
              </a:ext>
            </a:extLst>
          </p:cNvPr>
          <p:cNvSpPr>
            <a:spLocks noGrp="1"/>
          </p:cNvSpPr>
          <p:nvPr>
            <p:ph type="title"/>
          </p:nvPr>
        </p:nvSpPr>
        <p:spPr>
          <a:xfrm>
            <a:off x="1069848" y="484632"/>
            <a:ext cx="10058400" cy="1609344"/>
          </a:xfrm>
        </p:spPr>
        <p:txBody>
          <a:bodyPr>
            <a:normAutofit/>
          </a:bodyPr>
          <a:lstStyle/>
          <a:p>
            <a:pPr algn="ctr"/>
            <a:r>
              <a:rPr lang="en-US"/>
              <a:t>Dataset</a:t>
            </a:r>
          </a:p>
        </p:txBody>
      </p:sp>
      <p:graphicFrame>
        <p:nvGraphicFramePr>
          <p:cNvPr id="21" name="Content Placeholder 2">
            <a:extLst>
              <a:ext uri="{FF2B5EF4-FFF2-40B4-BE49-F238E27FC236}">
                <a16:creationId xmlns:a16="http://schemas.microsoft.com/office/drawing/2014/main" id="{D3A241AA-4485-42A7-9515-68ED4D03A49B}"/>
              </a:ext>
            </a:extLst>
          </p:cNvPr>
          <p:cNvGraphicFramePr>
            <a:graphicFrameLocks noGrp="1"/>
          </p:cNvGraphicFramePr>
          <p:nvPr>
            <p:ph idx="1"/>
          </p:nvPr>
        </p:nvGraphicFramePr>
        <p:xfrm>
          <a:off x="1069848" y="2320412"/>
          <a:ext cx="10058400" cy="38517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99914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8AB6-5996-40E8-AD6C-442FB0513BB7}"/>
              </a:ext>
            </a:extLst>
          </p:cNvPr>
          <p:cNvSpPr>
            <a:spLocks noGrp="1"/>
          </p:cNvSpPr>
          <p:nvPr>
            <p:ph type="title"/>
          </p:nvPr>
        </p:nvSpPr>
        <p:spPr/>
        <p:txBody>
          <a:bodyPr/>
          <a:lstStyle/>
          <a:p>
            <a:pPr algn="ctr"/>
            <a:r>
              <a:rPr lang="en-US" dirty="0"/>
              <a:t>Modules</a:t>
            </a:r>
            <a:endParaRPr lang="en-US" dirty="0" err="1">
              <a:latin typeface="Rockwell Condensed"/>
            </a:endParaRPr>
          </a:p>
        </p:txBody>
      </p:sp>
      <p:graphicFrame>
        <p:nvGraphicFramePr>
          <p:cNvPr id="10" name="Content Placeholder 2">
            <a:extLst>
              <a:ext uri="{FF2B5EF4-FFF2-40B4-BE49-F238E27FC236}">
                <a16:creationId xmlns:a16="http://schemas.microsoft.com/office/drawing/2014/main" id="{4BE18753-B2B0-4CD6-9FC9-20E0C4367A46}"/>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222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2905-8C28-48E5-9634-DD897FC94832}"/>
              </a:ext>
            </a:extLst>
          </p:cNvPr>
          <p:cNvSpPr>
            <a:spLocks noGrp="1"/>
          </p:cNvSpPr>
          <p:nvPr>
            <p:ph type="title"/>
          </p:nvPr>
        </p:nvSpPr>
        <p:spPr>
          <a:xfrm>
            <a:off x="4935793" y="484632"/>
            <a:ext cx="6607277" cy="1609344"/>
          </a:xfrm>
        </p:spPr>
        <p:txBody>
          <a:bodyPr>
            <a:normAutofit/>
          </a:bodyPr>
          <a:lstStyle/>
          <a:p>
            <a:r>
              <a:rPr lang="en-US" dirty="0"/>
              <a:t>methodology</a:t>
            </a:r>
            <a:endParaRPr lang="en-IN" dirty="0"/>
          </a:p>
        </p:txBody>
      </p:sp>
      <p:pic>
        <p:nvPicPr>
          <p:cNvPr id="7" name="Picture 6" descr="Diagram&#10;&#10;Description automatically generated">
            <a:extLst>
              <a:ext uri="{FF2B5EF4-FFF2-40B4-BE49-F238E27FC236}">
                <a16:creationId xmlns:a16="http://schemas.microsoft.com/office/drawing/2014/main" id="{2F3946EC-1BCA-40F8-84D5-665B9C8F6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39" y="2121408"/>
            <a:ext cx="4665454" cy="1307591"/>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36B88364-2581-4A54-9268-663AFD29E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43" y="3428999"/>
            <a:ext cx="4554387" cy="1381542"/>
          </a:xfrm>
          <a:prstGeom prst="rect">
            <a:avLst/>
          </a:prstGeom>
        </p:spPr>
      </p:pic>
      <p:sp>
        <p:nvSpPr>
          <p:cNvPr id="3" name="Content Placeholder 2">
            <a:extLst>
              <a:ext uri="{FF2B5EF4-FFF2-40B4-BE49-F238E27FC236}">
                <a16:creationId xmlns:a16="http://schemas.microsoft.com/office/drawing/2014/main" id="{79514943-1B78-45A6-BCD7-76DDFB3CAEF1}"/>
              </a:ext>
            </a:extLst>
          </p:cNvPr>
          <p:cNvSpPr>
            <a:spLocks noGrp="1"/>
          </p:cNvSpPr>
          <p:nvPr>
            <p:ph idx="1"/>
          </p:nvPr>
        </p:nvSpPr>
        <p:spPr>
          <a:xfrm>
            <a:off x="4935794" y="2121408"/>
            <a:ext cx="6607276" cy="4050792"/>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we propose a model which will enhance the image/frame. </a:t>
            </a:r>
          </a:p>
          <a:p>
            <a:pPr marL="457200" indent="-457200">
              <a:buAutoNum type="arabicPeriod"/>
            </a:pPr>
            <a:r>
              <a:rPr lang="en-US" dirty="0">
                <a:latin typeface="Times New Roman" panose="02020603050405020304" pitchFamily="18" charset="0"/>
                <a:cs typeface="Times New Roman" panose="02020603050405020304" pitchFamily="18" charset="0"/>
              </a:rPr>
              <a:t>Initially the image/frame is sent to ESRGAN model which we trained for enhancing the image.</a:t>
            </a:r>
          </a:p>
          <a:p>
            <a:pPr marL="457200" indent="-457200">
              <a:buAutoNum type="arabicPeriod"/>
            </a:pPr>
            <a:r>
              <a:rPr lang="en-US" dirty="0">
                <a:latin typeface="Times New Roman" panose="02020603050405020304" pitchFamily="18" charset="0"/>
                <a:cs typeface="Times New Roman" panose="02020603050405020304" pitchFamily="18" charset="0"/>
              </a:rPr>
              <a:t> Then the image/frame is sent to the Contrast Limiting Adaptive Histogram Equalization(CLAHE) which will increases the contrast of the image using histogram equalization. </a:t>
            </a:r>
          </a:p>
          <a:p>
            <a:pPr marL="457200" indent="-457200">
              <a:buAutoNum type="arabicPeriod"/>
            </a:pPr>
            <a:r>
              <a:rPr lang="en-US" dirty="0">
                <a:latin typeface="Times New Roman" panose="02020603050405020304" pitchFamily="18" charset="0"/>
                <a:cs typeface="Times New Roman" panose="02020603050405020304" pitchFamily="18" charset="0"/>
              </a:rPr>
              <a:t>Then the image/frame is sent for gamma correction which reduces the artifact and improves the lightning of the image. </a:t>
            </a:r>
            <a:endParaRPr lang="en-US">
              <a:latin typeface="Times New Roman" panose="02020603050405020304" pitchFamily="18" charset="0"/>
              <a:cs typeface="Times New Roman" panose="02020603050405020304" pitchFamily="18" charset="0"/>
            </a:endParaRPr>
          </a:p>
          <a:p>
            <a:pPr marL="457200" indent="-457200">
              <a:buAutoNum type="arabicPeriod"/>
            </a:pPr>
            <a:r>
              <a:rPr lang="en-US">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the image/frame will be sent to the saturation adjustment which will be helpful for increasing the saturation of the image.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084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CBDC-35BA-4769-A407-6103707581FC}"/>
              </a:ext>
            </a:extLst>
          </p:cNvPr>
          <p:cNvSpPr>
            <a:spLocks noGrp="1"/>
          </p:cNvSpPr>
          <p:nvPr>
            <p:ph type="title"/>
          </p:nvPr>
        </p:nvSpPr>
        <p:spPr>
          <a:xfrm>
            <a:off x="1061056" y="0"/>
            <a:ext cx="10058400" cy="1609344"/>
          </a:xfrm>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65C3E52C-79BC-49D5-B652-0D220A4CE6E5}"/>
              </a:ext>
            </a:extLst>
          </p:cNvPr>
          <p:cNvSpPr>
            <a:spLocks noGrp="1"/>
          </p:cNvSpPr>
          <p:nvPr>
            <p:ph idx="1"/>
          </p:nvPr>
        </p:nvSpPr>
        <p:spPr>
          <a:xfrm>
            <a:off x="1072544" y="1409231"/>
            <a:ext cx="10058400" cy="4664403"/>
          </a:xfrm>
        </p:spPr>
        <p:txBody>
          <a:bodyPr>
            <a:noAutofit/>
          </a:bodyPr>
          <a:lstStyle/>
          <a:p>
            <a:r>
              <a:rPr lang="en-IN" sz="1800" dirty="0">
                <a:latin typeface="Times New Roman" panose="02020603050405020304" pitchFamily="18" charset="0"/>
                <a:cs typeface="Times New Roman" panose="02020603050405020304" pitchFamily="18" charset="0"/>
              </a:rPr>
              <a:t>1.A real-time video de fogging algorithm, Lu Di, Yan </a:t>
            </a:r>
            <a:r>
              <a:rPr lang="en-IN" sz="1800" dirty="0" err="1">
                <a:latin typeface="Times New Roman" panose="02020603050405020304" pitchFamily="18" charset="0"/>
                <a:cs typeface="Times New Roman" panose="02020603050405020304" pitchFamily="18" charset="0"/>
              </a:rPr>
              <a:t>Limin</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International Conference on Display Technology(</a:t>
            </a:r>
            <a:r>
              <a:rPr lang="en-IN" sz="1800" dirty="0">
                <a:latin typeface="Times New Roman" panose="02020603050405020304" pitchFamily="18" charset="0"/>
                <a:cs typeface="Times New Roman" panose="02020603050405020304" pitchFamily="18" charset="0"/>
              </a:rPr>
              <a:t>2020).</a:t>
            </a:r>
          </a:p>
          <a:p>
            <a:r>
              <a:rPr lang="en-IN" sz="1800" dirty="0">
                <a:latin typeface="Times New Roman" panose="02020603050405020304" pitchFamily="18" charset="0"/>
                <a:cs typeface="Times New Roman" panose="02020603050405020304" pitchFamily="18" charset="0"/>
              </a:rPr>
              <a:t>2.Image Enhancement using Fuzzy Intensity Measure and Adaptive Clipping Histogram Equalization, </a:t>
            </a:r>
            <a:r>
              <a:rPr lang="en-IN" sz="1800" dirty="0" err="1">
                <a:latin typeface="Times New Roman" panose="02020603050405020304" pitchFamily="18" charset="0"/>
                <a:cs typeface="Times New Roman" panose="02020603050405020304" pitchFamily="18" charset="0"/>
              </a:rPr>
              <a:t>Xiangyuan</a:t>
            </a:r>
            <a:r>
              <a:rPr lang="en-IN" sz="1800" dirty="0">
                <a:latin typeface="Times New Roman" panose="02020603050405020304" pitchFamily="18" charset="0"/>
                <a:cs typeface="Times New Roman" panose="02020603050405020304" pitchFamily="18" charset="0"/>
              </a:rPr>
              <a:t> Zhu, </a:t>
            </a:r>
            <a:r>
              <a:rPr lang="en-IN" sz="1800" dirty="0" err="1">
                <a:latin typeface="Times New Roman" panose="02020603050405020304" pitchFamily="18" charset="0"/>
                <a:cs typeface="Times New Roman" panose="02020603050405020304" pitchFamily="18" charset="0"/>
              </a:rPr>
              <a:t>Xiaoming</a:t>
            </a:r>
            <a:r>
              <a:rPr lang="en-IN" sz="1800" dirty="0">
                <a:latin typeface="Times New Roman" panose="02020603050405020304" pitchFamily="18" charset="0"/>
                <a:cs typeface="Times New Roman" panose="02020603050405020304" pitchFamily="18" charset="0"/>
              </a:rPr>
              <a:t> Xiao, Tardi </a:t>
            </a:r>
            <a:r>
              <a:rPr lang="en-IN" sz="1800" dirty="0" err="1">
                <a:latin typeface="Times New Roman" panose="02020603050405020304" pitchFamily="18" charset="0"/>
                <a:cs typeface="Times New Roman" panose="02020603050405020304" pitchFamily="18" charset="0"/>
              </a:rPr>
              <a:t>Tjahjadi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Zhihu</a:t>
            </a:r>
            <a:r>
              <a:rPr lang="en-IN" sz="1800" dirty="0">
                <a:latin typeface="Times New Roman" panose="02020603050405020304" pitchFamily="18" charset="0"/>
                <a:cs typeface="Times New Roman" panose="02020603050405020304" pitchFamily="18" charset="0"/>
              </a:rPr>
              <a:t> Wu, </a:t>
            </a:r>
            <a:r>
              <a:rPr lang="en-IN" sz="1800" dirty="0" err="1">
                <a:latin typeface="Times New Roman" panose="02020603050405020304" pitchFamily="18" charset="0"/>
                <a:cs typeface="Times New Roman" panose="02020603050405020304" pitchFamily="18" charset="0"/>
              </a:rPr>
              <a:t>Jin</a:t>
            </a:r>
            <a:r>
              <a:rPr lang="en-IN" sz="1800" dirty="0">
                <a:latin typeface="Times New Roman" panose="02020603050405020304" pitchFamily="18" charset="0"/>
                <a:cs typeface="Times New Roman" panose="02020603050405020304" pitchFamily="18" charset="0"/>
              </a:rPr>
              <a:t> Tang,</a:t>
            </a:r>
            <a:r>
              <a:rPr lang="en-US" sz="1800" dirty="0">
                <a:latin typeface="Times New Roman" panose="02020603050405020304" pitchFamily="18" charset="0"/>
                <a:cs typeface="Times New Roman" panose="02020603050405020304" pitchFamily="18" charset="0"/>
              </a:rPr>
              <a:t> IAENG International Journal of Computer Science(</a:t>
            </a:r>
            <a:r>
              <a:rPr lang="en-IN" sz="1800" dirty="0">
                <a:latin typeface="Times New Roman" panose="02020603050405020304" pitchFamily="18" charset="0"/>
                <a:cs typeface="Times New Roman" panose="02020603050405020304" pitchFamily="18" charset="0"/>
              </a:rPr>
              <a:t>2019).</a:t>
            </a:r>
          </a:p>
          <a:p>
            <a:r>
              <a:rPr lang="en-IN" sz="1800" dirty="0">
                <a:latin typeface="Times New Roman" panose="02020603050405020304" pitchFamily="18" charset="0"/>
                <a:cs typeface="Times New Roman" panose="02020603050405020304" pitchFamily="18" charset="0"/>
              </a:rPr>
              <a:t>3.Video surveillance image enhancement via a convolutional neural network and stacked denoising autoencoder, Muhamad Faris Che </a:t>
            </a:r>
            <a:r>
              <a:rPr lang="en-IN" sz="1800" dirty="0" err="1">
                <a:latin typeface="Times New Roman" panose="02020603050405020304" pitchFamily="18" charset="0"/>
                <a:cs typeface="Times New Roman" panose="02020603050405020304" pitchFamily="18" charset="0"/>
              </a:rPr>
              <a:t>Aminudin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Shahrel</a:t>
            </a:r>
            <a:r>
              <a:rPr lang="en-IN" sz="1800" dirty="0">
                <a:latin typeface="Times New Roman" panose="02020603050405020304" pitchFamily="18" charset="0"/>
                <a:cs typeface="Times New Roman" panose="02020603050405020304" pitchFamily="18" charset="0"/>
              </a:rPr>
              <a:t> Azmin </a:t>
            </a:r>
            <a:r>
              <a:rPr lang="en-IN" sz="1800" dirty="0" err="1">
                <a:latin typeface="Times New Roman" panose="02020603050405020304" pitchFamily="18" charset="0"/>
                <a:cs typeface="Times New Roman" panose="02020603050405020304" pitchFamily="18" charset="0"/>
              </a:rPr>
              <a:t>Suandi</a:t>
            </a:r>
            <a:r>
              <a:rPr lang="en-IN" sz="1800" dirty="0">
                <a:latin typeface="Times New Roman" panose="02020603050405020304" pitchFamily="18" charset="0"/>
                <a:cs typeface="Times New Roman" panose="02020603050405020304" pitchFamily="18" charset="0"/>
              </a:rPr>
              <a:t>, Neural Computing &amp; Applications Springer Nature(2021).</a:t>
            </a:r>
          </a:p>
          <a:p>
            <a:r>
              <a:rPr lang="en-IN" sz="1800" dirty="0">
                <a:latin typeface="Times New Roman" panose="02020603050405020304" pitchFamily="18" charset="0"/>
                <a:cs typeface="Times New Roman" panose="02020603050405020304" pitchFamily="18" charset="0"/>
              </a:rPr>
              <a:t>4.An FPGA Based Residual Recurrent Neural Network for Real-Time Video Super-Resolution, </a:t>
            </a:r>
            <a:r>
              <a:rPr lang="en-IN" sz="1800" dirty="0" err="1">
                <a:latin typeface="Times New Roman" panose="02020603050405020304" pitchFamily="18" charset="0"/>
                <a:cs typeface="Times New Roman" panose="02020603050405020304" pitchFamily="18" charset="0"/>
              </a:rPr>
              <a:t>Kaicong</a:t>
            </a:r>
            <a:r>
              <a:rPr lang="en-IN" sz="1800" dirty="0">
                <a:latin typeface="Times New Roman" panose="02020603050405020304" pitchFamily="18" charset="0"/>
                <a:cs typeface="Times New Roman" panose="02020603050405020304" pitchFamily="18" charset="0"/>
              </a:rPr>
              <a:t> Sun, Maurice Koch, </a:t>
            </a:r>
            <a:r>
              <a:rPr lang="en-IN" sz="1800" dirty="0" err="1">
                <a:latin typeface="Times New Roman" panose="02020603050405020304" pitchFamily="18" charset="0"/>
                <a:cs typeface="Times New Roman" panose="02020603050405020304" pitchFamily="18" charset="0"/>
              </a:rPr>
              <a:t>Zhe</a:t>
            </a:r>
            <a:r>
              <a:rPr lang="en-IN" sz="1800" dirty="0">
                <a:latin typeface="Times New Roman" panose="02020603050405020304" pitchFamily="18" charset="0"/>
                <a:cs typeface="Times New Roman" panose="02020603050405020304" pitchFamily="18" charset="0"/>
              </a:rPr>
              <a:t> Wang, </a:t>
            </a:r>
            <a:r>
              <a:rPr lang="en-IN" sz="1800" dirty="0" err="1">
                <a:latin typeface="Times New Roman" panose="02020603050405020304" pitchFamily="18" charset="0"/>
                <a:cs typeface="Times New Roman" panose="02020603050405020304" pitchFamily="18" charset="0"/>
              </a:rPr>
              <a:t>Slavisa</a:t>
            </a:r>
            <a:r>
              <a:rPr lang="en-IN" sz="1800" dirty="0">
                <a:latin typeface="Times New Roman" panose="02020603050405020304" pitchFamily="18" charset="0"/>
                <a:cs typeface="Times New Roman" panose="02020603050405020304" pitchFamily="18" charset="0"/>
              </a:rPr>
              <a:t> Jovanovic, Sven Simon </a:t>
            </a:r>
            <a:r>
              <a:rPr lang="en-US" sz="1800" dirty="0">
                <a:latin typeface="Times New Roman" panose="02020603050405020304" pitchFamily="18" charset="0"/>
                <a:cs typeface="Times New Roman" panose="02020603050405020304" pitchFamily="18" charset="0"/>
              </a:rPr>
              <a:t>IEEE Transactions on Circuits and Systems for Video Technology(</a:t>
            </a:r>
            <a:r>
              <a:rPr lang="en-IN" sz="1800" dirty="0">
                <a:latin typeface="Times New Roman" panose="02020603050405020304" pitchFamily="18" charset="0"/>
                <a:cs typeface="Times New Roman" panose="02020603050405020304" pitchFamily="18" charset="0"/>
              </a:rPr>
              <a:t>2021).</a:t>
            </a:r>
          </a:p>
          <a:p>
            <a:r>
              <a:rPr lang="en-IN" sz="1800" dirty="0">
                <a:latin typeface="Times New Roman" panose="02020603050405020304" pitchFamily="18" charset="0"/>
                <a:cs typeface="Times New Roman" panose="02020603050405020304" pitchFamily="18" charset="0"/>
              </a:rPr>
              <a:t>5.Proficient Technique for Satellite Image Enhancement Using Hybrid Transformation with FPGA, </a:t>
            </a:r>
            <a:r>
              <a:rPr lang="en-IN" sz="1800" dirty="0" err="1">
                <a:latin typeface="Times New Roman" panose="02020603050405020304" pitchFamily="18" charset="0"/>
                <a:cs typeface="Times New Roman" panose="02020603050405020304" pitchFamily="18" charset="0"/>
              </a:rPr>
              <a:t>B.Paulchamy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S.Chidambaram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J.Jaya</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International Conference on Advances in Electrical, Computing, Communication and Sustainable Technologies (ICAECT)(</a:t>
            </a:r>
            <a:r>
              <a:rPr lang="en-IN" sz="1800" dirty="0">
                <a:latin typeface="Times New Roman" panose="02020603050405020304" pitchFamily="18" charset="0"/>
                <a:cs typeface="Times New Roman" panose="02020603050405020304" pitchFamily="18" charset="0"/>
              </a:rPr>
              <a:t>2021).</a:t>
            </a:r>
          </a:p>
          <a:p>
            <a:r>
              <a:rPr lang="en-IN" sz="1800" dirty="0">
                <a:latin typeface="Times New Roman" panose="02020603050405020304" pitchFamily="18" charset="0"/>
                <a:cs typeface="Times New Roman" panose="02020603050405020304" pitchFamily="18" charset="0"/>
              </a:rPr>
              <a:t>6.Implementation of an FPGA Real-Time Configurable System for Enhancement of Lung and Heart Images , </a:t>
            </a:r>
            <a:r>
              <a:rPr lang="en-IN" sz="1800" dirty="0" err="1">
                <a:latin typeface="Times New Roman" panose="02020603050405020304" pitchFamily="18" charset="0"/>
                <a:cs typeface="Times New Roman" panose="02020603050405020304" pitchFamily="18" charset="0"/>
              </a:rPr>
              <a:t>K.B.Sowmya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T.S.Rakshak</a:t>
            </a:r>
            <a:r>
              <a:rPr lang="en-IN" sz="1800" dirty="0">
                <a:latin typeface="Times New Roman" panose="02020603050405020304" pitchFamily="18" charset="0"/>
                <a:cs typeface="Times New Roman" panose="02020603050405020304" pitchFamily="18" charset="0"/>
              </a:rPr>
              <a:t> Udupa, and Shashank </a:t>
            </a:r>
            <a:r>
              <a:rPr lang="en-IN" sz="1800" dirty="0" err="1">
                <a:latin typeface="Times New Roman" panose="02020603050405020304" pitchFamily="18" charset="0"/>
                <a:cs typeface="Times New Roman" panose="02020603050405020304" pitchFamily="18" charset="0"/>
              </a:rPr>
              <a:t>K.Holla</a:t>
            </a:r>
            <a:r>
              <a:rPr lang="en-IN" sz="1800" dirty="0">
                <a:latin typeface="Times New Roman" panose="02020603050405020304" pitchFamily="18" charset="0"/>
                <a:cs typeface="Times New Roman" panose="02020603050405020304" pitchFamily="18" charset="0"/>
              </a:rPr>
              <a:t> (2020).</a:t>
            </a:r>
          </a:p>
        </p:txBody>
      </p:sp>
    </p:spTree>
    <p:extLst>
      <p:ext uri="{BB962C8B-B14F-4D97-AF65-F5344CB8AC3E}">
        <p14:creationId xmlns:p14="http://schemas.microsoft.com/office/powerpoint/2010/main" val="2310710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66FF0-CCD3-431B-91B5-FDAAA5DA2ABC}"/>
              </a:ext>
            </a:extLst>
          </p:cNvPr>
          <p:cNvSpPr>
            <a:spLocks noGrp="1"/>
          </p:cNvSpPr>
          <p:nvPr>
            <p:ph idx="1"/>
          </p:nvPr>
        </p:nvSpPr>
        <p:spPr>
          <a:xfrm>
            <a:off x="1069848" y="211756"/>
            <a:ext cx="10058400" cy="5960444"/>
          </a:xfrm>
        </p:spPr>
        <p:txBody>
          <a:bodyPr>
            <a:normAutofit/>
          </a:bodyPr>
          <a:lstStyle/>
          <a:p>
            <a:r>
              <a:rPr lang="en-IN" sz="2200" dirty="0">
                <a:latin typeface="Times New Roman" panose="02020603050405020304" pitchFamily="18" charset="0"/>
                <a:cs typeface="Times New Roman" panose="02020603050405020304" pitchFamily="18" charset="0"/>
              </a:rPr>
              <a:t>7.A Low-Cost and High-Throughput FPGA Implementation of the </a:t>
            </a:r>
            <a:r>
              <a:rPr lang="en-IN" sz="2200" dirty="0" err="1">
                <a:latin typeface="Times New Roman" panose="02020603050405020304" pitchFamily="18" charset="0"/>
                <a:cs typeface="Times New Roman" panose="02020603050405020304" pitchFamily="18" charset="0"/>
              </a:rPr>
              <a:t>Retinex</a:t>
            </a:r>
            <a:r>
              <a:rPr lang="en-IN" sz="2200" dirty="0">
                <a:latin typeface="Times New Roman" panose="02020603050405020304" pitchFamily="18" charset="0"/>
                <a:cs typeface="Times New Roman" panose="02020603050405020304" pitchFamily="18" charset="0"/>
              </a:rPr>
              <a:t> Algorithm for Real-Time Video Enhancement, </a:t>
            </a:r>
            <a:r>
              <a:rPr lang="en-IN" sz="2200" dirty="0" err="1">
                <a:latin typeface="Times New Roman" panose="02020603050405020304" pitchFamily="18" charset="0"/>
                <a:cs typeface="Times New Roman" panose="02020603050405020304" pitchFamily="18" charset="0"/>
              </a:rPr>
              <a:t>Jin</a:t>
            </a:r>
            <a:r>
              <a:rPr lang="en-IN" sz="2200" dirty="0">
                <a:latin typeface="Times New Roman" panose="02020603050405020304" pitchFamily="18" charset="0"/>
                <a:cs typeface="Times New Roman" panose="02020603050405020304" pitchFamily="18" charset="0"/>
              </a:rPr>
              <a:t> Woo Park,  </a:t>
            </a:r>
            <a:r>
              <a:rPr lang="en-IN" sz="2200" dirty="0" err="1">
                <a:latin typeface="Times New Roman" panose="02020603050405020304" pitchFamily="18" charset="0"/>
                <a:cs typeface="Times New Roman" panose="02020603050405020304" pitchFamily="18" charset="0"/>
              </a:rPr>
              <a:t>Hyokeun</a:t>
            </a:r>
            <a:r>
              <a:rPr lang="en-IN" sz="2200" dirty="0">
                <a:latin typeface="Times New Roman" panose="02020603050405020304" pitchFamily="18" charset="0"/>
                <a:cs typeface="Times New Roman" panose="02020603050405020304" pitchFamily="18" charset="0"/>
              </a:rPr>
              <a:t> Lee, </a:t>
            </a:r>
            <a:r>
              <a:rPr lang="en-IN" sz="2200" dirty="0" err="1">
                <a:latin typeface="Times New Roman" panose="02020603050405020304" pitchFamily="18" charset="0"/>
                <a:cs typeface="Times New Roman" panose="02020603050405020304" pitchFamily="18" charset="0"/>
              </a:rPr>
              <a:t>Boyeal</a:t>
            </a:r>
            <a:r>
              <a:rPr lang="en-IN" sz="2200" dirty="0">
                <a:latin typeface="Times New Roman" panose="02020603050405020304" pitchFamily="18" charset="0"/>
                <a:cs typeface="Times New Roman" panose="02020603050405020304" pitchFamily="18" charset="0"/>
              </a:rPr>
              <a:t> Kim, Dong-Goo Kang,  Seung Oh </a:t>
            </a:r>
            <a:r>
              <a:rPr lang="en-IN" sz="2200" dirty="0" err="1">
                <a:latin typeface="Times New Roman" panose="02020603050405020304" pitchFamily="18" charset="0"/>
                <a:cs typeface="Times New Roman" panose="02020603050405020304" pitchFamily="18" charset="0"/>
              </a:rPr>
              <a:t>Jin</a:t>
            </a:r>
            <a:r>
              <a:rPr lang="en-IN" sz="2200" dirty="0">
                <a:latin typeface="Times New Roman" panose="02020603050405020304" pitchFamily="18" charset="0"/>
                <a:cs typeface="Times New Roman" panose="02020603050405020304" pitchFamily="18" charset="0"/>
              </a:rPr>
              <a:t>, Hyun Kim, Hyuk-Jae Lee, </a:t>
            </a:r>
            <a:r>
              <a:rPr lang="en-US" sz="2200" dirty="0">
                <a:latin typeface="Times New Roman" panose="02020603050405020304" pitchFamily="18" charset="0"/>
                <a:cs typeface="Times New Roman" panose="02020603050405020304" pitchFamily="18" charset="0"/>
              </a:rPr>
              <a:t>IEEE Transactions on Very Large Scale Integration (VLSI) Systems(</a:t>
            </a:r>
            <a:r>
              <a:rPr lang="en-IN" sz="2200" dirty="0">
                <a:latin typeface="Times New Roman" panose="02020603050405020304" pitchFamily="18" charset="0"/>
                <a:cs typeface="Times New Roman" panose="02020603050405020304" pitchFamily="18" charset="0"/>
              </a:rPr>
              <a:t>2020).</a:t>
            </a:r>
          </a:p>
          <a:p>
            <a:r>
              <a:rPr lang="en-IN" sz="2200" dirty="0">
                <a:latin typeface="Times New Roman" panose="02020603050405020304" pitchFamily="18" charset="0"/>
                <a:cs typeface="Times New Roman" panose="02020603050405020304" pitchFamily="18" charset="0"/>
              </a:rPr>
              <a:t>8.FPGA-Based Low-Visibility Enhancement Accelerator for Video Sequence by Adaptive Histogram Equalization With Dynamic Clip-Threshold, </a:t>
            </a:r>
            <a:r>
              <a:rPr lang="en-IN" sz="2200" dirty="0" err="1">
                <a:latin typeface="Times New Roman" panose="02020603050405020304" pitchFamily="18" charset="0"/>
                <a:cs typeface="Times New Roman" panose="02020603050405020304" pitchFamily="18" charset="0"/>
              </a:rPr>
              <a:t>Canran</a:t>
            </a:r>
            <a:r>
              <a:rPr lang="en-IN" sz="2200" dirty="0">
                <a:latin typeface="Times New Roman" panose="02020603050405020304" pitchFamily="18" charset="0"/>
                <a:cs typeface="Times New Roman" panose="02020603050405020304" pitchFamily="18" charset="0"/>
              </a:rPr>
              <a:t> Xu, </a:t>
            </a:r>
            <a:r>
              <a:rPr lang="en-IN" sz="2200" dirty="0" err="1">
                <a:latin typeface="Times New Roman" panose="02020603050405020304" pitchFamily="18" charset="0"/>
                <a:cs typeface="Times New Roman" panose="02020603050405020304" pitchFamily="18" charset="0"/>
              </a:rPr>
              <a:t>Zizhao</a:t>
            </a:r>
            <a:r>
              <a:rPr lang="en-IN" sz="2200" dirty="0">
                <a:latin typeface="Times New Roman" panose="02020603050405020304" pitchFamily="18" charset="0"/>
                <a:cs typeface="Times New Roman" panose="02020603050405020304" pitchFamily="18" charset="0"/>
              </a:rPr>
              <a:t> Peng, </a:t>
            </a:r>
            <a:r>
              <a:rPr lang="en-IN" sz="2200" dirty="0" err="1">
                <a:latin typeface="Times New Roman" panose="02020603050405020304" pitchFamily="18" charset="0"/>
                <a:cs typeface="Times New Roman" panose="02020603050405020304" pitchFamily="18" charset="0"/>
              </a:rPr>
              <a:t>Xuanzhen</a:t>
            </a:r>
            <a:r>
              <a:rPr lang="en-IN" sz="2200" dirty="0">
                <a:latin typeface="Times New Roman" panose="02020603050405020304" pitchFamily="18" charset="0"/>
                <a:cs typeface="Times New Roman" panose="02020603050405020304" pitchFamily="18" charset="0"/>
              </a:rPr>
              <a:t> Hu, Wei Zhang, Lei Chen, and </a:t>
            </a:r>
            <a:r>
              <a:rPr lang="en-IN" sz="2200" dirty="0" err="1">
                <a:latin typeface="Times New Roman" panose="02020603050405020304" pitchFamily="18" charset="0"/>
                <a:cs typeface="Times New Roman" panose="02020603050405020304" pitchFamily="18" charset="0"/>
              </a:rPr>
              <a:t>Fengwei</a:t>
            </a:r>
            <a:r>
              <a:rPr lang="en-IN" sz="2200" dirty="0">
                <a:latin typeface="Times New Roman" panose="02020603050405020304" pitchFamily="18" charset="0"/>
                <a:cs typeface="Times New Roman" panose="02020603050405020304" pitchFamily="18" charset="0"/>
              </a:rPr>
              <a:t> An,</a:t>
            </a:r>
            <a:r>
              <a:rPr lang="en-US" sz="2200" dirty="0">
                <a:latin typeface="Times New Roman" panose="02020603050405020304" pitchFamily="18" charset="0"/>
                <a:cs typeface="Times New Roman" panose="02020603050405020304" pitchFamily="18" charset="0"/>
              </a:rPr>
              <a:t> IEEE Transactions on Circuits and Systems I: Regular Papers</a:t>
            </a:r>
            <a:r>
              <a:rPr lang="en-IN" sz="2200" dirty="0">
                <a:latin typeface="Times New Roman" panose="02020603050405020304" pitchFamily="18" charset="0"/>
                <a:cs typeface="Times New Roman" panose="02020603050405020304" pitchFamily="18" charset="0"/>
              </a:rPr>
              <a:t> (2020).</a:t>
            </a:r>
          </a:p>
          <a:p>
            <a:r>
              <a:rPr lang="en-IN" sz="2200" dirty="0">
                <a:latin typeface="Times New Roman" panose="02020603050405020304" pitchFamily="18" charset="0"/>
                <a:cs typeface="Times New Roman" panose="02020603050405020304" pitchFamily="18" charset="0"/>
              </a:rPr>
              <a:t>9.Image Quality Assessment Based on Deep Learning with FPGA </a:t>
            </a:r>
            <a:r>
              <a:rPr lang="en-IN" sz="2200" dirty="0" err="1">
                <a:latin typeface="Times New Roman" panose="02020603050405020304" pitchFamily="18" charset="0"/>
                <a:cs typeface="Times New Roman" panose="02020603050405020304" pitchFamily="18" charset="0"/>
              </a:rPr>
              <a:t>Implementation,Min</a:t>
            </a:r>
            <a:r>
              <a:rPr lang="en-IN" sz="2200" dirty="0">
                <a:latin typeface="Times New Roman" panose="02020603050405020304" pitchFamily="18" charset="0"/>
                <a:cs typeface="Times New Roman" panose="02020603050405020304" pitchFamily="18" charset="0"/>
              </a:rPr>
              <a:t>-ling Zhu,  Dong-yuan Ge (2020).</a:t>
            </a:r>
          </a:p>
          <a:p>
            <a:r>
              <a:rPr lang="en-IN" sz="2200" dirty="0">
                <a:latin typeface="Times New Roman" panose="02020603050405020304" pitchFamily="18" charset="0"/>
                <a:cs typeface="Times New Roman" panose="02020603050405020304" pitchFamily="18" charset="0"/>
              </a:rPr>
              <a:t>10. Incremental Model (Software Engineering) - </a:t>
            </a:r>
            <a:r>
              <a:rPr lang="en-IN" sz="2200" dirty="0" err="1">
                <a:latin typeface="Times New Roman" panose="02020603050405020304" pitchFamily="18" charset="0"/>
                <a:cs typeface="Times New Roman" panose="02020603050405020304" pitchFamily="18" charset="0"/>
              </a:rPr>
              <a:t>javatpoint</a:t>
            </a:r>
            <a:r>
              <a:rPr lang="en-IN" sz="2200" dirty="0">
                <a:latin typeface="Times New Roman" panose="02020603050405020304" pitchFamily="18" charset="0"/>
                <a:cs typeface="Times New Roman" panose="02020603050405020304" pitchFamily="18" charset="0"/>
              </a:rPr>
              <a:t>. (2019, August). www.Javatpoint.Com. https://www.javatpoint.com/software-engineering-incremental-model</a:t>
            </a:r>
          </a:p>
        </p:txBody>
      </p:sp>
    </p:spTree>
    <p:extLst>
      <p:ext uri="{BB962C8B-B14F-4D97-AF65-F5344CB8AC3E}">
        <p14:creationId xmlns:p14="http://schemas.microsoft.com/office/powerpoint/2010/main" val="1230633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E83B7-D24B-4A61-A396-1E1D02BC8AFC}"/>
              </a:ext>
            </a:extLst>
          </p:cNvPr>
          <p:cNvSpPr>
            <a:spLocks noGrp="1"/>
          </p:cNvSpPr>
          <p:nvPr>
            <p:ph type="title"/>
          </p:nvPr>
        </p:nvSpPr>
        <p:spPr>
          <a:xfrm>
            <a:off x="4970109" y="484632"/>
            <a:ext cx="6730277" cy="1609344"/>
          </a:xfrm>
          <a:ln>
            <a:noFill/>
          </a:ln>
        </p:spPr>
        <p:txBody>
          <a:bodyPr>
            <a:normAutofit/>
          </a:bodyPr>
          <a:lstStyle/>
          <a:p>
            <a:pPr algn="ctr"/>
            <a:r>
              <a:rPr lang="en-US" sz="4800" dirty="0"/>
              <a:t>THANK YOU</a:t>
            </a:r>
            <a:endParaRPr lang="en-IN" sz="4800" dirty="0"/>
          </a:p>
        </p:txBody>
      </p:sp>
      <p:pic>
        <p:nvPicPr>
          <p:cNvPr id="5" name="Picture 4" descr="Tying a bow in an arrangment of presents">
            <a:extLst>
              <a:ext uri="{FF2B5EF4-FFF2-40B4-BE49-F238E27FC236}">
                <a16:creationId xmlns:a16="http://schemas.microsoft.com/office/drawing/2014/main" id="{C46165AC-8094-42A1-B922-1C7ADE9FD7A1}"/>
              </a:ext>
            </a:extLst>
          </p:cNvPr>
          <p:cNvPicPr>
            <a:picLocks noChangeAspect="1"/>
          </p:cNvPicPr>
          <p:nvPr/>
        </p:nvPicPr>
        <p:blipFill rotWithShape="1">
          <a:blip r:embed="rId4"/>
          <a:srcRect l="27841" r="26931" b="-1"/>
          <a:stretch/>
        </p:blipFill>
        <p:spPr>
          <a:xfrm>
            <a:off x="3344" y="10"/>
            <a:ext cx="4646726" cy="6857990"/>
          </a:xfrm>
          <a:prstGeom prst="rect">
            <a:avLst/>
          </a:prstGeom>
        </p:spPr>
      </p:pic>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4482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3DD-E76C-4AAB-996A-509D2A6D17E6}"/>
              </a:ext>
            </a:extLst>
          </p:cNvPr>
          <p:cNvSpPr>
            <a:spLocks noGrp="1"/>
          </p:cNvSpPr>
          <p:nvPr>
            <p:ph type="title"/>
          </p:nvPr>
        </p:nvSpPr>
        <p:spPr>
          <a:xfrm>
            <a:off x="990600" y="731520"/>
            <a:ext cx="3369644" cy="1170192"/>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BD7C1E25-77B4-4D4E-A7C9-EB492AED8462}"/>
              </a:ext>
            </a:extLst>
          </p:cNvPr>
          <p:cNvSpPr>
            <a:spLocks noGrp="1"/>
          </p:cNvSpPr>
          <p:nvPr>
            <p:ph idx="1"/>
          </p:nvPr>
        </p:nvSpPr>
        <p:spPr>
          <a:xfrm>
            <a:off x="911352" y="1901712"/>
            <a:ext cx="10058400" cy="1307592"/>
          </a:xfrm>
        </p:spPr>
        <p:txBody>
          <a:bodyPr>
            <a:normAutofit/>
          </a:bodyPr>
          <a:lstStyle/>
          <a:p>
            <a:pPr marL="0" indent="0">
              <a:buNone/>
            </a:pPr>
            <a:r>
              <a:rPr lang="en-US" sz="2200" dirty="0">
                <a:latin typeface="Times New Roman"/>
                <a:cs typeface="Times New Roman"/>
              </a:rPr>
              <a:t>The objective of the project is to enhance the quality of the video stream and reduce the noise in the stream produced by the drone.</a:t>
            </a:r>
            <a:endParaRPr lang="en-IN" sz="2200" dirty="0"/>
          </a:p>
        </p:txBody>
      </p:sp>
      <p:sp>
        <p:nvSpPr>
          <p:cNvPr id="4" name="Title 1">
            <a:extLst>
              <a:ext uri="{FF2B5EF4-FFF2-40B4-BE49-F238E27FC236}">
                <a16:creationId xmlns:a16="http://schemas.microsoft.com/office/drawing/2014/main" id="{ED4C3DBF-7EA9-4F07-A795-E4A9118F8C24}"/>
              </a:ext>
            </a:extLst>
          </p:cNvPr>
          <p:cNvSpPr txBox="1">
            <a:spLocks/>
          </p:cNvSpPr>
          <p:nvPr/>
        </p:nvSpPr>
        <p:spPr>
          <a:xfrm>
            <a:off x="1066800" y="240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scope</a:t>
            </a:r>
            <a:endParaRPr lang="en-IN" dirty="0"/>
          </a:p>
        </p:txBody>
      </p:sp>
      <p:sp>
        <p:nvSpPr>
          <p:cNvPr id="5" name="Content Placeholder 2">
            <a:extLst>
              <a:ext uri="{FF2B5EF4-FFF2-40B4-BE49-F238E27FC236}">
                <a16:creationId xmlns:a16="http://schemas.microsoft.com/office/drawing/2014/main" id="{66E7C5AA-5D24-45E9-8D45-7190524FE4DE}"/>
              </a:ext>
            </a:extLst>
          </p:cNvPr>
          <p:cNvSpPr txBox="1">
            <a:spLocks/>
          </p:cNvSpPr>
          <p:nvPr/>
        </p:nvSpPr>
        <p:spPr>
          <a:xfrm>
            <a:off x="826970" y="3863100"/>
            <a:ext cx="10058400" cy="1307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sz="2200" dirty="0">
                <a:latin typeface="Times New Roman"/>
                <a:cs typeface="Times New Roman"/>
              </a:rPr>
              <a:t>This project uses video recorded by drones and can be used for security surveillance for the places where human cannot go</a:t>
            </a:r>
            <a:endParaRPr lang="en-US" sz="2200" dirty="0">
              <a:ea typeface="+mn-lt"/>
              <a:cs typeface="+mn-lt"/>
            </a:endParaRPr>
          </a:p>
        </p:txBody>
      </p:sp>
    </p:spTree>
    <p:extLst>
      <p:ext uri="{BB962C8B-B14F-4D97-AF65-F5344CB8AC3E}">
        <p14:creationId xmlns:p14="http://schemas.microsoft.com/office/powerpoint/2010/main" val="253430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31013D-AF5D-4F6E-9129-60962C1B1E15}"/>
              </a:ext>
            </a:extLst>
          </p:cNvPr>
          <p:cNvSpPr>
            <a:spLocks noGrp="1"/>
          </p:cNvSpPr>
          <p:nvPr>
            <p:ph type="title"/>
          </p:nvPr>
        </p:nvSpPr>
        <p:spPr>
          <a:xfrm>
            <a:off x="1069848" y="484632"/>
            <a:ext cx="10058400" cy="1609344"/>
          </a:xfrm>
        </p:spPr>
        <p:txBody>
          <a:bodyPr>
            <a:normAutofit/>
          </a:bodyPr>
          <a:lstStyle/>
          <a:p>
            <a:r>
              <a:rPr lang="en-US" dirty="0"/>
              <a:t>Basic concepts</a:t>
            </a:r>
            <a:endParaRPr lang="en-IN" dirty="0"/>
          </a:p>
        </p:txBody>
      </p:sp>
      <p:sp>
        <p:nvSpPr>
          <p:cNvPr id="3" name="Content Placeholder 2">
            <a:extLst>
              <a:ext uri="{FF2B5EF4-FFF2-40B4-BE49-F238E27FC236}">
                <a16:creationId xmlns:a16="http://schemas.microsoft.com/office/drawing/2014/main" id="{D26A268A-CAAF-4E7C-8A1F-46ED4AAFDF45}"/>
              </a:ext>
            </a:extLst>
          </p:cNvPr>
          <p:cNvSpPr>
            <a:spLocks noGrp="1"/>
          </p:cNvSpPr>
          <p:nvPr>
            <p:ph idx="1"/>
          </p:nvPr>
        </p:nvSpPr>
        <p:spPr>
          <a:xfrm>
            <a:off x="1069848" y="2320412"/>
            <a:ext cx="10058400" cy="3851787"/>
          </a:xfrm>
        </p:spPr>
        <p:txBody>
          <a:bodyPr>
            <a:normAutofit/>
          </a:bodyPr>
          <a:lstStyle/>
          <a:p>
            <a:pPr lvl="1"/>
            <a:r>
              <a:rPr lang="en-IN" sz="2200" dirty="0">
                <a:latin typeface="Times New Roman" panose="02020603050405020304" pitchFamily="18" charset="0"/>
                <a:cs typeface="Times New Roman" panose="02020603050405020304" pitchFamily="18" charset="0"/>
              </a:rPr>
              <a:t>Image enhancement techniques </a:t>
            </a:r>
          </a:p>
          <a:p>
            <a:pPr lvl="1"/>
            <a:r>
              <a:rPr lang="en-IN" sz="2200" dirty="0">
                <a:latin typeface="Times New Roman" panose="02020603050405020304" pitchFamily="18" charset="0"/>
                <a:cs typeface="Times New Roman" panose="02020603050405020304" pitchFamily="18" charset="0"/>
              </a:rPr>
              <a:t>CNN(GAN)</a:t>
            </a:r>
          </a:p>
          <a:p>
            <a:pPr lvl="1"/>
            <a:r>
              <a:rPr lang="en-IN" sz="2200" dirty="0">
                <a:latin typeface="Times New Roman" panose="02020603050405020304" pitchFamily="18" charset="0"/>
                <a:cs typeface="Times New Roman" panose="02020603050405020304" pitchFamily="18" charset="0"/>
              </a:rPr>
              <a:t>FPGA</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8029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5C04-A117-4233-BBAA-D2F7007571A7}"/>
              </a:ext>
            </a:extLst>
          </p:cNvPr>
          <p:cNvSpPr>
            <a:spLocks noGrp="1"/>
          </p:cNvSpPr>
          <p:nvPr>
            <p:ph type="title"/>
          </p:nvPr>
        </p:nvSpPr>
        <p:spPr/>
        <p:txBody>
          <a:bodyPr/>
          <a:lstStyle/>
          <a:p>
            <a:r>
              <a:rPr lang="en-US" dirty="0"/>
              <a:t>Image enhancement techniques</a:t>
            </a:r>
            <a:endParaRPr lang="en-IN" dirty="0"/>
          </a:p>
        </p:txBody>
      </p:sp>
      <p:sp>
        <p:nvSpPr>
          <p:cNvPr id="3" name="Content Placeholder 2">
            <a:extLst>
              <a:ext uri="{FF2B5EF4-FFF2-40B4-BE49-F238E27FC236}">
                <a16:creationId xmlns:a16="http://schemas.microsoft.com/office/drawing/2014/main" id="{B379BC98-0B74-4E8F-8A00-ECD22C912A53}"/>
              </a:ext>
            </a:extLst>
          </p:cNvPr>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CLAHE </a:t>
            </a:r>
            <a:r>
              <a:rPr lang="en-US" sz="2200" dirty="0">
                <a:latin typeface="Times New Roman" panose="02020603050405020304" pitchFamily="18" charset="0"/>
                <a:cs typeface="Times New Roman" panose="02020603050405020304" pitchFamily="18" charset="0"/>
              </a:rPr>
              <a:t>: Contrast Limited Adaptive Histogram Equalization (CLAHE) is a variant of Adaptive histogram equalization (AHE) which takes care of over-amplification of the contrast. CLAHE operates on small regions in the image, called tiles, rather than the entire image</a:t>
            </a:r>
          </a:p>
          <a:p>
            <a:r>
              <a:rPr lang="en-US" sz="2200" b="1" dirty="0">
                <a:latin typeface="Times New Roman" panose="02020603050405020304" pitchFamily="18" charset="0"/>
                <a:cs typeface="Times New Roman" panose="02020603050405020304" pitchFamily="18" charset="0"/>
              </a:rPr>
              <a:t>Gamma correction: </a:t>
            </a:r>
            <a:r>
              <a:rPr lang="en-US" sz="2200" dirty="0">
                <a:latin typeface="Times New Roman" panose="02020603050405020304" pitchFamily="18" charset="0"/>
                <a:cs typeface="Times New Roman" panose="02020603050405020304" pitchFamily="18" charset="0"/>
              </a:rPr>
              <a:t>controls the overall brightness of an image. Images which are not properly corrected can look either bleached out, or too dark. ... Varying the amount of gamma correction changes not only the brightness, but also the ratios of red to green to blue.</a:t>
            </a:r>
          </a:p>
          <a:p>
            <a:r>
              <a:rPr lang="en-US" sz="2200" b="1" dirty="0">
                <a:latin typeface="Times New Roman" panose="02020603050405020304" pitchFamily="18" charset="0"/>
                <a:cs typeface="Times New Roman" panose="02020603050405020304" pitchFamily="18" charset="0"/>
              </a:rPr>
              <a:t>Color Saturation Adjustment</a:t>
            </a:r>
            <a:r>
              <a:rPr lang="en-US" sz="2200" dirty="0">
                <a:latin typeface="Times New Roman" panose="02020603050405020304" pitchFamily="18" charset="0"/>
                <a:cs typeface="Times New Roman" panose="02020603050405020304" pitchFamily="18" charset="0"/>
              </a:rPr>
              <a:t>: the Method associates with the correlation of light brightness and color saturation that was found by the simulation of light over exposure. When the light brightness varies, the color saturation also changes accordingly. The changes of luminance and color saturation are corresponded to the </a:t>
            </a:r>
            <a:r>
              <a:rPr lang="en-US" sz="2200" dirty="0" err="1">
                <a:latin typeface="Times New Roman" panose="02020603050405020304" pitchFamily="18" charset="0"/>
                <a:cs typeface="Times New Roman" panose="02020603050405020304" pitchFamily="18" charset="0"/>
              </a:rPr>
              <a:t>YCbCr</a:t>
            </a:r>
            <a:r>
              <a:rPr lang="en-US" sz="2200" dirty="0">
                <a:latin typeface="Times New Roman" panose="02020603050405020304" pitchFamily="18" charset="0"/>
                <a:cs typeface="Times New Roman" panose="02020603050405020304" pitchFamily="18" charset="0"/>
              </a:rPr>
              <a:t> color model.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98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65F2-CEB8-4FE6-B137-5787BF1505F3}"/>
              </a:ext>
            </a:extLst>
          </p:cNvPr>
          <p:cNvSpPr>
            <a:spLocks noGrp="1"/>
          </p:cNvSpPr>
          <p:nvPr>
            <p:ph type="title"/>
          </p:nvPr>
        </p:nvSpPr>
        <p:spPr/>
        <p:txBody>
          <a:bodyPr/>
          <a:lstStyle/>
          <a:p>
            <a:r>
              <a:rPr lang="en-US" dirty="0" err="1"/>
              <a:t>Cnn</a:t>
            </a:r>
            <a:r>
              <a:rPr lang="en-US" dirty="0"/>
              <a:t>(</a:t>
            </a:r>
            <a:r>
              <a:rPr lang="en-US" dirty="0" err="1"/>
              <a:t>gan</a:t>
            </a:r>
            <a:r>
              <a:rPr lang="en-US" dirty="0"/>
              <a:t>)</a:t>
            </a:r>
            <a:endParaRPr lang="en-IN" dirty="0"/>
          </a:p>
        </p:txBody>
      </p:sp>
      <p:sp>
        <p:nvSpPr>
          <p:cNvPr id="3" name="Content Placeholder 2">
            <a:extLst>
              <a:ext uri="{FF2B5EF4-FFF2-40B4-BE49-F238E27FC236}">
                <a16:creationId xmlns:a16="http://schemas.microsoft.com/office/drawing/2014/main" id="{9B2405DE-1A92-494D-8BAB-069A27C8EB3A}"/>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A Convolutional Neural Network (</a:t>
            </a:r>
            <a:r>
              <a:rPr lang="en-US" sz="2200" dirty="0" err="1">
                <a:latin typeface="Times New Roman" panose="02020603050405020304" pitchFamily="18" charset="0"/>
                <a:cs typeface="Times New Roman" panose="02020603050405020304" pitchFamily="18" charset="0"/>
              </a:rPr>
              <a:t>ConvNet</a:t>
            </a:r>
            <a:r>
              <a:rPr lang="en-US" sz="2200" dirty="0">
                <a:latin typeface="Times New Roman" panose="02020603050405020304" pitchFamily="18" charset="0"/>
                <a:cs typeface="Times New Roman" panose="02020603050405020304" pitchFamily="18" charset="0"/>
              </a:rPr>
              <a:t>/CNN) is a Deep Learning algorithm which can take in an input image, assign importance (learnable weights and biases) to various aspects/objects in the image and be able to differentiate one from the other. A generative adversarial network (GAN) is a machine learning (ML) model in which two neural networks compete with each other to become more accurate in their predictions. GANs typically run unsupervised and use a cooperative zero-sum game framework to learn.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512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CDBB-B50B-41EC-9FB6-9EB7FF905A4C}"/>
              </a:ext>
            </a:extLst>
          </p:cNvPr>
          <p:cNvSpPr>
            <a:spLocks noGrp="1"/>
          </p:cNvSpPr>
          <p:nvPr>
            <p:ph type="title"/>
          </p:nvPr>
        </p:nvSpPr>
        <p:spPr/>
        <p:txBody>
          <a:bodyPr/>
          <a:lstStyle/>
          <a:p>
            <a:r>
              <a:rPr lang="en-US" dirty="0" err="1"/>
              <a:t>fpga</a:t>
            </a:r>
            <a:endParaRPr lang="en-IN" dirty="0"/>
          </a:p>
        </p:txBody>
      </p:sp>
      <p:sp>
        <p:nvSpPr>
          <p:cNvPr id="3" name="Content Placeholder 2">
            <a:extLst>
              <a:ext uri="{FF2B5EF4-FFF2-40B4-BE49-F238E27FC236}">
                <a16:creationId xmlns:a16="http://schemas.microsoft.com/office/drawing/2014/main" id="{3E05534C-C529-46C2-8BA5-C5508F1AC27B}"/>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Field Programmable Gate Array is an integrated circuit that can be programmed by a user for a specific use after it has been manufactured. FPGAs consist of logical modules connected by routing channels. Each module is made up of a programmable lookup table that is used to control the elements that each cell consists of and to perform logical functions of the elements that make up the cell. FPGAs are mainly used to design application-specific integrated circuits (ASICs)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28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CF9EC-01A9-4520-A4A2-042AECFDDA53}"/>
              </a:ext>
            </a:extLst>
          </p:cNvPr>
          <p:cNvSpPr>
            <a:spLocks noGrp="1"/>
          </p:cNvSpPr>
          <p:nvPr>
            <p:ph type="title"/>
          </p:nvPr>
        </p:nvSpPr>
        <p:spPr>
          <a:xfrm>
            <a:off x="1286934" y="1465790"/>
            <a:ext cx="3860798" cy="3941345"/>
          </a:xfrm>
        </p:spPr>
        <p:txBody>
          <a:bodyPr>
            <a:normAutofit/>
          </a:bodyPr>
          <a:lstStyle/>
          <a:p>
            <a:r>
              <a:rPr lang="en-US" sz="6000"/>
              <a:t>Literature survey</a:t>
            </a:r>
            <a:endParaRPr lang="en-IN" sz="600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856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545</TotalTime>
  <Words>2700</Words>
  <Application>Microsoft Office PowerPoint</Application>
  <PresentationFormat>Widescreen</PresentationFormat>
  <Paragraphs>152</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-apple-system</vt:lpstr>
      <vt:lpstr>Calibri</vt:lpstr>
      <vt:lpstr>Rockwell</vt:lpstr>
      <vt:lpstr>Rockwell Condensed</vt:lpstr>
      <vt:lpstr>Rockwell Extra Bold</vt:lpstr>
      <vt:lpstr>Times New Roman</vt:lpstr>
      <vt:lpstr>Wingdings</vt:lpstr>
      <vt:lpstr>Wood Type</vt:lpstr>
      <vt:lpstr>Quality Enhancement for Drone Based Video</vt:lpstr>
      <vt:lpstr>Abstract</vt:lpstr>
      <vt:lpstr>Problem Statement</vt:lpstr>
      <vt:lpstr>objective</vt:lpstr>
      <vt:lpstr>Basic concepts</vt:lpstr>
      <vt:lpstr>Image enhancement techniques</vt:lpstr>
      <vt:lpstr>Cnn(gan)</vt:lpstr>
      <vt:lpstr>fpga</vt:lpstr>
      <vt:lpstr>Literature survey</vt:lpstr>
      <vt:lpstr>PowerPoint Presentation</vt:lpstr>
      <vt:lpstr>Advantages</vt:lpstr>
      <vt:lpstr>PowerPoint Presentation</vt:lpstr>
      <vt:lpstr>Advantages</vt:lpstr>
      <vt:lpstr>PowerPoint Presentation</vt:lpstr>
      <vt:lpstr>Advantages</vt:lpstr>
      <vt:lpstr>PowerPoint Presentation</vt:lpstr>
      <vt:lpstr>Advantages</vt:lpstr>
      <vt:lpstr>PowerPoint Presentation</vt:lpstr>
      <vt:lpstr>Advantages</vt:lpstr>
      <vt:lpstr>PowerPoint Presentation</vt:lpstr>
      <vt:lpstr>Advantages</vt:lpstr>
      <vt:lpstr>PowerPoint Presentation</vt:lpstr>
      <vt:lpstr>Advantages</vt:lpstr>
      <vt:lpstr>PowerPoint Presentation</vt:lpstr>
      <vt:lpstr>Advantages</vt:lpstr>
      <vt:lpstr>PowerPoint Presentation</vt:lpstr>
      <vt:lpstr>Advantages</vt:lpstr>
      <vt:lpstr>Software engineering model (Incremental waterfall model)[10]</vt:lpstr>
      <vt:lpstr>Incremental waterfall model</vt:lpstr>
      <vt:lpstr>PowerPoint Presentation</vt:lpstr>
      <vt:lpstr>Use Case Diagram</vt:lpstr>
      <vt:lpstr>Activity diagram</vt:lpstr>
      <vt:lpstr>System architecture</vt:lpstr>
      <vt:lpstr>Dataset</vt:lpstr>
      <vt:lpstr>Modules</vt:lpstr>
      <vt:lpstr>methodology</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Enhancement for Drone Based Video</dc:title>
  <dc:creator>sai subhash</dc:creator>
  <cp:lastModifiedBy>sai subhash</cp:lastModifiedBy>
  <cp:revision>319</cp:revision>
  <dcterms:created xsi:type="dcterms:W3CDTF">2021-11-03T09:00:13Z</dcterms:created>
  <dcterms:modified xsi:type="dcterms:W3CDTF">2021-12-01T08:50:27Z</dcterms:modified>
</cp:coreProperties>
</file>