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99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9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7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42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5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41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05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7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5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9BD4CB-C8D1-42A9-BF01-BA5DCF52AF33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9B2D0E-9E36-431A-BBA4-E826B433F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6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E9F58-2BAC-635C-1F4E-DDEB86FC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51" y="1298448"/>
            <a:ext cx="7446897" cy="32552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pl-PL" sz="4800" dirty="0"/>
              <a:t>Środowisko wieloagentowe uczenia przez wzmacnianie inspirowane ekosystemami naturalnymi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F20E22-1523-47C3-7EA3-5452A466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Autor: Bartłomiej Tarcholik</a:t>
            </a:r>
          </a:p>
          <a:p>
            <a:pPr algn="r"/>
            <a:r>
              <a:rPr lang="pl-PL" dirty="0"/>
              <a:t>Promotor: dr hab. Adrian </a:t>
            </a:r>
            <a:r>
              <a:rPr lang="pl-PL" dirty="0" err="1"/>
              <a:t>Horzyk</a:t>
            </a:r>
            <a:r>
              <a:rPr lang="pl-PL" dirty="0"/>
              <a:t>, prof. AGH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8343474-5E0B-D444-AF54-1DBEED45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934" y="2573845"/>
            <a:ext cx="888087" cy="17103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7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BFDB8-BC47-0555-A634-8817860E679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E9E36E-16A0-221B-7D6D-4A142759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Głównym celem pracy była implementacja inspirowanego naturalnymi ekosystemami środowiska wieloagentowego uczenia przez wzmacnianie, w którym agenci reprezentujący ryby walczą o przetrwanie.</a:t>
            </a:r>
          </a:p>
          <a:p>
            <a:pPr marL="0" indent="0" algn="ctr">
              <a:buNone/>
            </a:pPr>
            <a:r>
              <a:rPr lang="pl-PL" dirty="0"/>
              <a:t>Praca miała na celu położenie podwalin pod większy projekt, który umożliwiłby symulację rzeczywistych środowisk wodnych oraz pozwoliłby na badania nad zachowaniem organizmów w nich żyjących.</a:t>
            </a:r>
          </a:p>
        </p:txBody>
      </p:sp>
    </p:spTree>
    <p:extLst>
      <p:ext uri="{BB962C8B-B14F-4D97-AF65-F5344CB8AC3E}">
        <p14:creationId xmlns:p14="http://schemas.microsoft.com/office/powerpoint/2010/main" val="15059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86FE5E-5E5B-80E0-50F0-E2E0DD0E54D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Założenia</a:t>
            </a:r>
            <a:br>
              <a:rPr lang="pl-PL" dirty="0"/>
            </a:br>
            <a:r>
              <a:rPr lang="pl-PL" dirty="0"/>
              <a:t>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C33F30-8D11-EF77-6ABE-AC2218FB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Skalowalność – mapa może mieć dowolną wielkość, nie wpływa to na złożoność obliczeń</a:t>
            </a:r>
          </a:p>
          <a:p>
            <a:r>
              <a:rPr lang="pl-PL" dirty="0"/>
              <a:t>Zmienne parametry środowiska – możliwość regulacji startowej populacji, ilości pożywienia, nagród czy zasięgu wzroku</a:t>
            </a:r>
          </a:p>
          <a:p>
            <a:r>
              <a:rPr lang="pl-PL" dirty="0"/>
              <a:t>Nagrody i kary oparte na potrzebach życiowych – żywienie, energia na ruch, śmierć i odnoszenie ran</a:t>
            </a:r>
          </a:p>
          <a:p>
            <a:r>
              <a:rPr lang="pl-PL" dirty="0"/>
              <a:t>Obserwacje inspirowane wzrokiem i rozumieniem przestrzennym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88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DF6A3-D05A-85AB-AB2C-997BFF7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Cykl</a:t>
            </a:r>
            <a:br>
              <a:rPr lang="pl-PL" dirty="0"/>
            </a:br>
            <a:r>
              <a:rPr lang="pl-PL" dirty="0"/>
              <a:t>działania środowiska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6B5137B5-112A-7104-C774-7AAAAD60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86603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Środowisko składa się z 4 głównych funkcji:</a:t>
            </a:r>
          </a:p>
          <a:p>
            <a:r>
              <a:rPr lang="pl-PL" dirty="0"/>
              <a:t>Inicjalizacja – wczytanie pliku mapy, inicjalizacja stałych</a:t>
            </a:r>
          </a:p>
          <a:p>
            <a:r>
              <a:rPr lang="pl-PL" dirty="0"/>
              <a:t>Restart – odnowienie danych agentów, wygenerowanie mapy i pozycji agentów oraz pożywienia</a:t>
            </a:r>
          </a:p>
          <a:p>
            <a:r>
              <a:rPr lang="pl-PL" dirty="0"/>
              <a:t>Krok – wykonanie akcji każdego agenta, obliczenie nagród i kar za te akcje</a:t>
            </a:r>
          </a:p>
          <a:p>
            <a:r>
              <a:rPr lang="pl-PL" dirty="0"/>
              <a:t>Zamknięcie – usunięcie okien wizualizacji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495D0AD-398B-BBFF-E2E8-D45D86E9B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1159696"/>
            <a:ext cx="3475037" cy="4538608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178CDC5-5F57-DC9E-3702-A8444E801E61}"/>
              </a:ext>
            </a:extLst>
          </p:cNvPr>
          <p:cNvSpPr txBox="1"/>
          <p:nvPr/>
        </p:nvSpPr>
        <p:spPr>
          <a:xfrm>
            <a:off x="7818437" y="5698304"/>
            <a:ext cx="347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Rys. 1: Cykl działania środowiska</a:t>
            </a:r>
          </a:p>
        </p:txBody>
      </p:sp>
    </p:spTree>
    <p:extLst>
      <p:ext uri="{BB962C8B-B14F-4D97-AF65-F5344CB8AC3E}">
        <p14:creationId xmlns:p14="http://schemas.microsoft.com/office/powerpoint/2010/main" val="36243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027DA-3D67-EC96-EAE3-6F7C0906D62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Działanie agenta</a:t>
            </a:r>
            <a:br>
              <a:rPr lang="pl-PL" dirty="0"/>
            </a:br>
            <a:br>
              <a:rPr lang="pl-PL" dirty="0"/>
            </a:br>
            <a:r>
              <a:rPr lang="pl-PL" dirty="0"/>
              <a:t>Nagrody</a:t>
            </a:r>
            <a:br>
              <a:rPr lang="pl-PL" dirty="0"/>
            </a:br>
            <a:r>
              <a:rPr lang="pl-PL" dirty="0"/>
              <a:t>i kary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17357F-AC14-2791-6841-E0995085EC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Algorytm uczenia motywowany jest maksymalizacją nagród:</a:t>
            </a:r>
          </a:p>
          <a:p>
            <a:r>
              <a:rPr lang="pl-PL" dirty="0"/>
              <a:t>Za bycie blisko pożywienia</a:t>
            </a:r>
          </a:p>
          <a:p>
            <a:r>
              <a:rPr lang="pl-PL" dirty="0"/>
              <a:t>Za zdobycie pożywienia</a:t>
            </a:r>
          </a:p>
          <a:p>
            <a:pPr marL="0" indent="0">
              <a:buNone/>
            </a:pPr>
            <a:r>
              <a:rPr lang="pl-PL" dirty="0"/>
              <a:t> Oraz minimalizacją kar:</a:t>
            </a:r>
          </a:p>
          <a:p>
            <a:r>
              <a:rPr lang="pl-PL" dirty="0"/>
              <a:t>Za ruch</a:t>
            </a:r>
          </a:p>
          <a:p>
            <a:r>
              <a:rPr lang="pl-PL" dirty="0"/>
              <a:t>Za wykonanie nielegalnej akcji</a:t>
            </a:r>
          </a:p>
          <a:p>
            <a:r>
              <a:rPr lang="pl-PL" dirty="0"/>
              <a:t>Za odniesienie obrażeń lub śmierć z głodu/ran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AE0850B-B5DA-5101-9BF1-BFB99C734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18438" y="1617529"/>
            <a:ext cx="3475037" cy="3622942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261784E-DE1C-3905-24D5-07402C512F97}"/>
              </a:ext>
            </a:extLst>
          </p:cNvPr>
          <p:cNvSpPr txBox="1"/>
          <p:nvPr/>
        </p:nvSpPr>
        <p:spPr>
          <a:xfrm>
            <a:off x="7818438" y="5240471"/>
            <a:ext cx="347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Rys. 2: Przepływ danych w trakcie szkolenia</a:t>
            </a:r>
          </a:p>
        </p:txBody>
      </p:sp>
    </p:spTree>
    <p:extLst>
      <p:ext uri="{BB962C8B-B14F-4D97-AF65-F5344CB8AC3E}">
        <p14:creationId xmlns:p14="http://schemas.microsoft.com/office/powerpoint/2010/main" val="255827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B821F-2404-BC6B-9057-C91399DAC42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Cykl zachowania agenta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25E6D-CD36-7F41-23C7-A944D5AACC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Główną motywacją agenta jest zdobywanie punktów pożywienia, co przedłuża jego życie.</a:t>
            </a:r>
          </a:p>
          <a:p>
            <a:r>
              <a:rPr lang="pl-PL" dirty="0"/>
              <a:t>Zdobywać je można poprzez jedzenie pokarmu lub atakowanie innych agentów.</a:t>
            </a:r>
          </a:p>
          <a:p>
            <a:r>
              <a:rPr lang="pl-PL" dirty="0"/>
              <a:t>Utrata punktów życia lub pożywienia oznacza śmierć agenta.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59C1789-3E33-DED5-1269-D2A61E659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2325380"/>
            <a:ext cx="3475037" cy="220724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2D2AB37-ACF0-F746-9C16-90C2E31B4F6E}"/>
              </a:ext>
            </a:extLst>
          </p:cNvPr>
          <p:cNvSpPr txBox="1"/>
          <p:nvPr/>
        </p:nvSpPr>
        <p:spPr>
          <a:xfrm>
            <a:off x="7818438" y="4532621"/>
            <a:ext cx="347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Rys. 3: Cykl zachowania agenta</a:t>
            </a:r>
          </a:p>
        </p:txBody>
      </p:sp>
    </p:spTree>
    <p:extLst>
      <p:ext uri="{BB962C8B-B14F-4D97-AF65-F5344CB8AC3E}">
        <p14:creationId xmlns:p14="http://schemas.microsoft.com/office/powerpoint/2010/main" val="149187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84402581-47AE-98A6-A2A7-027FCB3C536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Wnioski ze szkolenia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8802A9-B4E3-AE92-C930-3117DA7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64652"/>
            <a:ext cx="7315200" cy="2520095"/>
          </a:xfrm>
        </p:spPr>
        <p:txBody>
          <a:bodyPr>
            <a:normAutofit/>
          </a:bodyPr>
          <a:lstStyle/>
          <a:p>
            <a:r>
              <a:rPr lang="pl-PL" dirty="0"/>
              <a:t>Wyszkolono ponad 100 polityk używając algorytmu PPO w implementacji Stable-Baselines3</a:t>
            </a:r>
          </a:p>
          <a:p>
            <a:r>
              <a:rPr lang="pl-PL" dirty="0"/>
              <a:t>Szkolenie przebiegało w partiach, każda następna wyciągała wnioski z poprzedniej</a:t>
            </a:r>
          </a:p>
          <a:p>
            <a:r>
              <a:rPr lang="pl-PL" dirty="0"/>
              <a:t>Optymalną długością uczenia było 3-5 milionów kroków</a:t>
            </a:r>
          </a:p>
          <a:p>
            <a:r>
              <a:rPr lang="pl-PL" dirty="0"/>
              <a:t>Najważniejszymi parametrami był współczynnik dyskontowy oraz ilość analizowanych na raz przez algorytm danych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B8E276A-F87B-727E-B690-C82269E1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730088"/>
            <a:ext cx="7315200" cy="235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C74705E-12F6-2940-45BD-2688014DD924}"/>
              </a:ext>
            </a:extLst>
          </p:cNvPr>
          <p:cNvSpPr txBox="1"/>
          <p:nvPr/>
        </p:nvSpPr>
        <p:spPr>
          <a:xfrm>
            <a:off x="3869268" y="3116349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Rys. 4: Przebieg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loss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dla drugiej partii szkolenia</a:t>
            </a:r>
          </a:p>
        </p:txBody>
      </p:sp>
    </p:spTree>
    <p:extLst>
      <p:ext uri="{BB962C8B-B14F-4D97-AF65-F5344CB8AC3E}">
        <p14:creationId xmlns:p14="http://schemas.microsoft.com/office/powerpoint/2010/main" val="11741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9CEB93-FE48-B8EA-F9D0-783F25523D6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Przykładowa wyszkolona polityka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47B79E-4C6A-E35E-11DC-55D0D8EA7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Agenci świadomie podpływają w okolice pożywienia</a:t>
            </a:r>
          </a:p>
          <a:p>
            <a:r>
              <a:rPr lang="pl-PL" dirty="0"/>
              <a:t>Relatywnie skutecznie wykonują akcję żywienia</a:t>
            </a:r>
          </a:p>
          <a:p>
            <a:r>
              <a:rPr lang="pl-PL" dirty="0"/>
              <a:t>Okazyjnie atakują innych agentów</a:t>
            </a:r>
          </a:p>
          <a:p>
            <a:r>
              <a:rPr lang="pl-PL" dirty="0"/>
              <a:t>Powtarzają akcje gdy nie są w stanie znaleźć lepszego rozwiązania</a:t>
            </a:r>
          </a:p>
        </p:txBody>
      </p:sp>
      <p:pic>
        <p:nvPicPr>
          <p:cNvPr id="5" name="2024-01-27 18-28-07">
            <a:hlinkClick r:id="" action="ppaction://media"/>
            <a:extLst>
              <a:ext uri="{FF2B5EF4-FFF2-40B4-BE49-F238E27FC236}">
                <a16:creationId xmlns:a16="http://schemas.microsoft.com/office/drawing/2014/main" id="{F137A447-D433-467D-4ECF-A067F953D378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18438" y="1692275"/>
            <a:ext cx="3475037" cy="3475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B58D4E1-893A-B15E-FFDD-248238EA913C}"/>
              </a:ext>
            </a:extLst>
          </p:cNvPr>
          <p:cNvSpPr txBox="1"/>
          <p:nvPr/>
        </p:nvSpPr>
        <p:spPr>
          <a:xfrm>
            <a:off x="7818437" y="5236064"/>
            <a:ext cx="347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Rys. 5: Wizualna reprezentacja działania</a:t>
            </a:r>
          </a:p>
        </p:txBody>
      </p:sp>
    </p:spTree>
    <p:extLst>
      <p:ext uri="{BB962C8B-B14F-4D97-AF65-F5344CB8AC3E}">
        <p14:creationId xmlns:p14="http://schemas.microsoft.com/office/powerpoint/2010/main" val="32074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099F1-91CD-A392-C22C-22DA9E4F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pl-PL" dirty="0"/>
              <a:t>Podsumowanie i przyszłość projektu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0CBF0-983F-B920-2D6F-ABE68D80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401453"/>
          </a:xfrm>
        </p:spPr>
        <p:txBody>
          <a:bodyPr/>
          <a:lstStyle/>
          <a:p>
            <a:r>
              <a:rPr lang="pl-PL" dirty="0"/>
              <a:t>Osiągnięcia pracy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1751FB7-9090-9FA2-F50E-E6501057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1" y="1425039"/>
            <a:ext cx="3637293" cy="4529257"/>
          </a:xfrm>
        </p:spPr>
        <p:txBody>
          <a:bodyPr>
            <a:normAutofit lnSpcReduction="10000"/>
          </a:bodyPr>
          <a:lstStyle/>
          <a:p>
            <a:r>
              <a:rPr lang="pl-PL" dirty="0"/>
              <a:t>Zaimplementowano w pełni sprawne środowisko MARL zgodne z aktualnymi standardami</a:t>
            </a:r>
          </a:p>
          <a:p>
            <a:r>
              <a:rPr lang="pl-PL" dirty="0"/>
              <a:t>Umożliwiono zmianę parametrów środowiska przez użytkownika</a:t>
            </a:r>
          </a:p>
          <a:p>
            <a:r>
              <a:rPr lang="pl-PL" dirty="0"/>
              <a:t>Algorytm środowiska symuluje interakcję organizmów żywych</a:t>
            </a:r>
          </a:p>
          <a:p>
            <a:r>
              <a:rPr lang="pl-PL" dirty="0"/>
              <a:t>Wytrenowano ponad 100 polityk, wyłoniono oraz opisano 3 najlepsze polityki zachowania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AE2964D-4D4D-6E98-B67C-74140082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401453"/>
          </a:xfrm>
        </p:spPr>
        <p:txBody>
          <a:bodyPr/>
          <a:lstStyle/>
          <a:p>
            <a:r>
              <a:rPr lang="pl-PL" dirty="0"/>
              <a:t>Przyszłość projektu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E3AD279-B5D0-3FCB-FFE3-2AFEE89F2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25040"/>
            <a:ext cx="3474720" cy="3616979"/>
          </a:xfrm>
        </p:spPr>
        <p:txBody>
          <a:bodyPr>
            <a:normAutofit lnSpcReduction="10000"/>
          </a:bodyPr>
          <a:lstStyle/>
          <a:p>
            <a:r>
              <a:rPr lang="pl-PL" dirty="0"/>
              <a:t>Możliwość rozszerzenia o nową funkcjonalność agentów i środowiska</a:t>
            </a:r>
          </a:p>
          <a:p>
            <a:r>
              <a:rPr lang="pl-PL" dirty="0"/>
              <a:t>Podwaliny pod pełną symulację dowolnego środowiska wodnego,</a:t>
            </a:r>
            <a:br>
              <a:rPr lang="pl-PL" dirty="0"/>
            </a:br>
            <a:r>
              <a:rPr lang="pl-PL" dirty="0"/>
              <a:t>np. interakcji różnych gatunków w akwarium lub jeziorze</a:t>
            </a:r>
          </a:p>
          <a:p>
            <a:r>
              <a:rPr lang="pl-PL" dirty="0"/>
              <a:t>Osobna maska akcji pozwoliłaby na kompletną eliminację problemu akcji nielegalnych</a:t>
            </a:r>
          </a:p>
        </p:txBody>
      </p:sp>
    </p:spTree>
    <p:extLst>
      <p:ext uri="{BB962C8B-B14F-4D97-AF65-F5344CB8AC3E}">
        <p14:creationId xmlns:p14="http://schemas.microsoft.com/office/powerpoint/2010/main" val="192606728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Niestandardowy 3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843B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709</TotalTime>
  <Words>453</Words>
  <Application>Microsoft Office PowerPoint</Application>
  <PresentationFormat>Panoramiczny</PresentationFormat>
  <Paragraphs>54</Paragraphs>
  <Slides>9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Trebuchet MS</vt:lpstr>
      <vt:lpstr>Wingdings 2</vt:lpstr>
      <vt:lpstr>Ramka</vt:lpstr>
      <vt:lpstr>Środowisko wieloagentowe uczenia przez wzmacnianie inspirowane ekosystemami naturalnymi</vt:lpstr>
      <vt:lpstr>Cel pracy</vt:lpstr>
      <vt:lpstr>Założenia projektu</vt:lpstr>
      <vt:lpstr>Cykl działania środowiska</vt:lpstr>
      <vt:lpstr>Działanie agenta  Nagrody i kary</vt:lpstr>
      <vt:lpstr>Cykl zachowania agenta</vt:lpstr>
      <vt:lpstr>Wnioski ze szkolenia</vt:lpstr>
      <vt:lpstr>Przykładowa wyszkolona polityka</vt:lpstr>
      <vt:lpstr>Podsumowanie i przyszłość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Środowisko wieloagentowe uczenia przez wzmacnianie inspirowane ekosystemami naturalnymi</dc:title>
  <dc:creator>Bartłomiej Tarcholik</dc:creator>
  <cp:lastModifiedBy>Bartłomiej Tarcholik</cp:lastModifiedBy>
  <cp:revision>35</cp:revision>
  <dcterms:created xsi:type="dcterms:W3CDTF">2024-01-27T18:14:55Z</dcterms:created>
  <dcterms:modified xsi:type="dcterms:W3CDTF">2024-01-29T08:45:22Z</dcterms:modified>
</cp:coreProperties>
</file>