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0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53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1E11-6C77-4C63-A9E7-69C8DF2A47E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55A1-8800-40F9-B8BB-12CED275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4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0C93-E429-9077-C5F4-DF8A3C08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42465"/>
            <a:ext cx="8144134" cy="1373070"/>
          </a:xfrm>
        </p:spPr>
        <p:txBody>
          <a:bodyPr/>
          <a:lstStyle/>
          <a:p>
            <a:r>
              <a:rPr lang="ro-RO" dirty="0"/>
              <a:t>Detecția semnelor de circulație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082AE-B59C-41B3-003C-B84211AE2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Echipa</a:t>
            </a:r>
            <a:r>
              <a:rPr lang="en-US" dirty="0"/>
              <a:t>: RMA02_03</a:t>
            </a:r>
          </a:p>
          <a:p>
            <a:r>
              <a:rPr lang="en-US" dirty="0" err="1"/>
              <a:t>Grupa</a:t>
            </a:r>
            <a:r>
              <a:rPr lang="en-US" dirty="0"/>
              <a:t>: 1306A</a:t>
            </a:r>
          </a:p>
          <a:p>
            <a:r>
              <a:rPr lang="en-US" dirty="0" err="1"/>
              <a:t>Membri</a:t>
            </a:r>
            <a:r>
              <a:rPr lang="en-US" dirty="0"/>
              <a:t>: Dumitriu Radu</a:t>
            </a:r>
            <a:r>
              <a:rPr lang="ro-RO" dirty="0"/>
              <a:t>-Toader</a:t>
            </a:r>
            <a:r>
              <a:rPr lang="en-US" dirty="0"/>
              <a:t>, At</a:t>
            </a:r>
            <a:r>
              <a:rPr lang="ro-RO" dirty="0" err="1"/>
              <a:t>anase</a:t>
            </a:r>
            <a:r>
              <a:rPr lang="ro-RO" dirty="0"/>
              <a:t> Alexandru-Teodor</a:t>
            </a:r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16EB-3C81-5B49-743F-682E6A6EE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14" y="2600960"/>
            <a:ext cx="163576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5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90FB-18A8-CD5F-2AC7-6ABF7D75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9732"/>
            <a:ext cx="9601196" cy="874660"/>
          </a:xfrm>
        </p:spPr>
        <p:txBody>
          <a:bodyPr/>
          <a:lstStyle/>
          <a:p>
            <a:pPr algn="l"/>
            <a:r>
              <a:rPr lang="ro-RO" dirty="0"/>
              <a:t>Cuprins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95F8-499B-3D21-64C0-9B9620EF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41" y="2009193"/>
            <a:ext cx="9601196" cy="4019075"/>
          </a:xfrm>
        </p:spPr>
        <p:txBody>
          <a:bodyPr/>
          <a:lstStyle/>
          <a:p>
            <a:r>
              <a:rPr lang="ro-RO" dirty="0"/>
              <a:t>Scopul unui astfel de proiect</a:t>
            </a:r>
          </a:p>
          <a:p>
            <a:r>
              <a:rPr lang="en-US" dirty="0" err="1"/>
              <a:t>Documentarea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  <a:p>
            <a:r>
              <a:rPr lang="en-US" dirty="0" err="1"/>
              <a:t>Etape</a:t>
            </a:r>
            <a:endParaRPr lang="en-US" dirty="0"/>
          </a:p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intermediare</a:t>
            </a:r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vrem</a:t>
            </a:r>
            <a:r>
              <a:rPr lang="en-US" dirty="0"/>
              <a:t> s</a:t>
            </a:r>
            <a:r>
              <a:rPr lang="ro-RO" dirty="0"/>
              <a:t>ă îmbunătățim pe viitor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5B134-DED9-C25D-E59C-CBBFBF0E3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97" y="597971"/>
            <a:ext cx="1390902" cy="13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C7D-619E-773C-8BA6-1283B16B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Scopul unui astfel de proiect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4D2D2-72AE-C62F-F728-2C5FB846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39" y="614976"/>
            <a:ext cx="1357442" cy="13574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900F06-1B7C-00C0-350D-9F6CF6FEFE15}"/>
              </a:ext>
            </a:extLst>
          </p:cNvPr>
          <p:cNvSpPr txBox="1"/>
          <p:nvPr/>
        </p:nvSpPr>
        <p:spPr>
          <a:xfrm>
            <a:off x="968828" y="2274838"/>
            <a:ext cx="1025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	</a:t>
            </a:r>
            <a:r>
              <a:rPr lang="ro-RO" sz="2400" dirty="0">
                <a:latin typeface="Bahnschrift" panose="020B0502040204020203" pitchFamily="34" charset="0"/>
              </a:rPr>
              <a:t>Detectarea semnelor de circulație este un subiect foarte popular în ziua de astăzi, fiind un subiect ce constituie viitorul mașinilor autonome. O idee gândită de noi este de a ajuta șoferul și de a-l sprijini cât mai mult posibil în timpul deplasărilor sale, cum ar fi</a:t>
            </a:r>
            <a:r>
              <a:rPr lang="en-US" sz="2400" dirty="0">
                <a:latin typeface="Bahnschrift" panose="020B0502040204020203" pitchFamily="34" charset="0"/>
              </a:rPr>
              <a:t>:</a:t>
            </a:r>
            <a:r>
              <a:rPr lang="ro-RO" sz="2400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men</a:t>
            </a:r>
            <a:r>
              <a:rPr lang="ro-RO" sz="2400" dirty="0">
                <a:latin typeface="Bahnschrift" panose="020B0502040204020203" pitchFamily="34" charset="0"/>
              </a:rPr>
              <a:t>ținerea axului drumului, încercarea de manevre periculoase în locuri în care acestea nu permit, să fie redusă, limita de viteză să nu se depășească etc.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69AD2-094B-DB20-EF0F-F187D13C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55" y="4567052"/>
            <a:ext cx="4357396" cy="2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A773-F18E-BD4F-D6DB-CFC10F13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Documentarea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43975-5669-CD54-91A1-3A37336A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75" y="608196"/>
            <a:ext cx="1371600" cy="1371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2487F1-832C-31B0-C1DE-A3F637571000}"/>
              </a:ext>
            </a:extLst>
          </p:cNvPr>
          <p:cNvSpPr txBox="1"/>
          <p:nvPr/>
        </p:nvSpPr>
        <p:spPr>
          <a:xfrm>
            <a:off x="987490" y="2274838"/>
            <a:ext cx="10217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Bahnschrift" panose="020B0502040204020203" pitchFamily="34" charset="0"/>
              </a:rPr>
              <a:t>	Totul a pornit de la clasificarea semnelor de circulație în funcție de culori și de forme, acestea două formând o multitudine de semne. De asemenea trebuie ținut cont și de situațiile în care semnele nu pot fi clare, fie din cauza luminii, a stării meteo sau chiar a uzurii timpului. </a:t>
            </a:r>
          </a:p>
          <a:p>
            <a:r>
              <a:rPr lang="ro-RO" sz="2400" dirty="0">
                <a:latin typeface="Bahnschrift" panose="020B0502040204020203" pitchFamily="34" charset="0"/>
              </a:rPr>
              <a:t>	Ceea ce </a:t>
            </a:r>
            <a:r>
              <a:rPr lang="ro-RO" sz="2400" dirty="0" err="1">
                <a:latin typeface="Bahnschrift" panose="020B0502040204020203" pitchFamily="34" charset="0"/>
              </a:rPr>
              <a:t>urmeză</a:t>
            </a:r>
            <a:r>
              <a:rPr lang="ro-RO" sz="2400" dirty="0">
                <a:latin typeface="Bahnschrift" panose="020B0502040204020203" pitchFamily="34" charset="0"/>
              </a:rPr>
              <a:t> să fie realizat, trebuie să fie eficient, cu noi semne adăugate pentru că apar altele noi și nu în ultimul rând, precis.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CC219-3BB7-A2AA-1534-692829E22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14" y="4583162"/>
            <a:ext cx="3096792" cy="206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970C6C-F1A1-5D16-5618-D39EEE426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37" y="4702440"/>
            <a:ext cx="3473612" cy="19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47B8-0612-A92C-3332-7E7D4F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2D9CD-363B-5AF1-3BFB-ACCB7EA0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18" y="568959"/>
            <a:ext cx="1449966" cy="144996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AD90B-BA83-1E14-4D2B-B835207A51F0}"/>
              </a:ext>
            </a:extLst>
          </p:cNvPr>
          <p:cNvSpPr txBox="1"/>
          <p:nvPr/>
        </p:nvSpPr>
        <p:spPr>
          <a:xfrm>
            <a:off x="983561" y="2018925"/>
            <a:ext cx="98232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	Pe </a:t>
            </a:r>
            <a:r>
              <a:rPr lang="en-US" sz="2000" dirty="0" err="1">
                <a:latin typeface="Bahnschrift" panose="020B0502040204020203" pitchFamily="34" charset="0"/>
              </a:rPr>
              <a:t>acest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subiect</a:t>
            </a:r>
            <a:r>
              <a:rPr lang="en-US" sz="2000" dirty="0">
                <a:latin typeface="Bahnschrift" panose="020B0502040204020203" pitchFamily="34" charset="0"/>
              </a:rPr>
              <a:t> exist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numero</a:t>
            </a:r>
            <a:r>
              <a:rPr lang="ro-RO" sz="2000" dirty="0">
                <a:latin typeface="Bahnschrift" panose="020B0502040204020203" pitchFamily="34" charset="0"/>
              </a:rPr>
              <a:t>ș</a:t>
            </a:r>
            <a:r>
              <a:rPr lang="en-US" sz="2000" dirty="0" err="1">
                <a:latin typeface="Bahnschrift" panose="020B0502040204020203" pitchFamily="34" charset="0"/>
              </a:rPr>
              <a:t>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algoritmi</a:t>
            </a:r>
            <a:r>
              <a:rPr lang="en-US" sz="2000" dirty="0">
                <a:latin typeface="Bahnschrift" panose="020B0502040204020203" pitchFamily="34" charset="0"/>
              </a:rPr>
              <a:t> care </a:t>
            </a:r>
            <a:r>
              <a:rPr lang="en-US" sz="2000" dirty="0" err="1">
                <a:latin typeface="Bahnschrift" panose="020B0502040204020203" pitchFamily="34" charset="0"/>
              </a:rPr>
              <a:t>rezolv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problema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detec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iei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obiectelor</a:t>
            </a:r>
            <a:r>
              <a:rPr lang="en-US" sz="2000" dirty="0">
                <a:latin typeface="Bahnschrift" panose="020B0502040204020203" pitchFamily="34" charset="0"/>
              </a:rPr>
              <a:t> din </a:t>
            </a:r>
            <a:r>
              <a:rPr lang="en-US" sz="2000" dirty="0" err="1">
                <a:latin typeface="Bahnschrift" panose="020B0502040204020203" pitchFamily="34" charset="0"/>
              </a:rPr>
              <a:t>imagini</a:t>
            </a:r>
            <a:r>
              <a:rPr lang="ro-RO" sz="2000" dirty="0">
                <a:latin typeface="Bahnschrift" panose="020B0502040204020203" pitchFamily="34" charset="0"/>
              </a:rPr>
              <a:t>, deci inclusiv al semnelor</a:t>
            </a:r>
            <a:r>
              <a:rPr lang="en-US" sz="2000" dirty="0">
                <a:latin typeface="Bahnschrift" panose="020B0502040204020203" pitchFamily="34" charset="0"/>
              </a:rPr>
              <a:t>. O mare parte din </a:t>
            </a:r>
            <a:r>
              <a:rPr lang="en-US" sz="2000" dirty="0" err="1">
                <a:latin typeface="Bahnschrift" panose="020B0502040204020203" pitchFamily="34" charset="0"/>
              </a:rPr>
              <a:t>ei</a:t>
            </a:r>
            <a:r>
              <a:rPr lang="en-US" sz="2000" dirty="0">
                <a:latin typeface="Bahnschrift" panose="020B0502040204020203" pitchFamily="34" charset="0"/>
              </a:rPr>
              <a:t> se </a:t>
            </a:r>
            <a:r>
              <a:rPr lang="en-US" sz="2000" dirty="0" err="1">
                <a:latin typeface="Bahnschrift" panose="020B0502040204020203" pitchFamily="34" charset="0"/>
              </a:rPr>
              <a:t>bazeaz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pe </a:t>
            </a:r>
            <a:r>
              <a:rPr lang="en-US" sz="2000" dirty="0" err="1">
                <a:latin typeface="Bahnschrift" panose="020B0502040204020203" pitchFamily="34" charset="0"/>
              </a:rPr>
              <a:t>utilizarea</a:t>
            </a:r>
            <a:r>
              <a:rPr lang="en-US" sz="2000" dirty="0">
                <a:latin typeface="Bahnschrift" panose="020B0502040204020203" pitchFamily="34" charset="0"/>
              </a:rPr>
              <a:t> re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elelor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neuronale</a:t>
            </a:r>
            <a:r>
              <a:rPr lang="en-US" sz="2000" dirty="0">
                <a:latin typeface="Bahnschrift" panose="020B0502040204020203" pitchFamily="34" charset="0"/>
              </a:rPr>
              <a:t> de </a:t>
            </a:r>
            <a:r>
              <a:rPr lang="en-US" sz="2000" dirty="0" err="1">
                <a:latin typeface="Bahnschrift" panose="020B0502040204020203" pitchFamily="34" charset="0"/>
              </a:rPr>
              <a:t>convolu</a:t>
            </a:r>
            <a:r>
              <a:rPr lang="ro-RO" sz="2000" dirty="0">
                <a:latin typeface="Bahnschrift" panose="020B0502040204020203" pitchFamily="34" charset="0"/>
              </a:rPr>
              <a:t>ț</a:t>
            </a:r>
            <a:r>
              <a:rPr lang="en-US" sz="2000" dirty="0" err="1">
                <a:latin typeface="Bahnschrift" panose="020B0502040204020203" pitchFamily="34" charset="0"/>
              </a:rPr>
              <a:t>ie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Region-based Convolutional Neural Networks (R-CNN)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Fast R-CNN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Faster R-CNN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YOLO (You Only Look Once)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Alte </a:t>
            </a:r>
            <a:r>
              <a:rPr lang="en-US" sz="2000" dirty="0" err="1">
                <a:latin typeface="Bahnschrift" panose="020B0502040204020203" pitchFamily="34" charset="0"/>
              </a:rPr>
              <a:t>posibile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metode</a:t>
            </a:r>
            <a:r>
              <a:rPr lang="en-US" sz="2000" dirty="0">
                <a:latin typeface="Bahnschrift" panose="020B0502040204020203" pitchFamily="34" charset="0"/>
              </a:rPr>
              <a:t> sunt </a:t>
            </a:r>
            <a:r>
              <a:rPr lang="en-US" sz="2000" dirty="0" err="1">
                <a:latin typeface="Bahnschrift" panose="020B0502040204020203" pitchFamily="34" charset="0"/>
              </a:rPr>
              <a:t>cele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clasice</a:t>
            </a:r>
            <a:r>
              <a:rPr lang="en-US" sz="2000" dirty="0">
                <a:latin typeface="Bahnschrift" panose="020B0502040204020203" pitchFamily="34" charset="0"/>
              </a:rPr>
              <a:t>, care se </a:t>
            </a:r>
            <a:r>
              <a:rPr lang="en-US" sz="2000" dirty="0" err="1">
                <a:latin typeface="Bahnschrift" panose="020B0502040204020203" pitchFamily="34" charset="0"/>
              </a:rPr>
              <a:t>bazeaz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pe </a:t>
            </a:r>
            <a:r>
              <a:rPr lang="en-US" sz="2000" dirty="0" err="1">
                <a:latin typeface="Bahnschrift" panose="020B0502040204020203" pitchFamily="34" charset="0"/>
              </a:rPr>
              <a:t>modele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matematice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o-RO" sz="2000" dirty="0">
                <a:latin typeface="Bahnschrift" panose="020B0502040204020203" pitchFamily="34" charset="0"/>
              </a:rPr>
              <a:t>ș</a:t>
            </a:r>
            <a:r>
              <a:rPr lang="en-US" sz="2000" dirty="0" err="1">
                <a:latin typeface="Bahnschrift" panose="020B0502040204020203" pitchFamily="34" charset="0"/>
              </a:rPr>
              <a:t>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identific</a:t>
            </a:r>
            <a:r>
              <a:rPr lang="ro-RO" sz="2000" dirty="0">
                <a:latin typeface="Bahnschrift" panose="020B0502040204020203" pitchFamily="34" charset="0"/>
              </a:rPr>
              <a:t>ă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ro-RO" sz="2000" dirty="0">
                <a:latin typeface="Bahnschrift" panose="020B0502040204020203" pitchFamily="34" charset="0"/>
              </a:rPr>
              <a:t>un </a:t>
            </a:r>
            <a:r>
              <a:rPr lang="en-US" sz="2000" dirty="0" err="1">
                <a:latin typeface="Bahnschrift" panose="020B0502040204020203" pitchFamily="34" charset="0"/>
              </a:rPr>
              <a:t>contur</a:t>
            </a:r>
            <a:r>
              <a:rPr lang="en-US" sz="2000" dirty="0">
                <a:latin typeface="Bahnschrift" panose="020B0502040204020203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Histogram of Oriented Gradients (HOG)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Image Segmentation (</a:t>
            </a:r>
            <a:r>
              <a:rPr lang="en-US" sz="2000" dirty="0" err="1">
                <a:latin typeface="Bahnschrift" panose="020B0502040204020203" pitchFamily="34" charset="0"/>
              </a:rPr>
              <a:t>Felzenszwalb’s</a:t>
            </a:r>
            <a:r>
              <a:rPr lang="en-US" sz="2000" dirty="0">
                <a:latin typeface="Bahnschrift" panose="020B0502040204020203" pitchFamily="34" charset="0"/>
              </a:rPr>
              <a:t> Algorithm)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" panose="020B0502040204020203" pitchFamily="34" charset="0"/>
              </a:rPr>
              <a:t>Selective Search</a:t>
            </a:r>
          </a:p>
        </p:txBody>
      </p:sp>
    </p:spTree>
    <p:extLst>
      <p:ext uri="{BB962C8B-B14F-4D97-AF65-F5344CB8AC3E}">
        <p14:creationId xmlns:p14="http://schemas.microsoft.com/office/powerpoint/2010/main" val="154079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705-9EBF-1640-A3E8-7D959BB1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Etape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F14A2-4308-C8CE-7102-BF3427A39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075" y="561014"/>
            <a:ext cx="1437059" cy="14370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2EAB9-E40C-6030-E4A3-F3EC66FACD86}"/>
              </a:ext>
            </a:extLst>
          </p:cNvPr>
          <p:cNvSpPr txBox="1"/>
          <p:nvPr/>
        </p:nvSpPr>
        <p:spPr>
          <a:xfrm>
            <a:off x="680321" y="2501161"/>
            <a:ext cx="10085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Bahnschrift" panose="020B0502040204020203" pitchFamily="34" charset="0"/>
              </a:rPr>
              <a:t>Etapele pe care le avem în vederea realizării proiectului sunt</a:t>
            </a:r>
            <a:r>
              <a:rPr lang="en-US" sz="2400" dirty="0">
                <a:latin typeface="Bahnschrift" panose="020B0502040204020203" pitchFamily="34" charset="0"/>
              </a:rPr>
              <a:t>:</a:t>
            </a:r>
            <a:endParaRPr lang="ro-RO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Documentarea despre metodele existente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Alegerea metodei și implementarea ei 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Antrenarea/Îmbunătățirea programului astfel încât să fie precis și eficient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 err="1">
                <a:latin typeface="Bahnschrift" panose="020B0502040204020203" pitchFamily="34" charset="0"/>
              </a:rPr>
              <a:t>Updatarea</a:t>
            </a:r>
            <a:r>
              <a:rPr lang="ro-RO" sz="2400" dirty="0">
                <a:latin typeface="Bahnschrift" panose="020B0502040204020203" pitchFamily="34" charset="0"/>
              </a:rPr>
              <a:t> codului la puterea plăcii </a:t>
            </a:r>
            <a:r>
              <a:rPr lang="ro-RO" sz="2400" dirty="0" err="1">
                <a:latin typeface="Bahnschrift" panose="020B0502040204020203" pitchFamily="34" charset="0"/>
              </a:rPr>
              <a:t>Jetson</a:t>
            </a:r>
            <a:r>
              <a:rPr lang="ro-RO" sz="2400" dirty="0">
                <a:latin typeface="Bahnschrift" panose="020B0502040204020203" pitchFamily="34" charset="0"/>
              </a:rPr>
              <a:t> </a:t>
            </a:r>
            <a:r>
              <a:rPr lang="ro-RO" sz="2400" dirty="0" err="1">
                <a:latin typeface="Bahnschrift" panose="020B0502040204020203" pitchFamily="34" charset="0"/>
              </a:rPr>
              <a:t>Nano</a:t>
            </a:r>
            <a:endParaRPr lang="ro-RO" sz="2400" dirty="0">
              <a:latin typeface="Bahnschrift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Realizarea legăturii cu </a:t>
            </a:r>
            <a:r>
              <a:rPr lang="ro-RO" sz="2400" dirty="0" err="1">
                <a:latin typeface="Bahnschrift" panose="020B0502040204020203" pitchFamily="34" charset="0"/>
              </a:rPr>
              <a:t>Zed</a:t>
            </a:r>
            <a:r>
              <a:rPr lang="ro-RO" sz="2400" dirty="0">
                <a:latin typeface="Bahnschrift" panose="020B0502040204020203" pitchFamily="34" charset="0"/>
              </a:rPr>
              <a:t> 2I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>
                <a:latin typeface="Bahnschrift" panose="020B0502040204020203" pitchFamily="34" charset="0"/>
              </a:rPr>
              <a:t>Eliminarea eventualelor </a:t>
            </a:r>
            <a:r>
              <a:rPr lang="ro-RO" sz="2400" dirty="0" err="1">
                <a:latin typeface="Bahnschrift" panose="020B0502040204020203" pitchFamily="34" charset="0"/>
              </a:rPr>
              <a:t>bug</a:t>
            </a:r>
            <a:r>
              <a:rPr lang="ro-RO" sz="2400" dirty="0">
                <a:latin typeface="Bahnschrift" panose="020B0502040204020203" pitchFamily="34" charset="0"/>
              </a:rPr>
              <a:t>-uri care pot apărea 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1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89E7-A979-561E-BDD5-DD4EB2C0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intermediare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51733-475D-51B8-E71E-88F0458CF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002" y="615084"/>
            <a:ext cx="1543005" cy="13510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9DCA86-7678-3908-40AE-9CC5DFA7C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" y="2542422"/>
            <a:ext cx="5792851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F2420-1A85-5706-BFAE-36BF8C0AC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92" y="4816149"/>
            <a:ext cx="6210715" cy="1761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AE32B4-547B-463F-2C3D-340FE561776E}"/>
              </a:ext>
            </a:extLst>
          </p:cNvPr>
          <p:cNvSpPr txBox="1"/>
          <p:nvPr/>
        </p:nvSpPr>
        <p:spPr>
          <a:xfrm>
            <a:off x="5931104" y="2047885"/>
            <a:ext cx="6098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Bahnschrift" panose="020B0502040204020203" pitchFamily="34" charset="0"/>
              </a:rPr>
              <a:t>	</a:t>
            </a:r>
            <a:r>
              <a:rPr lang="ro-RO" sz="2000" dirty="0">
                <a:latin typeface="Bahnschrift" panose="020B0502040204020203" pitchFamily="34" charset="0"/>
              </a:rPr>
              <a:t>Acesta este momentul în care se antrenează rețeaua </a:t>
            </a:r>
          </a:p>
          <a:p>
            <a:pPr algn="ctr"/>
            <a:r>
              <a:rPr lang="ro-RO" sz="2000" dirty="0">
                <a:latin typeface="Bahnschrift" panose="020B0502040204020203" pitchFamily="34" charset="0"/>
              </a:rPr>
              <a:t>Neuronală, iar în </a:t>
            </a:r>
            <a:r>
              <a:rPr lang="ro-RO" sz="2000" dirty="0" err="1">
                <a:latin typeface="Bahnschrift" panose="020B0502040204020203" pitchFamily="34" charset="0"/>
              </a:rPr>
              <a:t>printscreen</a:t>
            </a:r>
            <a:r>
              <a:rPr lang="ro-RO" sz="2000" dirty="0">
                <a:latin typeface="Bahnschrift" panose="020B0502040204020203" pitchFamily="34" charset="0"/>
              </a:rPr>
              <a:t>-uri putem observa și </a:t>
            </a:r>
          </a:p>
          <a:p>
            <a:pPr algn="ctr"/>
            <a:r>
              <a:rPr lang="ro-RO" sz="2000" dirty="0">
                <a:latin typeface="Bahnschrift" panose="020B0502040204020203" pitchFamily="34" charset="0"/>
              </a:rPr>
              <a:t>Rezultatele pe care aceasta le oferă. Metoda folosită este </a:t>
            </a:r>
          </a:p>
          <a:p>
            <a:pPr algn="ctr"/>
            <a:r>
              <a:rPr lang="ro-RO" sz="2000" dirty="0">
                <a:latin typeface="Bahnschrift" panose="020B0502040204020203" pitchFamily="34" charset="0"/>
              </a:rPr>
              <a:t>DNN(Deep Neuronal </a:t>
            </a:r>
            <a:r>
              <a:rPr lang="ro-RO" sz="2000" dirty="0" err="1">
                <a:latin typeface="Bahnschrift" panose="020B0502040204020203" pitchFamily="34" charset="0"/>
              </a:rPr>
              <a:t>Network</a:t>
            </a:r>
            <a:r>
              <a:rPr lang="ro-RO" sz="2000" dirty="0">
                <a:latin typeface="Bahnschrift" panose="020B0502040204020203" pitchFamily="34" charset="0"/>
              </a:rPr>
              <a:t>) împreună cu CNN(</a:t>
            </a:r>
            <a:r>
              <a:rPr lang="ro-RO" sz="2000" dirty="0" err="1">
                <a:latin typeface="Bahnschrift" panose="020B0502040204020203" pitchFamily="34" charset="0"/>
              </a:rPr>
              <a:t>Convoluțion</a:t>
            </a:r>
            <a:endParaRPr lang="ro-RO" sz="2000" dirty="0">
              <a:latin typeface="Bahnschrift" panose="020B0502040204020203" pitchFamily="34" charset="0"/>
            </a:endParaRPr>
          </a:p>
          <a:p>
            <a:pPr algn="ctr"/>
            <a:r>
              <a:rPr lang="ro-RO" sz="2000" dirty="0">
                <a:latin typeface="Bahnschrift" panose="020B0502040204020203" pitchFamily="34" charset="0"/>
              </a:rPr>
              <a:t>Neuronal </a:t>
            </a:r>
            <a:r>
              <a:rPr lang="ro-RO" sz="2000" dirty="0" err="1">
                <a:latin typeface="Bahnschrift" panose="020B0502040204020203" pitchFamily="34" charset="0"/>
              </a:rPr>
              <a:t>Network</a:t>
            </a:r>
            <a:r>
              <a:rPr lang="ro-RO" sz="2000" dirty="0">
                <a:latin typeface="Bahnschrift" panose="020B0502040204020203" pitchFamily="34" charset="0"/>
              </a:rPr>
              <a:t>).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0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10F46-A499-3324-FC05-F808DC8A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5107" y="2477685"/>
            <a:ext cx="9312675" cy="1373070"/>
          </a:xfrm>
        </p:spPr>
        <p:txBody>
          <a:bodyPr/>
          <a:lstStyle/>
          <a:p>
            <a:r>
              <a:rPr lang="ro-RO" dirty="0"/>
              <a:t>Vă mulțumim pentru atenție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0B71EF-5B42-782B-7B2A-138280767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F2DCD-B0D4-5913-EB7E-298BD225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94170" y="2428804"/>
            <a:ext cx="1702621" cy="19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62</TotalTime>
  <Words>417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</vt:lpstr>
      <vt:lpstr>Trebuchet MS</vt:lpstr>
      <vt:lpstr>Berlin</vt:lpstr>
      <vt:lpstr>Detecția semnelor de circulație</vt:lpstr>
      <vt:lpstr>Cuprins:</vt:lpstr>
      <vt:lpstr>Scopul unui astfel de proiect</vt:lpstr>
      <vt:lpstr>Documentarea privind subiectul dat</vt:lpstr>
      <vt:lpstr>Metode existente</vt:lpstr>
      <vt:lpstr>Etape</vt:lpstr>
      <vt:lpstr>Rezultate intermediare</vt:lpstr>
      <vt:lpstr>Vă mulțumim pentru atenție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Detecția semnelor de circulație</dc:title>
  <dc:creator>Radu Dumitriu</dc:creator>
  <cp:lastModifiedBy>Radu Dumitriu</cp:lastModifiedBy>
  <cp:revision>8</cp:revision>
  <dcterms:created xsi:type="dcterms:W3CDTF">2022-11-25T01:34:50Z</dcterms:created>
  <dcterms:modified xsi:type="dcterms:W3CDTF">2022-11-25T19:45:52Z</dcterms:modified>
</cp:coreProperties>
</file>