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Alfa Slab One"/>
      <p:regular r:id="rId22"/>
    </p:embeddedFont>
    <p:embeddedFont>
      <p:font typeface="Alegrey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FdFJp7VFVqca3lB7ppzhwnNj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AlfaSlabOne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Alegreya-bold.fntdata"/><Relationship Id="rId23" Type="http://schemas.openxmlformats.org/officeDocument/2006/relationships/font" Target="fonts/Alegrey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greya-boldItalic.fntdata"/><Relationship Id="rId25" Type="http://schemas.openxmlformats.org/officeDocument/2006/relationships/font" Target="fonts/Alegrey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09dfc293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d09dfc293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ff26d0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ff26d0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09dfc293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d09dfc293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d09dfc293e_0_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1d09dfc293e_0_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d09dfc293e_0_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1d09dfc293e_0_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1d09dfc293e_0_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d09dfc293e_0_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d09dfc293e_0_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1d09dfc293e_0_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1d09dfc293e_0_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d09dfc293e_0_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1d09dfc293e_0_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1d09dfc293e_0_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1d09dfc293e_0_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1d09dfc293e_0_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d09dfc293e_0_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1d09dfc293e_0_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1d09dfc293e_0_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1d09dfc293e_0_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1d09dfc293e_0_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1d09dfc293e_0_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1d09dfc293e_0_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d09dfc293e_0_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1d09dfc293e_0_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d09dfc293e_0_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1d09dfc293e_0_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d09dfc293e_0_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1d09dfc293e_0_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1d09dfc293e_0_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d09dfc293e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1d09dfc293e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1d09dfc293e_0_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d09dfc293e_0_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d09dfc293e_0_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1d09dfc293e_0_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d09dfc293e_0_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d09dfc293e_0_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1d09dfc293e_0_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d09dfc293e_0_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d09dfc293e_0_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d09dfc293e_0_13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g1d09dfc293e_0_1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d09dfc293e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1d09dfc293e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1d09dfc293e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1d09dfc293e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1d09dfc293e_0_1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d09dfc293e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d09dfc293e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1d09dfc293e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1d09dfc293e_0_1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1d09dfc293e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1d09dfc293e_0_1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d09dfc293e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1d09dfc293e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1d09dfc293e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1d09dfc293e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1d09dfc293e_0_1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d09dfc293e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d09dfc293e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1d09dfc293e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1d09dfc293e_0_1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d09dfc293e_0_1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d09dfc293e_0_1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d09dfc293e_0_1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1d09dfc293e_0_1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1d09dfc293e_0_1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1d09dfc293e_0_1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d09dfc293e_0_1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1d09dfc293e_0_1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1d09dfc293e_0_1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1d09dfc293e_0_1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1d09dfc293e_0_1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d09dfc293e_0_1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d09dfc293e_0_1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1d09dfc293e_0_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1d09dfc293e_0_1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d09dfc293e_0_1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d09dfc293e_0_1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d09dfc293e_0_1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1d09dfc293e_0_1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1d09dfc293e_0_1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1d09dfc293e_0_1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d09dfc293e_0_1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d09dfc293e_0_1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1d09dfc293e_0_1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1d09dfc293e_0_1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1d09dfc293e_0_1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d09dfc293e_0_1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d09dfc293e_0_1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d09dfc293e_0_1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d09dfc293e_0_1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1d09dfc293e_0_1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d09dfc293e_0_1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d09dfc293e_0_1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d09dfc293e_0_1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1d09dfc293e_0_1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d09dfc293e_0_1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1d09dfc293e_0_1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1d09dfc293e_0_1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1d09dfc293e_0_1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1d09dfc293e_0_1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d09dfc293e_0_1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d09dfc293e_0_1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d09dfc293e_0_1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1d09dfc293e_0_1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1d09dfc293e_0_1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d09dfc293e_0_1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d09dfc293e_0_1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1d09dfc293e_0_1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1d09dfc293e_0_1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1d09dfc293e_0_1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1d09dfc293e_0_1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d09dfc293e_0_1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1d09dfc293e_0_1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1d09dfc293e_0_1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1d09dfc293e_0_1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1d09dfc293e_0_1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d09dfc293e_0_1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1d09dfc293e_0_1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1d09dfc293e_0_1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1d09dfc293e_0_1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d09dfc293e_0_1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1d09dfc293e_0_1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1d09dfc293e_0_1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d09dfc293e_0_1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1d09dfc293e_0_1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d09dfc293e_0_1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1d09dfc293e_0_1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1d09dfc293e_0_1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1d09dfc293e_0_1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1d09dfc293e_0_1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1d09dfc293e_0_1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d09dfc293e_0_1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d09dfc293e_0_1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d09dfc293e_0_1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1d09dfc293e_0_1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1d09dfc293e_0_1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d09dfc293e_0_1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1d09dfc293e_0_1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1d09dfc293e_0_1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1d09dfc293e_0_1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d09dfc293e_0_1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1d09dfc293e_0_1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1d09dfc293e_0_1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1d09dfc293e_0_1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1d09dfc293e_0_1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1d09dfc293e_0_1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d09dfc293e_0_1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1d09dfc293e_0_1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d09dfc293e_0_1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1d09dfc293e_0_1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1d09dfc293e_0_1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d09dfc293e_0_1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1d09dfc293e_0_1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1d09dfc293e_0_1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1d09dfc293e_0_1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1d09dfc293e_0_1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d09dfc293e_0_1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d09dfc293e_0_1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d09dfc293e_0_1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d09dfc293e_0_1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d09dfc293e_0_1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d09dfc293e_0_1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d09dfc293e_0_1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1d09dfc293e_0_1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1d09dfc293e_0_13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d09dfc293e_0_13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1d09dfc293e_0_1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09dfc293e_0_26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d09dfc293e_0_4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g1d09dfc293e_0_4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d09dfc293e_0_4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1d09dfc293e_0_4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1d09dfc293e_0_4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d09dfc293e_0_4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1d09dfc293e_0_4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1d09dfc293e_0_4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1d09dfc293e_0_4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d09dfc293e_0_4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1d09dfc293e_0_4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1d09dfc293e_0_4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1d09dfc293e_0_4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1d09dfc293e_0_4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g1d09dfc293e_0_4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d09dfc293e_0_4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1d09dfc293e_0_4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1d09dfc293e_0_4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d09dfc293e_0_4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1d09dfc293e_0_4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1d09dfc293e_0_4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1d09dfc293e_0_4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d09dfc293e_0_4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d09dfc293e_0_4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d09dfc293e_0_4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1d09dfc293e_0_4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1d09dfc293e_0_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d09dfc293e_0_4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d09dfc293e_0_4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d09dfc293e_0_4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d09dfc293e_0_4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d09dfc293e_0_4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1d09dfc293e_0_4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d09dfc293e_0_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d09dfc293e_0_7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g1d09dfc293e_0_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d09dfc293e_0_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d09dfc293e_0_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1d09dfc293e_0_7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1d09dfc293e_0_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d09dfc293e_0_8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g1d09dfc293e_0_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d09dfc293e_0_8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d09dfc293e_0_8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1d09dfc293e_0_8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1d09dfc293e_0_8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1d09dfc293e_0_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d09dfc293e_0_9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g1d09dfc293e_0_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d09dfc293e_0_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d09dfc293e_0_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1d09dfc293e_0_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d09dfc293e_0_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1d09dfc293e_0_10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d09dfc293e_0_10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1d09dfc293e_0_10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1d09dfc293e_0_10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1d09dfc293e_0_1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d09dfc293e_0_107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g1d09dfc293e_0_10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d09dfc293e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1d09dfc293e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1d09dfc293e_0_10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1d09dfc293e_0_10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d09dfc293e_0_10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d09dfc293e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d09dfc293e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d09dfc293e_0_10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d09dfc293e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d09dfc293e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1d09dfc293e_0_10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1d09dfc293e_0_10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d09dfc293e_0_1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g1d09dfc293e_0_1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d09dfc293e_0_1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1d09dfc293e_0_1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d09dfc293e_0_1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1d09dfc293e_0_1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1d09dfc293e_0_1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d09dfc293e_0_13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g1d09dfc293e_0_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d09dfc293e_0_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1d09dfc293e_0_13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1d09dfc293e_0_1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09dfc293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d09dfc293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d09dfc293e_0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o"/>
              <a:t>SEGMENTAREA OASELOR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548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"/>
              <a:t>  </a:t>
            </a:r>
            <a:endParaRPr/>
          </a:p>
        </p:txBody>
      </p:sp>
      <p:sp>
        <p:nvSpPr>
          <p:cNvPr id="279" name="Google Shape;279;p1"/>
          <p:cNvSpPr txBox="1"/>
          <p:nvPr/>
        </p:nvSpPr>
        <p:spPr>
          <a:xfrm>
            <a:off x="3901300" y="4436100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1309B_PIM05</a:t>
            </a:r>
            <a:endParaRPr b="0" i="0" sz="1400" u="none" cap="none" strike="noStrike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2253125" y="2928175"/>
            <a:ext cx="46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Gorcea Romeo Adrian</a:t>
            </a:r>
            <a:endParaRPr b="0" i="0" sz="1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Bașchir Călin</a:t>
            </a:r>
            <a:endParaRPr b="0" i="0" sz="1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09dfc293e_0_2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2969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rPr b="0" lang="ro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final am folosit o operatie morfologica de deschidere a imaginii pentru umplerea golurilor</a:t>
            </a:r>
            <a:endParaRPr sz="3300"/>
          </a:p>
        </p:txBody>
      </p:sp>
      <p:sp>
        <p:nvSpPr>
          <p:cNvPr id="343" name="Google Shape;343;g1d09dfc293e_0_292"/>
          <p:cNvSpPr txBox="1"/>
          <p:nvPr>
            <p:ph idx="1" type="body"/>
          </p:nvPr>
        </p:nvSpPr>
        <p:spPr>
          <a:xfrm>
            <a:off x="1195150" y="1463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800">
                <a:latin typeface="Maven Pro"/>
                <a:ea typeface="Maven Pro"/>
                <a:cs typeface="Maven Pro"/>
                <a:sym typeface="Maven Pro"/>
              </a:rPr>
              <a:t>Imaginea finală rezultată în urma prelucrării radiografiei</a:t>
            </a:r>
            <a:endParaRPr/>
          </a:p>
        </p:txBody>
      </p:sp>
      <p:pic>
        <p:nvPicPr>
          <p:cNvPr id="344" name="Google Shape;344;g1d09dfc293e_0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0" y="2621986"/>
            <a:ext cx="3572425" cy="21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type="title"/>
          </p:nvPr>
        </p:nvSpPr>
        <p:spPr>
          <a:xfrm>
            <a:off x="2003750" y="392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25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504"/>
              <a:buNone/>
            </a:pPr>
            <a:r>
              <a:rPr b="0" lang="ro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lang="ro" sz="2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b="0" sz="26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286" name="Google Shape;286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126365" lvl="0" marL="75565" marR="24130" rtl="0" algn="just">
              <a:lnSpc>
                <a:spcPct val="88750"/>
              </a:lnSpc>
              <a:spcBef>
                <a:spcPts val="870"/>
              </a:spcBef>
              <a:spcAft>
                <a:spcPts val="0"/>
              </a:spcAft>
              <a:buSzPct val="85714"/>
              <a:buNone/>
            </a:pPr>
            <a:r>
              <a:rPr lang="ro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Imagistica medicală este un domeniu încă la început. Cu ajutorul unei aplicații, vizualizarea în amănunt a structurii oaselor poate fi o ustensilă de mare ajutor pentru doctori. Tehnicile imagisticii medicale sunt utilizate pentru scanarea organelor din interiorul corpului uman. Radiografiile rezultate în urma scanărilor, printr-o prelucrare amănunțită pot evidenția afecțiunile organelor/oaselor respective. Există aplicații prin intermediul cărora, datorită delimitarii conturului, măririi contrastului și eliminării de zgomot din imagine se pot pune diagnostice precise. În ultimii ani, tehnologia imagistică a trecut de la a fi utilizată în scopuri strict diagnostice la modelare statistică sau cinematică articulară.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46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/>
          <p:nvPr>
            <p:ph type="title"/>
          </p:nvPr>
        </p:nvSpPr>
        <p:spPr>
          <a:xfrm>
            <a:off x="1263775" y="3298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ro" sz="2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Description</a:t>
            </a:r>
            <a:endParaRPr b="0" sz="2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92" name="Google Shape;292;p3"/>
          <p:cNvSpPr txBox="1"/>
          <p:nvPr>
            <p:ph idx="1" type="body"/>
          </p:nvPr>
        </p:nvSpPr>
        <p:spPr>
          <a:xfrm>
            <a:off x="311700" y="8458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Tema aleasa de noi consta in "Segmentarea oaselor (MRI/CT)"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Prin SEGMENTARE ne referim la delimitarea oaselor dintr-o fotografie medicala. Scopul acestei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aplicatii este de a delimita si de a scoate in evidenta dimensiunile/formele anumitor oase cu scopul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studierii in amanunt ale acestora. Utilitatea acestei aplicatii este in spitale pentru a usura analiza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afectiunilor pacientior pe baza radiografiilor acestora;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Segmentarea unei imagini este o tehnica de divizare a unei imagini digitale in segmente multiple cu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scopul simplificarii acesteia. Prin divizarea imaginii se obtin regiuni separate unde fiecare pixel are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atribute diferite;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Pentru o usoara si intuitiva utilizare a aplicatiei este nevoie de o interfata usor de folosit, imediata si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 feedback in timp real;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Scopul imagisticii in domeniul medical este de a localiza leziunile si de a putea pune un diagnostic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711"/>
              <a:buNone/>
            </a:pPr>
            <a:r>
              <a:t/>
            </a:r>
            <a:endParaRPr sz="4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192"/>
              <a:buNone/>
            </a:pPr>
            <a:r>
              <a:rPr lang="ro" sz="492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corect cu ajutorul imaginilor prelucrate prin intermediul softului(ex: Segmentarea oaselor.)</a:t>
            </a:r>
            <a:endParaRPr sz="49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0000"/>
              <a:buNone/>
            </a:pPr>
            <a:r>
              <a:rPr lang="ro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3" name="Google Shape;2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4000" y="0"/>
            <a:ext cx="1820000" cy="2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/>
        </p:nvSpPr>
        <p:spPr>
          <a:xfrm>
            <a:off x="1696000" y="953475"/>
            <a:ext cx="5241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 intermediul aplicației noastre, ne propunem să realizăm segmentarea oaselor prin intermediul prelucrării unei radiografii medicale.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Pentru demararea proiectului ne-am gândit să aducem imaginea dată la o formă ușor de prelucrat.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procesarea imaginilor vom utiliza limbajul C++ in OpenCV.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9" name="Google Shape;2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550" y="119574"/>
            <a:ext cx="1413325" cy="15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type="title"/>
          </p:nvPr>
        </p:nvSpPr>
        <p:spPr>
          <a:xfrm>
            <a:off x="1332400" y="404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 exemplu. Se dă imaginea din Figura 1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Primul pas consta in transformarea imaginii in una grayscale  asa cum este prezentat in Figura 1.1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Ulterior dorim să binarizăm imaginea pentru o mai usoara detectie a marginilor (Fig 1.2)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Dorim sa obtine mun rezultat precum cel din  Fig 1.3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5"/>
          <p:cNvSpPr txBox="1"/>
          <p:nvPr>
            <p:ph idx="1" type="body"/>
          </p:nvPr>
        </p:nvSpPr>
        <p:spPr>
          <a:xfrm>
            <a:off x="311700" y="12172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o" sz="775"/>
              <a:t>Fig 1                                                                   Fig 1.1                                                                              Fig 1.2                                                                        Fig 1.3</a:t>
            </a:r>
            <a:endParaRPr sz="775"/>
          </a:p>
        </p:txBody>
      </p:sp>
      <p:pic>
        <p:nvPicPr>
          <p:cNvPr id="306" name="Google Shape;3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575" y="1958988"/>
            <a:ext cx="1504951" cy="20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850" y="1825700"/>
            <a:ext cx="16287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2775" y="1739925"/>
            <a:ext cx="16764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1550" y="1739925"/>
            <a:ext cx="2190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406000" y="2440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25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ro" sz="19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Results</a:t>
            </a:r>
            <a:endParaRPr b="0" sz="19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25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"/>
              <a:t> </a:t>
            </a:r>
            <a:endParaRPr/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25" y="978628"/>
            <a:ext cx="7972673" cy="37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25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Rreliminary Conclusion</a:t>
            </a:r>
            <a:endParaRPr sz="4500"/>
          </a:p>
        </p:txBody>
      </p:sp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concluzie, am reușit să realizăm atât transformarea imaginii în una Grayscale, binarizarea acesteia cât și conturarea oaselor. In viitor planuim optimizarea si dezvoltarea acuratetii aplicatiei.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6365" lvl="0" marL="75565" marR="24130" rtl="0" algn="just">
              <a:lnSpc>
                <a:spcPct val="88750"/>
              </a:lnSpc>
              <a:spcBef>
                <a:spcPts val="87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cff26d0562_0_0"/>
          <p:cNvSpPr txBox="1"/>
          <p:nvPr>
            <p:ph type="title"/>
          </p:nvPr>
        </p:nvSpPr>
        <p:spPr>
          <a:xfrm>
            <a:off x="375625" y="174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4540"/>
              <a:t> </a:t>
            </a:r>
            <a:r>
              <a:rPr lang="ro" sz="2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 Finala</a:t>
            </a:r>
            <a:endParaRPr sz="4540"/>
          </a:p>
        </p:txBody>
      </p:sp>
      <p:sp>
        <p:nvSpPr>
          <p:cNvPr id="328" name="Google Shape;328;g1cff26d0562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  <p:sp>
        <p:nvSpPr>
          <p:cNvPr id="329" name="Google Shape;329;g1cff26d0562_0_0"/>
          <p:cNvSpPr txBox="1"/>
          <p:nvPr/>
        </p:nvSpPr>
        <p:spPr>
          <a:xfrm>
            <a:off x="571875" y="1401050"/>
            <a:ext cx="77259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2969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rPr lang="ro" sz="1200">
                <a:latin typeface="Times New Roman"/>
                <a:ea typeface="Times New Roman"/>
                <a:cs typeface="Times New Roman"/>
                <a:sym typeface="Times New Roman"/>
              </a:rPr>
              <a:t>Pentru continuarea realizarii segmentarii oaselor, am trecut print-o multitudine de abordari pentru a ajunge la rezultatul final. Etapele strabatute de noi constau in modificarea imaginii astfel incat sa ajungem la un rezultat satisfacator.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32969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rPr lang="ro" sz="1150">
                <a:solidFill>
                  <a:srgbClr val="050505"/>
                </a:solidFill>
              </a:rPr>
              <a:t>Am incercat umplerea golurilor din oase printr-o functie creata de noi, insa rezultatul final nu era cel dorit.</a:t>
            </a:r>
            <a:endParaRPr sz="1150">
              <a:solidFill>
                <a:srgbClr val="050505"/>
              </a:solidFill>
            </a:endParaRPr>
          </a:p>
          <a:p>
            <a:pPr indent="0" lvl="0" marL="0" marR="132969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rPr lang="ro" sz="1150">
                <a:solidFill>
                  <a:srgbClr val="050505"/>
                </a:solidFill>
              </a:rPr>
              <a:t>Rezultatul:</a:t>
            </a:r>
            <a:endParaRPr sz="1150">
              <a:solidFill>
                <a:srgbClr val="0505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g1cff26d05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575" y="2348725"/>
            <a:ext cx="447939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09dfc293e_0_271"/>
          <p:cNvSpPr txBox="1"/>
          <p:nvPr>
            <p:ph type="title"/>
          </p:nvPr>
        </p:nvSpPr>
        <p:spPr>
          <a:xfrm>
            <a:off x="1172250" y="444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r>
              <a:rPr b="0" lang="ro" sz="1705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Aplicand</a:t>
            </a:r>
            <a:r>
              <a:rPr b="0" lang="ro" sz="17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ro" sz="1705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binarizarea median blur pentru sare si piper, eroziune pentru a elimina alte artefacte, dilatare pentru a reintregi oasele care au fost afectate in urma dilatarii.</a:t>
            </a:r>
            <a:endParaRPr b="0" sz="1705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32969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rPr b="0" lang="ro" sz="1705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Rezultatul este urmatorul:</a:t>
            </a:r>
            <a:endParaRPr b="0" sz="17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d09dfc293e_0_27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  <p:pic>
        <p:nvPicPr>
          <p:cNvPr id="337" name="Google Shape;337;g1d09dfc293e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751625"/>
            <a:ext cx="5259400" cy="31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