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Alfa Slab One"/>
      <p:regular r:id="rId15"/>
    </p:embeddedFont>
    <p:embeddedFont>
      <p:font typeface="Open Sans"/>
      <p:regular r:id="rId16"/>
      <p:bold r:id="rId17"/>
      <p:italic r:id="rId18"/>
      <p:boldItalic r:id="rId19"/>
    </p:embeddedFont>
    <p:embeddedFont>
      <p:font typeface="Alegrey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egreya-regular.fntdata"/><Relationship Id="rId11" Type="http://schemas.openxmlformats.org/officeDocument/2006/relationships/slide" Target="slides/slide6.xml"/><Relationship Id="rId22" Type="http://schemas.openxmlformats.org/officeDocument/2006/relationships/font" Target="fonts/Alegreya-italic.fntdata"/><Relationship Id="rId10" Type="http://schemas.openxmlformats.org/officeDocument/2006/relationships/slide" Target="slides/slide5.xml"/><Relationship Id="rId21" Type="http://schemas.openxmlformats.org/officeDocument/2006/relationships/font" Target="fonts/Alegreya-bold.fntdata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23" Type="http://schemas.openxmlformats.org/officeDocument/2006/relationships/font" Target="fonts/Alegrey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lfaSlabOne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0cb59372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0cb59372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0cb59372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0cb59372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90cb59372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90cb59372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0cb59372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0cb59372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0cb593724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0cb593724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0cb59372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90cb59372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SEGMENTAREA OASELOR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901300" y="4436100"/>
            <a:ext cx="23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Alfa Slab One"/>
                <a:ea typeface="Alfa Slab One"/>
                <a:cs typeface="Alfa Slab One"/>
                <a:sym typeface="Alfa Slab One"/>
              </a:rPr>
              <a:t>1309B_PIM05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253125" y="2928175"/>
            <a:ext cx="468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Alegreya"/>
                <a:ea typeface="Alegreya"/>
                <a:cs typeface="Alegreya"/>
                <a:sym typeface="Alegreya"/>
              </a:rPr>
              <a:t>Gorcea Romeo Adrian</a:t>
            </a:r>
            <a:endParaRPr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Alegreya"/>
                <a:ea typeface="Alegreya"/>
                <a:cs typeface="Alegreya"/>
                <a:sym typeface="Alegreya"/>
              </a:rPr>
              <a:t>Bașchir Călin</a:t>
            </a:r>
            <a:endParaRPr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2003750" y="392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3258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28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lang="ro" sz="26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NTRODUCTION</a:t>
            </a:r>
            <a:endParaRPr b="0" sz="268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126365" lvl="0" marL="75565" marR="24130" rtl="0" algn="just">
              <a:lnSpc>
                <a:spcPct val="88750"/>
              </a:lnSpc>
              <a:spcBef>
                <a:spcPts val="870"/>
              </a:spcBef>
              <a:spcAft>
                <a:spcPts val="0"/>
              </a:spcAft>
              <a:buNone/>
            </a:pPr>
            <a:r>
              <a:rPr lang="ro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Imagistica medicală este un domeniu încă la început. Cu ajutorul unei aplicații, vizualizarea în amănunt a structurii oaselor poate fi o ustensilă de mare ajutor pentru doctori. Tehnicile imagisticii medicale sunt utilizate pentru scanarea organelor din interiorul corpului uman. Radiografiile rezultate în urma scanărilor, printr-o prelucrare amănunțită pot evidenția afecțiunile organelor/oaselor respective. Există aplicații prin intermediul cărora, datorită delimitarii conturului, măririi contrastului și eliminării de zgomot din imagine se pot pune diagnostice precise. În ultimii ani, tehnologia imagistică a trecut de la a fi utilizată în scopuri strict diagnostice la modelare statistică sau cinematică articulară.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255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Description</a:t>
            </a:r>
            <a:endParaRPr b="0" sz="255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8458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92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Tema aleasa de noi consta in "Segmentarea oaselor (MRI/CT)"</a:t>
            </a:r>
            <a:endParaRPr sz="492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92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Prin SEGMENTARE ne referim la delimitarea oaselor dintr-o fotografie medicala. Scopul acestei</a:t>
            </a:r>
            <a:endParaRPr sz="492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92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aplicatii este de a delimita si de a scoate in evidenta dimensiunile/formele anumitor oase cu scopul</a:t>
            </a:r>
            <a:endParaRPr sz="492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92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studierii in amanunt ale acestora. Utilitatea acestei aplicatii este in spitale pentru a usura analiza</a:t>
            </a:r>
            <a:endParaRPr sz="492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92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afectiunilor pacientior pe baza radiografiilor acestora;</a:t>
            </a:r>
            <a:endParaRPr sz="492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92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Segmentarea unei imagini este o tehnica de divizare a unei imagini digitale in segmente multiple cu</a:t>
            </a:r>
            <a:endParaRPr sz="492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92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scopul simplificarii acesteia. Prin divizarea imaginii se obtin regiuni separate unde fiecare pixel are</a:t>
            </a:r>
            <a:endParaRPr sz="492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92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atribute diferite;</a:t>
            </a:r>
            <a:endParaRPr sz="492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92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Pentru o usoara si intuitiva utilizare a aplicatiei este nevoie de o interfata usor de folosit, imediata si</a:t>
            </a:r>
            <a:endParaRPr sz="492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92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 feedback in timp real;</a:t>
            </a:r>
            <a:endParaRPr sz="492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92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Scopul imagisticii in domeniul medical este de a localiza leziunile si de a putea pune un diagnostic</a:t>
            </a:r>
            <a:endParaRPr sz="492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92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corect cu ajutorul imaginilor prelucrate prin intermediul softului(ex: Segmentarea oaselor.)</a:t>
            </a:r>
            <a:endParaRPr sz="492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4000" y="0"/>
            <a:ext cx="1820000" cy="25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1696000" y="953475"/>
            <a:ext cx="52416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>
                <a:latin typeface="Times New Roman"/>
                <a:ea typeface="Times New Roman"/>
                <a:cs typeface="Times New Roman"/>
                <a:sym typeface="Times New Roman"/>
              </a:rPr>
              <a:t>Prin intermediul aplicației noastre, ne propunem să realizăm segmentarea oaselor prin intermediul prelucrării unei radiografii medicale.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>
                <a:latin typeface="Times New Roman"/>
                <a:ea typeface="Times New Roman"/>
                <a:cs typeface="Times New Roman"/>
                <a:sym typeface="Times New Roman"/>
              </a:rPr>
              <a:t>       Pentru demararea proiectului ne-am gândit să aducem imaginea dată la o formă ușor de prelucrat.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>
                <a:latin typeface="Times New Roman"/>
                <a:ea typeface="Times New Roman"/>
                <a:cs typeface="Times New Roman"/>
                <a:sym typeface="Times New Roman"/>
              </a:rPr>
              <a:t>Pentru procesarea imaginilor vom utiliza limbajul C++ in OpenCV.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8550" y="119574"/>
            <a:ext cx="1413325" cy="158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Spre exemplu. Se dă imaginea din Figura 1</a:t>
            </a:r>
            <a:endParaRPr b="0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Primul pas consta in transformarea imaginii in una grayscale  asa cum este prezentat in Figura 1.1</a:t>
            </a:r>
            <a:endParaRPr b="0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Ulterior dorim să binarizăm imaginea pentru o mai usoara detectie a marginilor (Fig 1.2)</a:t>
            </a:r>
            <a:endParaRPr b="0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Dorim sa obtine mun rezultat precum cel din  Fig 1.3</a:t>
            </a:r>
            <a:endParaRPr b="0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172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775"/>
              <a:t>Fig 1                                                                   Fig 1.1                                                                              Fig 1.2                                                                        Fig 1.3</a:t>
            </a:r>
            <a:endParaRPr sz="775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63738"/>
            <a:ext cx="150495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4125" y="1768500"/>
            <a:ext cx="162877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2775" y="1739925"/>
            <a:ext cx="167640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1550" y="1739925"/>
            <a:ext cx="21907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32588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19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Preliminary Results</a:t>
            </a:r>
            <a:endParaRPr b="0" sz="192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2588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o"/>
              <a:t> 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3953599" cy="337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600" y="1411346"/>
            <a:ext cx="4566999" cy="2160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2588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Rreliminary Conclusion</a:t>
            </a:r>
            <a:endParaRPr sz="4500"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În concluzie, am reușit să realizăm atât transformarea imaginii în una Grayscale, binarizarea acesteia cât și conturarea oaselor. In viitor planuim optimizarea si dezvoltarea acuratetii aplicatiei.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6365" lvl="0" marL="75565" marR="24130" rtl="0" algn="just">
              <a:lnSpc>
                <a:spcPct val="88750"/>
              </a:lnSpc>
              <a:spcBef>
                <a:spcPts val="87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