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0" roundtripDataSignature="AMtx7mgM87S9rqiL5ITRKI2RYr4tUALH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BB151F-A4BB-47A9-8B56-9E00A3E4E025}">
  <a:tblStyle styleId="{ECBB151F-A4BB-47A9-8B56-9E00A3E4E0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o-R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cb55c65ff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cb55c65f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acb55c65ff_1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cb55c65ff_1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cb55c65f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acb55c65ff_1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cb55c65ff_1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cb55c65f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acb55c65ff_1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cb55c65f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acb55c65ff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cb55c65ff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cb55c65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acb55c65ff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cb55c65ff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cb55c65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acb55c65ff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cb55c65ff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cb55c65f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acb55c65ff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cb55c65ff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acb55c65f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acb55c65ff_1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9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21" name="Google Shape;21;p9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9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9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" name="Google Shape;24;p9"/>
          <p:cNvGrpSpPr/>
          <p:nvPr/>
        </p:nvGrpSpPr>
        <p:grpSpPr>
          <a:xfrm>
            <a:off x="-8915" y="6057149"/>
            <a:ext cx="5498725" cy="820207"/>
            <a:chOff x="-6689" y="4553748"/>
            <a:chExt cx="4125119" cy="615155"/>
          </a:xfrm>
        </p:grpSpPr>
        <p:sp>
          <p:nvSpPr>
            <p:cNvPr id="25" name="Google Shape;25;p9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9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 rot="5400000">
            <a:off x="2132317" y="-329235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12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48" name="Google Shape;48;p12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12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12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" name="Google Shape;51;p12"/>
          <p:cNvSpPr txBox="1"/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9pPr>
          </a:lstStyle>
          <a:p/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0" name="Google Shape;60;p13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9pPr>
          </a:lstStyle>
          <a:p/>
        </p:txBody>
      </p:sp>
      <p:sp>
        <p:nvSpPr>
          <p:cNvPr id="61" name="Google Shape;61;p13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sz="28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sz="28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descr="An empty placeholder to add an image. Click on the placeholder and select the image that you wish to add." id="84" name="Google Shape;84;p17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8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8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17.jpg"/><Relationship Id="rId5" Type="http://schemas.openxmlformats.org/officeDocument/2006/relationships/image" Target="../media/image16.jpg"/><Relationship Id="rId6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139100" y="1805550"/>
            <a:ext cx="58542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o-RO"/>
              <a:t>Detecția stresului </a:t>
            </a:r>
            <a:r>
              <a:rPr lang="ro-RO"/>
              <a:t>în</a:t>
            </a:r>
            <a:r>
              <a:rPr lang="ro-RO"/>
              <a:t> imagini IOC 3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217612" y="4235451"/>
            <a:ext cx="5002636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o-RO"/>
              <a:t>Chelea</a:t>
            </a:r>
            <a:r>
              <a:rPr lang="ro-RO"/>
              <a:t> </a:t>
            </a:r>
            <a:r>
              <a:rPr lang="ro-RO"/>
              <a:t>Diana Maria</a:t>
            </a:r>
            <a:r>
              <a:rPr lang="ro-RO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o-RO"/>
              <a:t>Spiridon Bianca</a:t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 rot="-5400000">
            <a:off x="7615275" y="-39400"/>
            <a:ext cx="3024000" cy="55257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287" y="1211450"/>
            <a:ext cx="3979987" cy="30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cb55c65ff_1_17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Resurse</a:t>
            </a:r>
            <a:endParaRPr/>
          </a:p>
        </p:txBody>
      </p:sp>
      <p:sp>
        <p:nvSpPr>
          <p:cNvPr id="179" name="Google Shape;179;g2acb55c65ff_1_17"/>
          <p:cNvSpPr txBox="1"/>
          <p:nvPr>
            <p:ph idx="1" type="body"/>
          </p:nvPr>
        </p:nvSpPr>
        <p:spPr>
          <a:xfrm>
            <a:off x="1043367" y="1814875"/>
            <a:ext cx="9878100" cy="44652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18081" lvl="0" marL="304746" rtl="0" algn="l"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ro-RO"/>
              <a:t>Limbaj de programare : Python</a:t>
            </a:r>
            <a:endParaRPr/>
          </a:p>
          <a:p>
            <a:pPr indent="-318081" lvl="0" marL="304746" rtl="0" algn="l"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ro-RO"/>
              <a:t>Mediu de dezvoltare: Google Colab</a:t>
            </a:r>
            <a:endParaRPr/>
          </a:p>
          <a:p>
            <a:pPr indent="-318081" lvl="0" marL="304746" rtl="0" algn="l"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ro-RO"/>
              <a:t>Utilizarea resurselor GPU T4 pentru accelerarea procesului de </a:t>
            </a:r>
            <a:r>
              <a:rPr lang="ro-RO"/>
              <a:t>antrenare</a:t>
            </a:r>
            <a:endParaRPr/>
          </a:p>
          <a:p>
            <a:pPr indent="-318081" lvl="0" marL="304746" rtl="0" algn="l"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ro-RO"/>
              <a:t>Monitorizarea metricilor de performanta a modelului</a:t>
            </a:r>
            <a:endParaRPr/>
          </a:p>
          <a:p>
            <a:pPr indent="0" lvl="0" marL="304746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-RO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cb55c65ff_1_31"/>
          <p:cNvSpPr txBox="1"/>
          <p:nvPr>
            <p:ph type="title"/>
          </p:nvPr>
        </p:nvSpPr>
        <p:spPr>
          <a:xfrm>
            <a:off x="1218883" y="207137"/>
            <a:ext cx="10360500" cy="12240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Rezultate obtinute</a:t>
            </a:r>
            <a:endParaRPr/>
          </a:p>
        </p:txBody>
      </p:sp>
      <p:sp>
        <p:nvSpPr>
          <p:cNvPr id="186" name="Google Shape;186;g2acb55c65ff_1_31"/>
          <p:cNvSpPr txBox="1"/>
          <p:nvPr>
            <p:ph idx="1" type="body"/>
          </p:nvPr>
        </p:nvSpPr>
        <p:spPr>
          <a:xfrm>
            <a:off x="1218883" y="1706880"/>
            <a:ext cx="5078700" cy="44652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-RO"/>
              <a:t>Imagine </a:t>
            </a:r>
            <a:r>
              <a:rPr lang="ro-RO"/>
              <a:t>inițială</a:t>
            </a:r>
            <a:endParaRPr/>
          </a:p>
        </p:txBody>
      </p:sp>
      <p:sp>
        <p:nvSpPr>
          <p:cNvPr id="187" name="Google Shape;187;g2acb55c65ff_1_31"/>
          <p:cNvSpPr txBox="1"/>
          <p:nvPr>
            <p:ph idx="2" type="body"/>
          </p:nvPr>
        </p:nvSpPr>
        <p:spPr>
          <a:xfrm>
            <a:off x="6500707" y="1706880"/>
            <a:ext cx="5078700" cy="44652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-RO"/>
              <a:t>Imagine </a:t>
            </a:r>
            <a:r>
              <a:rPr lang="ro-RO"/>
              <a:t>finală</a:t>
            </a:r>
            <a:endParaRPr/>
          </a:p>
        </p:txBody>
      </p:sp>
      <p:pic>
        <p:nvPicPr>
          <p:cNvPr id="188" name="Google Shape;188;g2acb55c65ff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25" y="2565022"/>
            <a:ext cx="5415875" cy="3607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acb55c65ff_1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0700" y="2565025"/>
            <a:ext cx="5328896" cy="360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cb55c65ff_1_38"/>
          <p:cNvSpPr txBox="1"/>
          <p:nvPr>
            <p:ph type="title"/>
          </p:nvPr>
        </p:nvSpPr>
        <p:spPr>
          <a:xfrm>
            <a:off x="1151383" y="153137"/>
            <a:ext cx="10360500" cy="12240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Rezultate obtinute</a:t>
            </a:r>
            <a:endParaRPr/>
          </a:p>
        </p:txBody>
      </p:sp>
      <p:pic>
        <p:nvPicPr>
          <p:cNvPr id="196" name="Google Shape;196;g2acb55c65ff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1037"/>
            <a:ext cx="2843193" cy="505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2acb55c65ff_1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993" y="1651037"/>
            <a:ext cx="2843193" cy="505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2acb55c65ff_1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3585" y="1651037"/>
            <a:ext cx="2843193" cy="505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acb55c65ff_1_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39178" y="1651037"/>
            <a:ext cx="2843193" cy="5054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ro-RO"/>
              <a:t>Concluzii </a:t>
            </a:r>
            <a:endParaRPr/>
          </a:p>
        </p:txBody>
      </p:sp>
      <p:sp>
        <p:nvSpPr>
          <p:cNvPr id="206" name="Google Shape;206;p6"/>
          <p:cNvSpPr txBox="1"/>
          <p:nvPr>
            <p:ph idx="1" type="body"/>
          </p:nvPr>
        </p:nvSpPr>
        <p:spPr>
          <a:xfrm>
            <a:off x="1256271" y="1498605"/>
            <a:ext cx="102858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6" lvl="0" marL="3047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o-RO"/>
              <a:t>aplicația antrenează un model folosind CNN, apoi utilizează Haar Cascades pentru detecția fețelor în setul de imagini antrenat; pentru localizarea fețelor utilizăm facerecognition din Python;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ro-RO"/>
              <a:t>Precizia noastră este de aprox. 60%;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ro-RO"/>
              <a:t>utilizare în domenii precum: medicină, psihologie, HR;</a:t>
            </a:r>
            <a:endParaRPr/>
          </a:p>
        </p:txBody>
      </p:sp>
      <p:pic>
        <p:nvPicPr>
          <p:cNvPr id="207" name="Google Shape;20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00" y="4098776"/>
            <a:ext cx="7815174" cy="20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ro-RO"/>
              <a:t>Cuprins</a:t>
            </a:r>
            <a:endParaRPr/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o-RO"/>
              <a:t>Context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ro-RO"/>
              <a:t>Descrierea metodei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ro-RO"/>
              <a:t>Evaluarea soluției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ro-RO"/>
              <a:t>Concluzii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cb55c65ff_1_3"/>
          <p:cNvSpPr txBox="1"/>
          <p:nvPr>
            <p:ph type="title"/>
          </p:nvPr>
        </p:nvSpPr>
        <p:spPr>
          <a:xfrm>
            <a:off x="914171" y="247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ro-RO"/>
              <a:t>Context </a:t>
            </a:r>
            <a:endParaRPr/>
          </a:p>
        </p:txBody>
      </p:sp>
      <p:sp>
        <p:nvSpPr>
          <p:cNvPr id="119" name="Google Shape;119;g2acb55c65ff_1_3"/>
          <p:cNvSpPr txBox="1"/>
          <p:nvPr>
            <p:ph idx="1" type="body"/>
          </p:nvPr>
        </p:nvSpPr>
        <p:spPr>
          <a:xfrm>
            <a:off x="1101833" y="1715297"/>
            <a:ext cx="10360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6" lvl="0" marL="3047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o-RO"/>
              <a:t>tehnici de machine learning, utilizând biblioteca Keras, pentru a detecta expresiile faciale din imagini, fiind capabil sa precizeze nivelul de stres al persoanelor.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246" lvl="0" marL="3047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o-RO"/>
              <a:t>combinarea tehnologiei cu înțelegerea profundă a comportamentului uman</a:t>
            </a:r>
            <a:endParaRPr/>
          </a:p>
          <a:p>
            <a:pPr indent="0" lvl="0" marL="3047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246" lvl="0" marL="3047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o-RO"/>
              <a:t> lucrarea va ajuta în cercetarea științifică, dar și în implementarea unor soluții practice pentru prevenirea stresului.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914171" y="247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ro-RO"/>
              <a:t>Provocări</a:t>
            </a:r>
            <a:r>
              <a:rPr lang="ro-RO"/>
              <a:t> tehnologice</a:t>
            </a:r>
            <a:endParaRPr/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914171" y="1864822"/>
            <a:ext cx="10360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241246" lvl="0" marL="3047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o-RO"/>
              <a:t>alegerea unui set de date clar, cu fata </a:t>
            </a:r>
            <a:r>
              <a:rPr lang="ro-RO"/>
              <a:t>lizibilă</a:t>
            </a:r>
            <a:endParaRPr/>
          </a:p>
          <a:p>
            <a:pPr indent="-241246" lvl="0" marL="3047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o-RO"/>
              <a:t>căutarea</a:t>
            </a:r>
            <a:r>
              <a:rPr lang="ro-RO"/>
              <a:t> bibliotecilor, </a:t>
            </a:r>
            <a:r>
              <a:rPr lang="ro-RO"/>
              <a:t>înțelegerea</a:t>
            </a:r>
            <a:r>
              <a:rPr lang="ro-RO"/>
              <a:t> conceptelor de machine learning</a:t>
            </a:r>
            <a:endParaRPr/>
          </a:p>
          <a:p>
            <a:pPr indent="-241246" lvl="0" marL="3047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o-RO"/>
              <a:t>preprocesarea imaginilor</a:t>
            </a:r>
            <a:endParaRPr/>
          </a:p>
          <a:p>
            <a:pPr indent="-241246" lvl="0" marL="3047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o-RO"/>
              <a:t>antrenarea modelului </a:t>
            </a:r>
            <a:endParaRPr/>
          </a:p>
          <a:p>
            <a:pPr indent="-241246" lvl="0" marL="3047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o-RO"/>
              <a:t>augmentarea datelor</a:t>
            </a:r>
            <a:endParaRPr/>
          </a:p>
          <a:p>
            <a:pPr indent="-241246" lvl="0" marL="3047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o-RO"/>
              <a:t> ajustarea parametrilor modelului </a:t>
            </a:r>
            <a:endParaRPr/>
          </a:p>
          <a:p>
            <a:pPr indent="-241246" lvl="0" marL="3047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o-RO"/>
              <a:t>evaluarea </a:t>
            </a:r>
            <a:r>
              <a:rPr lang="ro-RO"/>
              <a:t>performanței</a:t>
            </a:r>
            <a:r>
              <a:rPr lang="ro-RO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cb55c65ff_0_8"/>
          <p:cNvSpPr txBox="1"/>
          <p:nvPr>
            <p:ph type="title"/>
          </p:nvPr>
        </p:nvSpPr>
        <p:spPr>
          <a:xfrm>
            <a:off x="1218883" y="437937"/>
            <a:ext cx="10360500" cy="12240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Descrierea metodei: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acb55c65ff_0_8"/>
          <p:cNvSpPr txBox="1"/>
          <p:nvPr>
            <p:ph idx="1" type="body"/>
          </p:nvPr>
        </p:nvSpPr>
        <p:spPr>
          <a:xfrm>
            <a:off x="1218875" y="1498629"/>
            <a:ext cx="5118300" cy="5178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-RO" sz="2600"/>
              <a:t>1. </a:t>
            </a:r>
            <a:r>
              <a:rPr b="1" lang="ro-RO" sz="2600"/>
              <a:t>Keras - ImageDataGenerator</a:t>
            </a:r>
            <a:endParaRPr b="1" sz="2600"/>
          </a:p>
        </p:txBody>
      </p:sp>
      <p:pic>
        <p:nvPicPr>
          <p:cNvPr id="133" name="Google Shape;133;g2acb55c65ff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475" y="975000"/>
            <a:ext cx="4157576" cy="554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acb55c65ff_0_8"/>
          <p:cNvSpPr txBox="1"/>
          <p:nvPr/>
        </p:nvSpPr>
        <p:spPr>
          <a:xfrm>
            <a:off x="437775" y="2686500"/>
            <a:ext cx="5972700" cy="3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600">
                <a:solidFill>
                  <a:schemeClr val="lt1"/>
                </a:solidFill>
              </a:rPr>
              <a:t> Cu ajutorul bibliotecii Keras, vom putea aplica pe setul de imagini layerele de convolutie, maxPooling </a:t>
            </a:r>
            <a:r>
              <a:rPr lang="ro-RO" sz="2600">
                <a:solidFill>
                  <a:schemeClr val="lt1"/>
                </a:solidFill>
              </a:rPr>
              <a:t>și</a:t>
            </a:r>
            <a:r>
              <a:rPr lang="ro-RO" sz="2600">
                <a:solidFill>
                  <a:schemeClr val="lt1"/>
                </a:solidFill>
              </a:rPr>
              <a:t> dropout.</a:t>
            </a:r>
            <a:r>
              <a:rPr lang="ro-RO" sz="2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cb55c65ff_0_44"/>
          <p:cNvSpPr txBox="1"/>
          <p:nvPr>
            <p:ph type="title"/>
          </p:nvPr>
        </p:nvSpPr>
        <p:spPr>
          <a:xfrm>
            <a:off x="1131275" y="669781"/>
            <a:ext cx="10360500" cy="5976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Descrierea metodei</a:t>
            </a:r>
            <a:endParaRPr/>
          </a:p>
        </p:txBody>
      </p:sp>
      <p:sp>
        <p:nvSpPr>
          <p:cNvPr id="141" name="Google Shape;141;g2acb55c65ff_0_44"/>
          <p:cNvSpPr txBox="1"/>
          <p:nvPr>
            <p:ph idx="1" type="body"/>
          </p:nvPr>
        </p:nvSpPr>
        <p:spPr>
          <a:xfrm>
            <a:off x="1218867" y="1267375"/>
            <a:ext cx="10185300" cy="46734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60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ro-RO" sz="2600">
                <a:latin typeface="Arial"/>
                <a:ea typeface="Arial"/>
                <a:cs typeface="Arial"/>
                <a:sym typeface="Arial"/>
              </a:rPr>
              <a:t>CNN:</a:t>
            </a:r>
            <a:r>
              <a:rPr lang="ro-RO" sz="2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rețelele neuronale ajuta la extragerea caracteristicile fețelor sau ale altor tipare din imagini pentru recunoașterea facială;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g2acb55c65ff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050" y="2334445"/>
            <a:ext cx="5045651" cy="1064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acb55c65ff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7963" y="3398650"/>
            <a:ext cx="3251826" cy="15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acb55c65ff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1062" y="4803550"/>
            <a:ext cx="5045649" cy="18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acb55c65ff_0_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6225" y="2474731"/>
            <a:ext cx="3773474" cy="1772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acb55c65ff_0_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8175" y="4611441"/>
            <a:ext cx="3773475" cy="1879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ro-RO"/>
              <a:t>Descrierea metodei</a:t>
            </a:r>
            <a:endParaRPr/>
          </a:p>
        </p:txBody>
      </p:sp>
      <p:sp>
        <p:nvSpPr>
          <p:cNvPr id="152" name="Google Shape;152;p4"/>
          <p:cNvSpPr txBox="1"/>
          <p:nvPr/>
        </p:nvSpPr>
        <p:spPr>
          <a:xfrm>
            <a:off x="1426550" y="1608675"/>
            <a:ext cx="7678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Haar Cascade - </a:t>
            </a:r>
            <a:r>
              <a:rPr lang="ro-RO" sz="2600">
                <a:solidFill>
                  <a:srgbClr val="FFFFFF"/>
                </a:solidFill>
              </a:rPr>
              <a:t>Haar Classifiers sunt antrenați pe imagini în care se afla și în care nu se afla fețe umane. </a:t>
            </a:r>
            <a:endParaRPr sz="2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500" y="3020450"/>
            <a:ext cx="2039575" cy="230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350" y="3170925"/>
            <a:ext cx="4507346" cy="20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4"/>
          <p:cNvSpPr txBox="1"/>
          <p:nvPr/>
        </p:nvSpPr>
        <p:spPr>
          <a:xfrm>
            <a:off x="1274075" y="5322775"/>
            <a:ext cx="10250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-setul de date -&gt; FER 2013;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-epochs=100</a:t>
            </a:r>
            <a:r>
              <a:rPr b="1" lang="ro-RO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ro-RO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augmentare</a:t>
            </a:r>
            <a:r>
              <a:rPr lang="ro-RO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fiecare </a:t>
            </a:r>
            <a:r>
              <a:rPr lang="ro-RO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iterație</a:t>
            </a:r>
            <a:r>
              <a:rPr lang="ro-RO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cu batch_size=64; 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-model.fit() : algoritmul face </a:t>
            </a:r>
            <a:r>
              <a:rPr lang="ro-RO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predicții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cb55c65ff_0_32"/>
          <p:cNvSpPr txBox="1"/>
          <p:nvPr>
            <p:ph type="title"/>
          </p:nvPr>
        </p:nvSpPr>
        <p:spPr>
          <a:xfrm>
            <a:off x="917225" y="137025"/>
            <a:ext cx="10674300" cy="14469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400"/>
              <a:t>Descrierea metodei: 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4. Am utilizat biblioteca facerecognition pentru localizarea fețelor în chenare</a:t>
            </a:r>
            <a:endParaRPr/>
          </a:p>
        </p:txBody>
      </p:sp>
      <p:sp>
        <p:nvSpPr>
          <p:cNvPr id="162" name="Google Shape;162;g2acb55c65ff_0_32"/>
          <p:cNvSpPr txBox="1"/>
          <p:nvPr>
            <p:ph idx="1" type="body"/>
          </p:nvPr>
        </p:nvSpPr>
        <p:spPr>
          <a:xfrm>
            <a:off x="1150896" y="1639055"/>
            <a:ext cx="5078700" cy="44652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-RO"/>
              <a:t>Rezultate inițiale: </a:t>
            </a:r>
            <a:endParaRPr/>
          </a:p>
        </p:txBody>
      </p:sp>
      <p:sp>
        <p:nvSpPr>
          <p:cNvPr id="163" name="Google Shape;163;g2acb55c65ff_0_32"/>
          <p:cNvSpPr txBox="1"/>
          <p:nvPr>
            <p:ph idx="2" type="body"/>
          </p:nvPr>
        </p:nvSpPr>
        <p:spPr>
          <a:xfrm>
            <a:off x="6146572" y="1639050"/>
            <a:ext cx="6982200" cy="41790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o-RO"/>
              <a:t>Rezultate după antrenarea modelului:</a:t>
            </a:r>
            <a:endParaRPr/>
          </a:p>
        </p:txBody>
      </p:sp>
      <p:pic>
        <p:nvPicPr>
          <p:cNvPr id="164" name="Google Shape;164;g2acb55c65ff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875" y="2229950"/>
            <a:ext cx="4468727" cy="39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acb55c65ff_0_32"/>
          <p:cNvPicPr preferRelativeResize="0"/>
          <p:nvPr/>
        </p:nvPicPr>
        <p:blipFill rotWithShape="1">
          <a:blip r:embed="rId4">
            <a:alphaModFix/>
          </a:blip>
          <a:srcRect b="40486" l="0" r="-1615" t="0"/>
          <a:stretch/>
        </p:blipFill>
        <p:spPr>
          <a:xfrm>
            <a:off x="6449175" y="2173650"/>
            <a:ext cx="3919800" cy="40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cb55c65ff_1_8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ro-RO"/>
              <a:t>Evaluarea soluției </a:t>
            </a:r>
            <a:endParaRPr/>
          </a:p>
        </p:txBody>
      </p:sp>
      <p:graphicFrame>
        <p:nvGraphicFramePr>
          <p:cNvPr id="172" name="Google Shape;172;g2acb55c65ff_1_8"/>
          <p:cNvGraphicFramePr/>
          <p:nvPr/>
        </p:nvGraphicFramePr>
        <p:xfrm>
          <a:off x="875813" y="211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{ECBB151F-A4BB-47A9-8B56-9E00A3E4E025}</a:tableStyleId>
              </a:tblPr>
              <a:tblGrid>
                <a:gridCol w="2160725"/>
                <a:gridCol w="2160725"/>
                <a:gridCol w="2160725"/>
                <a:gridCol w="2160725"/>
                <a:gridCol w="2160725"/>
              </a:tblGrid>
              <a:tr h="48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Epoch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Loss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Accuracy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Val_loss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Val Accuracy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96/100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1.1353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0.5688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1.0357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0.6102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97/100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1.1321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0.5702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1.0296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0.6124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98/100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1.1294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0.5721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1.0368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0.6078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99/100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1.1297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0.5710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1.0202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0.6158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100/100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1.1316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0.5687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1.0207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2600">
                          <a:solidFill>
                            <a:schemeClr val="lt1"/>
                          </a:solidFill>
                        </a:rPr>
                        <a:t>0.6162</a:t>
                      </a:r>
                      <a:endParaRPr sz="2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2023-12-13T06:59:36Z</dcterms:created>
  <dc:creator>Otilia Zvorișteanu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