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57" r:id="rId7"/>
    <p:sldId id="277" r:id="rId8"/>
    <p:sldId id="279" r:id="rId9"/>
    <p:sldId id="280" r:id="rId10"/>
    <p:sldId id="281" r:id="rId11"/>
    <p:sldId id="282" r:id="rId12"/>
    <p:sldId id="284" r:id="rId13"/>
    <p:sldId id="285" r:id="rId14"/>
  </p:sldIdLst>
  <p:sldSz cx="12188825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2B15B-3540-4678-BF38-A12B13253DB5}" v="23" dt="2023-11-21T19:38:53.26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60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81FCBF-E7DD-4DD1-A4CB-084339655AFC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4F6E84-E1DE-4A11-A36D-34C5870653D1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56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198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256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8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59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0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1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2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3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4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5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6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7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8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69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0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1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2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3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4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5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6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7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8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79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0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1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2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3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4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5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6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7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8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89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0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1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2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3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4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5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6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7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8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299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0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1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2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3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4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5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6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7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8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09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0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1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2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3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4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5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6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7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8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19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0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1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2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3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4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5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6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7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8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29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0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1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2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3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4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5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6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7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8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39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0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1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2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3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4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5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6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7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8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49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0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1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2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3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4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5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6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7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8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59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0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1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2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3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4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5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6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7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8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69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0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1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2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3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4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5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6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7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8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  <p:sp>
          <p:nvSpPr>
            <p:cNvPr id="379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/>
            </a:p>
          </p:txBody>
        </p:sp>
      </p:grp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ă liberă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5FFF-5B55-4038-B8E4-91DD3F3240AC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grpSp>
        <p:nvGrpSpPr>
          <p:cNvPr id="7" name="linie" descr="Grafic cu lini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3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4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5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6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7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8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o-RO" dirty="0"/>
              <a:t>Faceți clic pentru a edita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0B418-7781-445B-88AE-8EC4B25B1A19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 sz="320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grpSp>
        <p:nvGrpSpPr>
          <p:cNvPr id="167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69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0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1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2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3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4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5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6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7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8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79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0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1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2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3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4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5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6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7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8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89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0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1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2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3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4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5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6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7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8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199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0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1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2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3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4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5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6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7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8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09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0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1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2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3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4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5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6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7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8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19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0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1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2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3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4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5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6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7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8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29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0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1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2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3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4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5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6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7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8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39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0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  <p:sp>
          <p:nvSpPr>
            <p:cNvPr id="241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noProof="0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AB530-F5A9-4C65-A4EE-E3883D26D570}" type="datetime1">
              <a:rPr lang="ro-RO" noProof="0" smtClean="0"/>
              <a:t>11.01.2024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255" name="linie" descr="Grafic cu lini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ă liberă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7" name="Formă liberă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8" name="Formă liberă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59" name="Formă liberă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0" name="Formă liberă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1" name="Formă liberă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2" name="Formă liberă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3" name="Formă liberă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4" name="Formă liberă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5" name="Formă liberă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6" name="Formă liberă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7" name="Formă liberă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8" name="Formă liberă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69" name="Formă liberă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0" name="Formă liberă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1" name="Formă liberă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2" name="Formă liberă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3" name="Formă liberă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4" name="Formă liberă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5" name="Formă liberă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6" name="Formă liberă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7" name="Formă liberă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8" name="Formă liberă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79" name="Formă liberă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0" name="Formă liberă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1" name="Formă liberă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2" name="Formă liberă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3" name="Formă liberă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4" name="Formă liberă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5" name="Formă liberă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6" name="Formă liberă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7" name="Formă liberă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8" name="Formă liberă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89" name="Formă liberă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0" name="Formă liberă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1" name="Formă liberă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2" name="Formă liberă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3" name="Formă liberă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4" name="Formă liberă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5" name="Formă liberă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6" name="Formă liberă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7" name="Formă liberă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8" name="Formă liberă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299" name="Formă liberă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0" name="Formă liberă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1" name="Formă liberă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2" name="Formă liberă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3" name="Formă liberă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4" name="Formă liberă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5" name="Formă liberă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6" name="Formă liberă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7" name="Formă liberă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8" name="Formă liberă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09" name="Formă liberă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0" name="Formă liberă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1" name="Formă liberă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2" name="Formă liberă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3" name="Formă liberă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4" name="Formă liberă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5" name="Formă liberă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6" name="Formă liberă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7" name="Formă liberă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8" name="Formă liberă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19" name="Formă liberă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0" name="Formă liberă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1" name="Formă liberă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2" name="Formă liberă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3" name="Formă liberă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4" name="Formă liberă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5" name="Formă liberă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6" name="Formă liberă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7" name="Formă liberă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8" name="Formă liberă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29" name="Formă liberă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0" name="Formă liberă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1" name="Formă liberă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2" name="Formă liberă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3" name="Formă liberă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4" name="Formă liberă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5" name="Formă liberă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6" name="Formă liberă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7" name="Formă liberă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8" name="Formă liberă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39" name="Formă liberă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0" name="Formă liberă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1" name="Formă liberă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2" name="Formă liberă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3" name="Formă liberă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4" name="Formă liberă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5" name="Formă liberă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6" name="Formă liberă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7" name="Formă liberă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8" name="Formă liberă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49" name="Formă liberă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0" name="Formă liberă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1" name="Formă liberă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2" name="Formă liberă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3" name="Formă liberă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4" name="Formă liberă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5" name="Formă liberă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6" name="Formă liberă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7" name="Formă liberă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8" name="Formă liberă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59" name="Formă liberă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0" name="Formă liberă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1" name="Formă liberă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2" name="Formă liberă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3" name="Formă liberă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4" name="Formă liberă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5" name="Formă liberă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6" name="Formă liberă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7" name="Formă liberă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8" name="Formă liberă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69" name="Formă liberă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0" name="Formă liberă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1" name="Formă liberă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2" name="Formă liberă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3" name="Formă liberă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4" name="Formă liberă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5" name="Formă liberă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6" name="Formă liberă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7" name="Formă liberă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  <p:sp>
          <p:nvSpPr>
            <p:cNvPr id="378" name="Formă liberă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/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1DAA2-C4A6-4738-A1A0-6095A3015D39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8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0F8BF-889C-4038-9BDC-165679832D60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60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ă liberă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1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2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3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4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D3B94-1072-4658-AB48-BD1FA1E589D9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85" name="Substituent conținut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grpSp>
        <p:nvGrpSpPr>
          <p:cNvPr id="156" name="linie" descr="Grafic cu lini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ă liberă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8" name="Formă liberă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59" name="Formă liberă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0" name="Formă liberă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1" name="Formă liberă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2" name="Formă liberă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3" name="Formă liberă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4" name="Formă liberă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5" name="Formă liberă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6" name="Formă liberă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7" name="Formă liberă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8" name="Formă liberă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69" name="Formă liberă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0" name="Formă liberă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1" name="Formă liberă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2" name="Formă liberă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3" name="Formă liberă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4" name="Formă liberă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5" name="Formă liberă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6" name="Formă liberă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7" name="Formă liberă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8" name="Formă liberă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79" name="Formă liberă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0" name="Formă liberă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1" name="Formă liberă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2" name="Formă liberă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3" name="Formă liberă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4" name="Formă liberă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5" name="Formă liberă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6" name="Formă liberă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7" name="Formă liberă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8" name="Formă liberă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89" name="Formă liberă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0" name="Formă liberă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1" name="Formă liberă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2" name="Formă liberă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3" name="Formă liberă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4" name="Formă liberă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5" name="Formă liberă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6" name="Formă liberă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7" name="Formă liberă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8" name="Formă liberă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199" name="Formă liberă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0" name="Formă liberă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1" name="Formă liberă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2" name="Formă liberă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3" name="Formă liberă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4" name="Formă liberă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5" name="Formă liberă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6" name="Formă liberă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7" name="Formă liberă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8" name="Formă liberă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09" name="Formă liberă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0" name="Formă liberă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1" name="Formă liberă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2" name="Formă liberă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3" name="Formă liberă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4" name="Formă liberă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5" name="Formă liberă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6" name="Formă liberă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7" name="Formă liberă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8" name="Formă liberă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19" name="Formă liberă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0" name="Formă liberă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1" name="Formă liberă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2" name="Formă liberă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3" name="Formă liberă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4" name="Formă liberă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5" name="Formă liberă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6" name="Formă liberă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7" name="Formă liberă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8" name="Formă liberă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29" name="Formă liberă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  <p:sp>
          <p:nvSpPr>
            <p:cNvPr id="230" name="Formă liberă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o-RO" dirty="0">
                <a:ln>
                  <a:noFill/>
                </a:ln>
              </a:endParaRPr>
            </a:p>
          </p:txBody>
        </p:sp>
      </p:grp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8CF36B-13DC-445C-963B-1B049A27A534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0781A9-C722-4E12-9901-5E7EA0419238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grpSp>
        <p:nvGrpSpPr>
          <p:cNvPr id="615" name="cadru" descr="Grafic cu casetă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05680-9273-437B-B64A-7314F0B7E3E5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o-RO" noProof="0" dirty="0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ro-RO" dirty="0"/>
          </a:p>
        </p:txBody>
      </p:sp>
      <p:grpSp>
        <p:nvGrpSpPr>
          <p:cNvPr id="614" name="cadru" descr="Grafic cu casetă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ă liberă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ă liberă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ă liberă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ă liberă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ă liberă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ă liberă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ă liberă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ă liberă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ă liberă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ă liberă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ă liberă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ă liberă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ă liberă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ă liberă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ă liberă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ă liberă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ă liberă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ă liberă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ă liberă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ă liberă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ă liberă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ă liberă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ă liberă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ă liberă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ă liberă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ă liberă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ă liberă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ă liberă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ă liberă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ă liberă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ă liberă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ă liberă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ă liberă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ă liberă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ă liberă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ă liberă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ă liberă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ă liberă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ă liberă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ă liberă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ă liberă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ă liberă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ă liberă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ă liberă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ă liberă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ă liberă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ă liberă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ă liberă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ă liberă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ă liberă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ă liberă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ă liberă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ă liberă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ă liberă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ă liberă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ă liberă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ă liberă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ă liberă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ă liberă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ă liberă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ă liberă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ă liberă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ă liberă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ă liberă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ă liberă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ă liberă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ă liberă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ă liberă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ă liberă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ă liberă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ă liberă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ă liberă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ă liberă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ă liberă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ă liberă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ă liberă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ă liberă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ă liberă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ă liberă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ă liberă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ă liberă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ă liberă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ă liberă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ă liberă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ă liberă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ă liberă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ă liberă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ă liberă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ă liberă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ă liberă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ă liberă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ă liberă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ă liberă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ă liberă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ă liberă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ă liberă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ă liberă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ă liberă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ă liberă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ă liberă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ă liberă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ă liberă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ă liberă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ă liberă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ă liberă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ă liberă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ă liberă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ă liberă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ă liberă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ă liberă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ă liberă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ă liberă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ă liberă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ă liberă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ă liberă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ă liberă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ă liberă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ă liberă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ă liberă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ă liberă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ă liberă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ă liberă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ă liberă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ă liberă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ă liberă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ă liberă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ă liberă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ă liberă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ă liberă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ă liberă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ă liberă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ă liberă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ă liberă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ă liberă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ă liberă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ă liberă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ă liberă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ă liberă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ă liberă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ă liberă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ă liberă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ă liberă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ă liberă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ă liberă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ă liberă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ă liberă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ă liberă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ă liberă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ă liberă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ă liberă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ă liberă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ă liberă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ă liberă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ă liberă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o-RO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32EE2F-8B9C-4305-9BDB-5187B1BDDA41}" type="datetime1">
              <a:rPr lang="ro-RO" smtClean="0"/>
              <a:t>11.01.2024</a:t>
            </a:fld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4AB8B7-7694-444A-9E05-9851402F3082}" type="datetime1">
              <a:rPr lang="ro-RO" noProof="0" smtClean="0"/>
              <a:t>11.01.2024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2412" y="1895691"/>
            <a:ext cx="9144000" cy="2667000"/>
          </a:xfrm>
        </p:spPr>
        <p:txBody>
          <a:bodyPr rtlCol="0"/>
          <a:lstStyle/>
          <a:p>
            <a:pPr rtl="0"/>
            <a:r>
              <a:rPr lang="en-US" dirty="0"/>
              <a:t>Iris Recognition System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638028" y="4941168"/>
            <a:ext cx="9289032" cy="1512168"/>
          </a:xfrm>
        </p:spPr>
        <p:txBody>
          <a:bodyPr rtlCol="0">
            <a:normAutofit fontScale="62500" lnSpcReduction="20000"/>
          </a:bodyPr>
          <a:lstStyle/>
          <a:p>
            <a:pPr algn="just" rtl="0">
              <a:lnSpc>
                <a:spcPct val="120000"/>
              </a:lnSpc>
            </a:pPr>
            <a:r>
              <a:rPr lang="en-US" dirty="0"/>
              <a:t>					</a:t>
            </a:r>
            <a:r>
              <a:rPr lang="ro-RO" sz="3600" i="1" dirty="0"/>
              <a:t>Studenţi</a:t>
            </a:r>
            <a:r>
              <a:rPr lang="ro-RO" sz="3600" dirty="0"/>
              <a:t> </a:t>
            </a:r>
            <a:r>
              <a:rPr lang="en-US" sz="3600" dirty="0"/>
              <a:t>:  Gherasim Drago</a:t>
            </a:r>
            <a:r>
              <a:rPr lang="ro-RO" sz="3600" dirty="0"/>
              <a:t>ş</a:t>
            </a:r>
            <a:r>
              <a:rPr lang="en-US" sz="3600" dirty="0"/>
              <a:t>-George</a:t>
            </a:r>
          </a:p>
          <a:p>
            <a:pPr algn="just" rtl="0">
              <a:lnSpc>
                <a:spcPct val="120000"/>
              </a:lnSpc>
            </a:pPr>
            <a:r>
              <a:rPr lang="en-US" sz="3600" dirty="0"/>
              <a:t>					                      Varvara Ioan</a:t>
            </a:r>
            <a:endParaRPr lang="ro-RO" sz="3600" dirty="0"/>
          </a:p>
          <a:p>
            <a:pPr algn="just" rtl="0"/>
            <a:endParaRPr lang="en-US" sz="3200" dirty="0"/>
          </a:p>
          <a:p>
            <a:pPr algn="just" rtl="0"/>
            <a:endParaRPr lang="en-US" sz="3200" dirty="0"/>
          </a:p>
          <a:p>
            <a:pPr algn="just" rtl="0"/>
            <a:r>
              <a:rPr lang="en-US" sz="3200" dirty="0"/>
              <a:t>					</a:t>
            </a:r>
            <a:r>
              <a:rPr lang="en-US" sz="3600" i="1" dirty="0"/>
              <a:t>Grupa</a:t>
            </a:r>
            <a:r>
              <a:rPr lang="en-US" sz="3600" dirty="0"/>
              <a:t> : 1306A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29366-FCDC-C990-7C65-3F7F65B2177E}"/>
              </a:ext>
            </a:extLst>
          </p:cNvPr>
          <p:cNvSpPr txBox="1"/>
          <p:nvPr/>
        </p:nvSpPr>
        <p:spPr>
          <a:xfrm>
            <a:off x="3790156" y="3008885"/>
            <a:ext cx="460851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5400" dirty="0"/>
              <a:t>Vă Mulţumim !</a:t>
            </a:r>
          </a:p>
        </p:txBody>
      </p:sp>
    </p:spTree>
    <p:extLst>
      <p:ext uri="{BB962C8B-B14F-4D97-AF65-F5344CB8AC3E}">
        <p14:creationId xmlns:p14="http://schemas.microsoft.com/office/powerpoint/2010/main" val="13594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FD7-F203-D502-91FF-14DEA54B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00" y="476672"/>
            <a:ext cx="9143998" cy="1020762"/>
          </a:xfrm>
        </p:spPr>
        <p:txBody>
          <a:bodyPr/>
          <a:lstStyle/>
          <a:p>
            <a:r>
              <a:rPr lang="en-US" i="1" dirty="0" err="1"/>
              <a:t>Cuprins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48A3-AD10-8240-5168-C83973FF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Contextul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Descrierea metodei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Concluziile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79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US" i="1" dirty="0"/>
              <a:t>1. </a:t>
            </a:r>
            <a:r>
              <a:rPr lang="en-US" i="1" dirty="0" err="1"/>
              <a:t>Contextul</a:t>
            </a:r>
            <a:endParaRPr lang="ro-RO" i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60D3AAD-51EF-42DB-E17C-C97149138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844824"/>
            <a:ext cx="5436095" cy="4267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Relevan</a:t>
            </a:r>
            <a:r>
              <a:rPr lang="ro-RO" sz="2600" dirty="0"/>
              <a:t>ţa </a:t>
            </a:r>
            <a:r>
              <a:rPr lang="en-US" sz="2600" dirty="0"/>
              <a:t> : o </a:t>
            </a:r>
            <a:r>
              <a:rPr lang="en-US" sz="2600" dirty="0" err="1"/>
              <a:t>ramură</a:t>
            </a:r>
            <a:r>
              <a:rPr lang="en-US" sz="2600" dirty="0"/>
              <a:t> </a:t>
            </a:r>
            <a:r>
              <a:rPr lang="en-US" sz="2600" dirty="0" err="1"/>
              <a:t>importantă</a:t>
            </a:r>
            <a:r>
              <a:rPr lang="en-US" sz="2600" dirty="0"/>
              <a:t> a </a:t>
            </a:r>
            <a:r>
              <a:rPr lang="en-US" sz="2600" dirty="0" err="1"/>
              <a:t>prelucrării</a:t>
            </a:r>
            <a:r>
              <a:rPr lang="en-US" sz="2600" dirty="0"/>
              <a:t> </a:t>
            </a:r>
            <a:r>
              <a:rPr lang="en-US" sz="2600" dirty="0" err="1"/>
              <a:t>imaginilor</a:t>
            </a:r>
            <a:r>
              <a:rPr lang="en-US" sz="2600" dirty="0"/>
              <a:t> și a </a:t>
            </a:r>
            <a:r>
              <a:rPr lang="en-US" sz="2600" dirty="0" err="1"/>
              <a:t>tehnologiilor</a:t>
            </a:r>
            <a:r>
              <a:rPr lang="en-US" sz="2600" dirty="0"/>
              <a:t> de </a:t>
            </a:r>
            <a:r>
              <a:rPr lang="en-US" sz="2600" dirty="0" err="1"/>
              <a:t>securitate</a:t>
            </a:r>
            <a:r>
              <a:rPr lang="en-US" sz="2600" dirty="0"/>
              <a:t> </a:t>
            </a:r>
            <a:r>
              <a:rPr lang="en-US" sz="2600" dirty="0" err="1"/>
              <a:t>biometrică</a:t>
            </a:r>
            <a:r>
              <a:rPr lang="en-US" sz="2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Scopul</a:t>
            </a:r>
            <a:r>
              <a:rPr lang="en-US" sz="2600" dirty="0"/>
              <a:t> : de a </a:t>
            </a:r>
            <a:r>
              <a:rPr lang="en-US" sz="2600" dirty="0" err="1"/>
              <a:t>dezvolta</a:t>
            </a:r>
            <a:r>
              <a:rPr lang="en-US" sz="2600" dirty="0"/>
              <a:t> și </a:t>
            </a:r>
            <a:r>
              <a:rPr lang="en-US" sz="2600" dirty="0" err="1"/>
              <a:t>implementa</a:t>
            </a:r>
            <a:r>
              <a:rPr lang="en-US" sz="2600" dirty="0"/>
              <a:t> un </a:t>
            </a:r>
            <a:r>
              <a:rPr lang="en-US" sz="2600" dirty="0" err="1"/>
              <a:t>sistem</a:t>
            </a:r>
            <a:r>
              <a:rPr lang="en-US" sz="2600" dirty="0"/>
              <a:t> robust de </a:t>
            </a:r>
            <a:r>
              <a:rPr lang="en-US" sz="2600" dirty="0" err="1"/>
              <a:t>recunoaștere</a:t>
            </a:r>
            <a:r>
              <a:rPr lang="en-US" sz="2600" dirty="0"/>
              <a:t> a </a:t>
            </a:r>
            <a:r>
              <a:rPr lang="en-US" sz="2600" dirty="0" err="1"/>
              <a:t>irisului</a:t>
            </a:r>
            <a:r>
              <a:rPr lang="en-US" sz="2600" dirty="0"/>
              <a:t>.</a:t>
            </a:r>
          </a:p>
        </p:txBody>
      </p:sp>
      <p:pic>
        <p:nvPicPr>
          <p:cNvPr id="2" name="Picture 1" descr="Close-up of a person's eye with a blue eyeball&#10;&#10;Description automatically generated">
            <a:extLst>
              <a:ext uri="{FF2B5EF4-FFF2-40B4-BE49-F238E27FC236}">
                <a16:creationId xmlns:a16="http://schemas.microsoft.com/office/drawing/2014/main" id="{148E0F44-0821-1903-F1D6-1A743A0519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r="32429" b="-2"/>
          <a:stretch/>
        </p:blipFill>
        <p:spPr>
          <a:xfrm>
            <a:off x="7174532" y="1844824"/>
            <a:ext cx="4419598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orking on a machine&#10;&#10;Description automatically generated">
            <a:extLst>
              <a:ext uri="{FF2B5EF4-FFF2-40B4-BE49-F238E27FC236}">
                <a16:creationId xmlns:a16="http://schemas.microsoft.com/office/drawing/2014/main" id="{732E268E-7AD5-8083-6E7D-40AABCEA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2348880"/>
            <a:ext cx="5987116" cy="311886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29699-40B5-0884-F33D-26EC21B1911D}"/>
              </a:ext>
            </a:extLst>
          </p:cNvPr>
          <p:cNvSpPr txBox="1"/>
          <p:nvPr/>
        </p:nvSpPr>
        <p:spPr>
          <a:xfrm>
            <a:off x="549796" y="2708920"/>
            <a:ext cx="3600400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Caracterul</a:t>
            </a:r>
            <a:r>
              <a:rPr lang="en-US" sz="2600" dirty="0"/>
              <a:t> </a:t>
            </a:r>
            <a:r>
              <a:rPr lang="en-US" sz="2600" dirty="0" err="1"/>
              <a:t>inovativ</a:t>
            </a:r>
            <a:r>
              <a:rPr lang="en-US" sz="2600" dirty="0"/>
              <a:t> : </a:t>
            </a:r>
            <a:r>
              <a:rPr lang="en-US" sz="2600" dirty="0" err="1"/>
              <a:t>algoritmi</a:t>
            </a:r>
            <a:r>
              <a:rPr lang="en-US" sz="2600" dirty="0"/>
              <a:t> SIFT (Scale-Invariant Feature Transform) și FLANN (Fast Library for Approximate Nearest Neighbors);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174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0A43-660C-784D-8686-07F5DBF0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/>
          <a:lstStyle/>
          <a:p>
            <a:r>
              <a:rPr lang="en-US" i="1" dirty="0"/>
              <a:t>2. </a:t>
            </a:r>
            <a:r>
              <a:rPr lang="en-US" i="1" dirty="0" err="1"/>
              <a:t>Descrierea</a:t>
            </a:r>
            <a:r>
              <a:rPr lang="en-US" i="1" dirty="0"/>
              <a:t> </a:t>
            </a:r>
            <a:r>
              <a:rPr lang="en-US" i="1" dirty="0" err="1"/>
              <a:t>Metodei</a:t>
            </a:r>
            <a:endParaRPr lang="ro-RO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0AC68-99DA-8AAE-AC7A-E31A22E37B7A}"/>
              </a:ext>
            </a:extLst>
          </p:cNvPr>
          <p:cNvSpPr txBox="1"/>
          <p:nvPr/>
        </p:nvSpPr>
        <p:spPr>
          <a:xfrm>
            <a:off x="6716183" y="1831639"/>
            <a:ext cx="468052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Aplica</a:t>
            </a:r>
            <a:r>
              <a:rPr lang="ro-RO" sz="2800" dirty="0"/>
              <a:t>ţie </a:t>
            </a:r>
            <a:r>
              <a:rPr lang="en-US" sz="2800" dirty="0"/>
              <a:t>: Python + </a:t>
            </a:r>
            <a:r>
              <a:rPr lang="en-US" sz="2800" dirty="0" err="1"/>
              <a:t>Tkinter</a:t>
            </a:r>
            <a:r>
              <a:rPr lang="en-US" sz="2800" dirty="0"/>
              <a:t> + OpenCV + Pillow + </a:t>
            </a:r>
            <a:r>
              <a:rPr lang="en-US" sz="2800" dirty="0" err="1"/>
              <a:t>Numpy</a:t>
            </a:r>
            <a:r>
              <a:rPr lang="en-US" sz="2800" dirty="0"/>
              <a:t>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Set de date : CASIA-IrisV4;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Detec</a:t>
            </a:r>
            <a:r>
              <a:rPr lang="ro-RO" sz="3200" dirty="0"/>
              <a:t>ţie Iris </a:t>
            </a:r>
            <a:r>
              <a:rPr lang="en-US" sz="3200" dirty="0"/>
              <a:t>-&gt; </a:t>
            </a:r>
            <a:r>
              <a:rPr lang="en-US" sz="3200" dirty="0" err="1"/>
              <a:t>Segmentare</a:t>
            </a:r>
            <a:r>
              <a:rPr lang="en-US" sz="3200" dirty="0"/>
              <a:t> Iris -&gt; </a:t>
            </a:r>
            <a:r>
              <a:rPr lang="en-US" sz="3200" dirty="0" err="1"/>
              <a:t>Recunoa</a:t>
            </a:r>
            <a:r>
              <a:rPr lang="ro-RO" sz="3200" dirty="0"/>
              <a:t>ştere Iris</a:t>
            </a:r>
            <a:endParaRPr lang="en-US" sz="32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o-RO" sz="2400" dirty="0"/>
          </a:p>
        </p:txBody>
      </p:sp>
      <p:pic>
        <p:nvPicPr>
          <p:cNvPr id="6" name="Picture 5" descr="A close up of an eye&#10;&#10;Description automatically generated">
            <a:extLst>
              <a:ext uri="{FF2B5EF4-FFF2-40B4-BE49-F238E27FC236}">
                <a16:creationId xmlns:a16="http://schemas.microsoft.com/office/drawing/2014/main" id="{F519BF8F-9D23-2684-FEE1-171FF8F5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2" y="1831639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close up of an eye&#10;&#10;Description automatically generated">
            <a:extLst>
              <a:ext uri="{FF2B5EF4-FFF2-40B4-BE49-F238E27FC236}">
                <a16:creationId xmlns:a16="http://schemas.microsoft.com/office/drawing/2014/main" id="{9EC826B8-6BC6-84AD-0F50-1F671301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12" y="1831639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black and white image of a human eye&#10;&#10;Description automatically generated">
            <a:extLst>
              <a:ext uri="{FF2B5EF4-FFF2-40B4-BE49-F238E27FC236}">
                <a16:creationId xmlns:a16="http://schemas.microsoft.com/office/drawing/2014/main" id="{AACA7B81-6B66-9A9B-8FC5-4E1865089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2" y="4343596"/>
            <a:ext cx="2376000" cy="207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C54D4-EE7F-463B-BB2B-682C38BB9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112" y="4343595"/>
            <a:ext cx="2376000" cy="210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96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38E6-FECF-C2A1-FD7A-325D6467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92962"/>
            <a:ext cx="9143998" cy="1020762"/>
          </a:xfrm>
        </p:spPr>
        <p:txBody>
          <a:bodyPr/>
          <a:lstStyle/>
          <a:p>
            <a:r>
              <a:rPr lang="en-US" i="1" dirty="0"/>
              <a:t>2.1. </a:t>
            </a:r>
            <a:r>
              <a:rPr lang="en-US" i="1" dirty="0" err="1"/>
              <a:t>Segmentarea</a:t>
            </a:r>
            <a:r>
              <a:rPr lang="en-US" i="1" dirty="0"/>
              <a:t> </a:t>
            </a:r>
            <a:r>
              <a:rPr lang="en-US" i="1" dirty="0" err="1"/>
              <a:t>Irisului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6B46-25B5-A987-0D35-A013FBB0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6" y="1295400"/>
            <a:ext cx="9144000" cy="4267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Aplicare</a:t>
            </a:r>
            <a:r>
              <a:rPr lang="en-US" sz="2600" dirty="0"/>
              <a:t> </a:t>
            </a:r>
            <a:r>
              <a:rPr lang="en-US" sz="2600" dirty="0" err="1"/>
              <a:t>filtre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algoritmi</a:t>
            </a:r>
            <a:r>
              <a:rPr lang="en-US" sz="2600" dirty="0"/>
              <a:t> </a:t>
            </a:r>
            <a:r>
              <a:rPr lang="en-US" sz="2600" dirty="0" err="1"/>
              <a:t>precedenti</a:t>
            </a:r>
            <a:r>
              <a:rPr lang="en-US" sz="2600" dirty="0"/>
              <a:t>(gaussian, Canny, </a:t>
            </a:r>
            <a:r>
              <a:rPr lang="en-US" sz="2600" dirty="0" err="1"/>
              <a:t>transformata</a:t>
            </a:r>
            <a:r>
              <a:rPr lang="en-US" sz="2600" dirty="0"/>
              <a:t> Hough);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Identificarea</a:t>
            </a:r>
            <a:r>
              <a:rPr lang="en-US" sz="2600" dirty="0"/>
              <a:t> </a:t>
            </a:r>
            <a:r>
              <a:rPr lang="en-US" sz="2600" dirty="0" err="1"/>
              <a:t>irisului</a:t>
            </a:r>
            <a:r>
              <a:rPr lang="en-US" sz="2600" dirty="0"/>
              <a:t> (</a:t>
            </a:r>
            <a:r>
              <a:rPr lang="en-US" sz="2600" dirty="0" err="1"/>
              <a:t>cercul</a:t>
            </a:r>
            <a:r>
              <a:rPr lang="en-US" sz="2600" dirty="0"/>
              <a:t> cu </a:t>
            </a:r>
            <a:r>
              <a:rPr lang="en-US" sz="2600" dirty="0" err="1"/>
              <a:t>raza</a:t>
            </a:r>
            <a:r>
              <a:rPr lang="en-US" sz="2600" dirty="0"/>
              <a:t> </a:t>
            </a:r>
            <a:r>
              <a:rPr lang="en-US" sz="2600" dirty="0" err="1"/>
              <a:t>cea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mare din </a:t>
            </a:r>
            <a:r>
              <a:rPr lang="en-US" sz="2600" dirty="0" err="1"/>
              <a:t>detectie</a:t>
            </a:r>
            <a:r>
              <a:rPr lang="en-US" sz="26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Crearea</a:t>
            </a:r>
            <a:r>
              <a:rPr lang="en-US" sz="2600" dirty="0"/>
              <a:t> </a:t>
            </a:r>
            <a:r>
              <a:rPr lang="en-US" sz="2600" dirty="0" err="1"/>
              <a:t>imaginii</a:t>
            </a:r>
            <a:r>
              <a:rPr lang="en-US" sz="2600" dirty="0"/>
              <a:t> segmentate;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54AB9-385A-F603-F947-1547E34C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077071"/>
            <a:ext cx="2215131" cy="2143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39192-F946-4BE5-0996-7EE32B0D6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4077072"/>
            <a:ext cx="2143125" cy="2143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4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2D9A-DD36-B8C7-5C43-A574A6C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/>
          <a:lstStyle/>
          <a:p>
            <a:r>
              <a:rPr lang="en-US" i="1" dirty="0"/>
              <a:t>2.2. </a:t>
            </a:r>
            <a:r>
              <a:rPr lang="en-US" i="1" dirty="0" err="1"/>
              <a:t>Recunoa</a:t>
            </a:r>
            <a:r>
              <a:rPr lang="ro-RO" i="1" dirty="0"/>
              <a:t>ş</a:t>
            </a:r>
            <a:r>
              <a:rPr lang="en-US" i="1" dirty="0" err="1"/>
              <a:t>tere</a:t>
            </a:r>
            <a:r>
              <a:rPr lang="ro-RO" i="1" dirty="0"/>
              <a:t>a Irisului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60FB6-84C2-F74F-3D45-3E964204029E}"/>
              </a:ext>
            </a:extLst>
          </p:cNvPr>
          <p:cNvSpPr txBox="1"/>
          <p:nvPr/>
        </p:nvSpPr>
        <p:spPr>
          <a:xfrm>
            <a:off x="1522413" y="1988840"/>
            <a:ext cx="934278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Algoritmul</a:t>
            </a:r>
            <a:r>
              <a:rPr lang="en-US" sz="2600" dirty="0"/>
              <a:t> SIFT + </a:t>
            </a:r>
            <a:r>
              <a:rPr lang="en-US" sz="2600" dirty="0" err="1"/>
              <a:t>Algortimul</a:t>
            </a:r>
            <a:r>
              <a:rPr lang="en-US" sz="2600" dirty="0"/>
              <a:t> FLANN -&gt; </a:t>
            </a:r>
            <a:r>
              <a:rPr lang="en-US" sz="2600" dirty="0" err="1"/>
              <a:t>Comparare</a:t>
            </a:r>
            <a:r>
              <a:rPr lang="en-US" sz="2600" dirty="0"/>
              <a:t> cu Threshold (&gt;= 90);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ro-RO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607EC-447B-44D4-D9A8-E485D6ED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2564904"/>
            <a:ext cx="3168352" cy="3704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446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851C-17E8-3303-87D3-22DDFD27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/>
          <a:lstStyle/>
          <a:p>
            <a:r>
              <a:rPr lang="en-US" i="1" dirty="0"/>
              <a:t>3. </a:t>
            </a:r>
            <a:r>
              <a:rPr lang="en-US" i="1" dirty="0" err="1"/>
              <a:t>Concluziile</a:t>
            </a:r>
            <a:endParaRPr lang="ro-RO" i="1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771216B-FC73-DEBC-D39D-DDFD68D263D5}"/>
              </a:ext>
            </a:extLst>
          </p:cNvPr>
          <p:cNvSpPr txBox="1">
            <a:spLocks/>
          </p:cNvSpPr>
          <p:nvPr/>
        </p:nvSpPr>
        <p:spPr>
          <a:xfrm>
            <a:off x="1269876" y="1700808"/>
            <a:ext cx="10153128" cy="20162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Imagini</a:t>
            </a:r>
            <a:r>
              <a:rPr lang="en-US" sz="2600" dirty="0"/>
              <a:t> de </a:t>
            </a:r>
            <a:r>
              <a:rPr lang="en-US" sz="2600" dirty="0" err="1"/>
              <a:t>calitate</a:t>
            </a:r>
            <a:r>
              <a:rPr lang="en-US" sz="2600" dirty="0"/>
              <a:t> </a:t>
            </a:r>
            <a:r>
              <a:rPr lang="en-US" sz="2600" dirty="0" err="1"/>
              <a:t>variabil</a:t>
            </a:r>
            <a:r>
              <a:rPr lang="ro-RO" sz="2600" dirty="0"/>
              <a:t>ă afectea</a:t>
            </a:r>
            <a:r>
              <a:rPr lang="en-US" sz="2600" dirty="0"/>
              <a:t>z</a:t>
            </a:r>
            <a:r>
              <a:rPr lang="ro-RO" sz="2600" dirty="0"/>
              <a:t>ă</a:t>
            </a:r>
            <a:r>
              <a:rPr lang="en-US" sz="2600" dirty="0"/>
              <a:t> pr</a:t>
            </a:r>
            <a:r>
              <a:rPr lang="ro-RO" sz="2600" dirty="0"/>
              <a:t>o</a:t>
            </a:r>
            <a:r>
              <a:rPr lang="en-US" sz="2600" dirty="0" err="1"/>
              <a:t>cesul</a:t>
            </a:r>
            <a:r>
              <a:rPr lang="en-US" sz="2600" dirty="0"/>
              <a:t> de </a:t>
            </a:r>
            <a:r>
              <a:rPr lang="en-US" sz="2600" dirty="0" err="1"/>
              <a:t>detec</a:t>
            </a:r>
            <a:r>
              <a:rPr lang="ro-RO" sz="2600" dirty="0"/>
              <a:t>ţie</a:t>
            </a:r>
            <a:r>
              <a:rPr lang="en-US" sz="2600" dirty="0"/>
              <a:t>;</a:t>
            </a:r>
            <a:endParaRPr lang="ro-RO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600" dirty="0"/>
              <a:t>Parametrii operaţiilor de procesare pot varia în funcţie de imagine</a:t>
            </a:r>
            <a:r>
              <a:rPr lang="en-US" sz="2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Îmbunătățirile</a:t>
            </a:r>
            <a:r>
              <a:rPr lang="en-US" sz="2600" dirty="0"/>
              <a:t> </a:t>
            </a:r>
            <a:r>
              <a:rPr lang="en-US" sz="2600" dirty="0" err="1"/>
              <a:t>potențiale</a:t>
            </a:r>
            <a:r>
              <a:rPr lang="en-US" sz="2600" dirty="0"/>
              <a:t> : </a:t>
            </a:r>
            <a:r>
              <a:rPr lang="en-US" sz="2600" dirty="0" err="1"/>
              <a:t>explorarea</a:t>
            </a:r>
            <a:r>
              <a:rPr lang="en-US" sz="2600" dirty="0"/>
              <a:t> unor noi </a:t>
            </a:r>
            <a:r>
              <a:rPr lang="en-US" sz="2600" dirty="0" err="1"/>
              <a:t>tehnici</a:t>
            </a:r>
            <a:r>
              <a:rPr lang="en-US" sz="2600" dirty="0"/>
              <a:t> și </a:t>
            </a:r>
            <a:r>
              <a:rPr lang="en-US" sz="2600" dirty="0" err="1"/>
              <a:t>optimizarea</a:t>
            </a:r>
            <a:r>
              <a:rPr lang="en-US" sz="2600" dirty="0"/>
              <a:t> </a:t>
            </a:r>
            <a:r>
              <a:rPr lang="en-US" sz="2600" dirty="0" err="1"/>
              <a:t>parametrilor</a:t>
            </a:r>
            <a:r>
              <a:rPr lang="en-US" sz="2600" dirty="0"/>
              <a:t>.</a:t>
            </a:r>
          </a:p>
        </p:txBody>
      </p:sp>
      <p:pic>
        <p:nvPicPr>
          <p:cNvPr id="5" name="Picture 4" descr="A diagram of a cloud with icons&#10;&#10;Description automatically generated">
            <a:extLst>
              <a:ext uri="{FF2B5EF4-FFF2-40B4-BE49-F238E27FC236}">
                <a16:creationId xmlns:a16="http://schemas.microsoft.com/office/drawing/2014/main" id="{00F17909-2F91-8300-421B-A059CFDCC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715628"/>
            <a:ext cx="3888432" cy="2784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61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29699-40B5-0884-F33D-26EC21B1911D}"/>
              </a:ext>
            </a:extLst>
          </p:cNvPr>
          <p:cNvSpPr txBox="1"/>
          <p:nvPr/>
        </p:nvSpPr>
        <p:spPr>
          <a:xfrm>
            <a:off x="477788" y="2636912"/>
            <a:ext cx="36004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Contribuția</a:t>
            </a:r>
            <a:r>
              <a:rPr lang="en-US" sz="2600" dirty="0"/>
              <a:t> </a:t>
            </a:r>
            <a:r>
              <a:rPr lang="en-US" sz="2600" dirty="0" err="1"/>
              <a:t>fiecărui</a:t>
            </a:r>
            <a:r>
              <a:rPr lang="en-US" sz="2600" dirty="0"/>
              <a:t> </a:t>
            </a:r>
            <a:r>
              <a:rPr lang="en-US" sz="2600" dirty="0" err="1"/>
              <a:t>membru</a:t>
            </a:r>
            <a:r>
              <a:rPr lang="en-US" sz="2600" dirty="0"/>
              <a:t> : </a:t>
            </a:r>
            <a:r>
              <a:rPr lang="en-US" sz="2600" dirty="0" err="1"/>
              <a:t>echitabil</a:t>
            </a:r>
            <a:r>
              <a:rPr lang="ro-RO" sz="2600" dirty="0"/>
              <a:t>ă</a:t>
            </a:r>
            <a:r>
              <a:rPr lang="en-US" sz="2600" dirty="0"/>
              <a:t> și </a:t>
            </a:r>
            <a:r>
              <a:rPr lang="en-US" sz="2600" dirty="0" err="1"/>
              <a:t>complementar</a:t>
            </a:r>
            <a:r>
              <a:rPr lang="ro-RO" sz="2600" dirty="0"/>
              <a:t>ă</a:t>
            </a:r>
            <a:r>
              <a:rPr lang="en-US" sz="2600" dirty="0"/>
              <a:t>;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o-RO" sz="2600" dirty="0"/>
              <a:t>G</a:t>
            </a:r>
            <a:r>
              <a:rPr lang="en-US" sz="2600" dirty="0" err="1"/>
              <a:t>radul</a:t>
            </a:r>
            <a:r>
              <a:rPr lang="en-US" sz="2600" dirty="0"/>
              <a:t> de </a:t>
            </a:r>
            <a:r>
              <a:rPr lang="en-US" sz="2600" dirty="0" err="1"/>
              <a:t>îndeplinire</a:t>
            </a:r>
            <a:r>
              <a:rPr lang="en-US" sz="2600" dirty="0"/>
              <a:t> al </a:t>
            </a:r>
            <a:r>
              <a:rPr lang="en-US" sz="2600" dirty="0" err="1"/>
              <a:t>obiectivelor</a:t>
            </a:r>
            <a:r>
              <a:rPr lang="en-US" sz="2600" dirty="0"/>
              <a:t> este </a:t>
            </a:r>
            <a:r>
              <a:rPr lang="en-US" sz="2600" dirty="0" err="1"/>
              <a:t>satisfăcător</a:t>
            </a:r>
            <a:endParaRPr lang="en-US" sz="26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ro-RO" sz="2600" dirty="0"/>
          </a:p>
        </p:txBody>
      </p:sp>
      <p:pic>
        <p:nvPicPr>
          <p:cNvPr id="2" name="Picture 1" descr="A group of people giving high five&#10;&#10;Description automatically generated">
            <a:extLst>
              <a:ext uri="{FF2B5EF4-FFF2-40B4-BE49-F238E27FC236}">
                <a16:creationId xmlns:a16="http://schemas.microsoft.com/office/drawing/2014/main" id="{457A3A95-A929-9E19-CD88-7967A970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348880"/>
            <a:ext cx="576064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ă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7_TF02804846_TF02804846" id="{AD84107B-2AD8-4918-9F54-4B8A0051EACB}" vid="{A8CBD154-7012-484F-89D5-396315D4C138}"/>
    </a:ext>
  </a:extLst>
</a:theme>
</file>

<file path=ppt/theme/theme2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6FCD8796AA14F9DCDE8DD3D1F163D" ma:contentTypeVersion="8" ma:contentTypeDescription="Create a new document." ma:contentTypeScope="" ma:versionID="05d7241fbcf9219ffb0585f40e411643">
  <xsd:schema xmlns:xsd="http://www.w3.org/2001/XMLSchema" xmlns:xs="http://www.w3.org/2001/XMLSchema" xmlns:p="http://schemas.microsoft.com/office/2006/metadata/properties" xmlns:ns3="096b5b58-d915-4cec-96ac-b3a0a2df66b0" targetNamespace="http://schemas.microsoft.com/office/2006/metadata/properties" ma:root="true" ma:fieldsID="5610c6bfc797335e5f299dc9aa336c56" ns3:_="">
    <xsd:import namespace="096b5b58-d915-4cec-96ac-b3a0a2df66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b5b58-d915-4cec-96ac-b3a0a2df6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73FF3-3C3C-4C87-8C88-9FD20A7E6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b5b58-d915-4cec-96ac-b3a0a2df6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71E861-DC8F-48A7-86F9-D94946549F5A}">
  <ds:schemaRefs>
    <ds:schemaRef ds:uri="http://schemas.microsoft.com/office/2006/documentManagement/types"/>
    <ds:schemaRef ds:uri="http://purl.org/dc/elements/1.1/"/>
    <ds:schemaRef ds:uri="096b5b58-d915-4cec-96ac-b3a0a2df66b0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9F9E41-4C0C-432D-A48E-18F4A911A8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școlară sub formă de tablă (ecran lat)</Template>
  <TotalTime>911</TotalTime>
  <Words>240</Words>
  <Application>Microsoft Office PowerPoint</Application>
  <PresentationFormat>Custom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Tablă 16x9</vt:lpstr>
      <vt:lpstr>Iris Recognition System</vt:lpstr>
      <vt:lpstr>Cuprins</vt:lpstr>
      <vt:lpstr>1. Contextul</vt:lpstr>
      <vt:lpstr>PowerPoint Presentation</vt:lpstr>
      <vt:lpstr>2. Descrierea Metodei</vt:lpstr>
      <vt:lpstr>2.1. Segmentarea Irisului</vt:lpstr>
      <vt:lpstr>2.2. Recunoaşterea Irisului</vt:lpstr>
      <vt:lpstr>3. Concluziile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titlu</dc:title>
  <dc:creator>Dragoș-George Gherasim</dc:creator>
  <cp:lastModifiedBy>Dragoș-George Gherasim</cp:lastModifiedBy>
  <cp:revision>14</cp:revision>
  <dcterms:created xsi:type="dcterms:W3CDTF">2023-11-21T16:25:07Z</dcterms:created>
  <dcterms:modified xsi:type="dcterms:W3CDTF">2024-01-11T13:55:17Z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0x0101007656FCD8796AA14F9DCDE8DD3D1F163D</vt:lpwstr>
  </property>
</Properties>
</file>