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67" r:id="rId7"/>
    <p:sldId id="269" r:id="rId8"/>
    <p:sldId id="274" r:id="rId9"/>
    <p:sldId id="277" r:id="rId10"/>
    <p:sldId id="270" r:id="rId11"/>
    <p:sldId id="276" r:id="rId12"/>
    <p:sldId id="275" r:id="rId13"/>
    <p:sldId id="272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80DB6A-496B-4B85-8FF4-B88DDC918495}" v="162" dt="2024-01-12T12:52:58.4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06" d="100"/>
          <a:sy n="106" d="100"/>
        </p:scale>
        <p:origin x="132" y="2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1/12/2024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1/12/2024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CAE68-E976-F0C9-EDEC-2149A0D78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C5303F-E268-F9F9-99CF-FA2D251523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2A2254-81F6-6679-760A-517090D64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5163C-0899-BB02-BB6B-F7CAC7DF66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75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90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6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312" y="1447800"/>
            <a:ext cx="4469235" cy="15525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Playing chess with NAO Robot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7612" y="4235451"/>
            <a:ext cx="5002636" cy="1041400"/>
          </a:xfrm>
        </p:spPr>
        <p:txBody>
          <a:bodyPr/>
          <a:lstStyle/>
          <a:p>
            <a:pPr algn="ctr"/>
            <a:r>
              <a:rPr lang="en-US" dirty="0"/>
              <a:t>Galatanu </a:t>
            </a:r>
            <a:r>
              <a:rPr lang="en-US" dirty="0" err="1"/>
              <a:t>marco-ionut</a:t>
            </a:r>
            <a:endParaRPr lang="en-US" dirty="0"/>
          </a:p>
          <a:p>
            <a:pPr algn="ctr"/>
            <a:r>
              <a:rPr lang="en-US" dirty="0" err="1"/>
              <a:t>Petrisor</a:t>
            </a:r>
            <a:r>
              <a:rPr lang="en-US" dirty="0"/>
              <a:t> </a:t>
            </a:r>
            <a:r>
              <a:rPr lang="en-US" dirty="0" err="1"/>
              <a:t>rares-gabriel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520EAE-8E8B-E607-CACC-BFF165581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1143000"/>
            <a:ext cx="4876800" cy="389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285729" cy="4465320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Proiectul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încă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este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într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-un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stadiu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incipient, cu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multe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soluții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pot fi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implementate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rezolva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anumite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probleme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din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modul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curent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abordare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Membrul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m1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realizat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comunicarea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între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algoritm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robot,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detectarea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mișcărilor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structura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codului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Membrul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m2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realizat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logica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validării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mutărilor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detectarea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tablei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procesarea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putea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fi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extrase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informații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relevante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detectării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mișcărilor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Toate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obiectivele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principale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au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fost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atinse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Proiectul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reprezintă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bază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solidă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atingerea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viitoarelor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obiective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21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Cuprins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Context</a:t>
            </a:r>
            <a:endParaRPr lang="en-US" dirty="0"/>
          </a:p>
          <a:p>
            <a:r>
              <a:rPr lang="ro-RO" dirty="0"/>
              <a:t>Descrierea metodei</a:t>
            </a:r>
            <a:endParaRPr lang="en-US" dirty="0"/>
          </a:p>
          <a:p>
            <a:r>
              <a:rPr lang="ro-RO" dirty="0"/>
              <a:t>Evaluarea soluției</a:t>
            </a:r>
          </a:p>
          <a:p>
            <a:r>
              <a:rPr lang="ro-RO" dirty="0"/>
              <a:t>Concluzii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1E15-57AC-48AE-5F5B-4B6D1EF90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Proiectul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axat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integrarea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robotului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Nao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jocul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șah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propune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abordare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inovatoare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îmbunătăți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interacțiunea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uman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-robot.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Scopul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este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dezvoltarea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unui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arbitru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autonom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perspectivă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inovatoare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ceea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privește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jocul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șah</a:t>
            </a:r>
            <a:endParaRPr lang="en-US" dirty="0">
              <a:solidFill>
                <a:srgbClr val="D1D5DB"/>
              </a:solidFill>
              <a:latin typeface="Söhne"/>
            </a:endParaRPr>
          </a:p>
          <a:p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Inovația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constă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implementarea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luării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deciziilor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timp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real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recunoașterea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vizuală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marcând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evoluție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experiența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jocului</a:t>
            </a:r>
            <a:endParaRPr lang="ro-RO" dirty="0"/>
          </a:p>
          <a:p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Cerințele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funcționale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includ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inițializarea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precisă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tablei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șah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monitorizarea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timp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real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mișcărilor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având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provocări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tehnologice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legate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complexitatea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recunoașterii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vizuale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interacțiunea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naturală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Descrierea metodei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>
            <a:normAutofit fontScale="92500" lnSpcReduction="10000"/>
          </a:bodyPr>
          <a:lstStyle/>
          <a:p>
            <a:r>
              <a:rPr lang="en-US" b="1" i="0" dirty="0">
                <a:effectLst/>
                <a:latin typeface="Söhne"/>
              </a:rPr>
              <a:t>Pipeline-</a:t>
            </a:r>
            <a:r>
              <a:rPr lang="en-US" b="1" i="0" dirty="0" err="1">
                <a:effectLst/>
                <a:latin typeface="Söhne"/>
              </a:rPr>
              <a:t>ul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dirty="0" err="1">
                <a:latin typeface="Söhne"/>
              </a:rPr>
              <a:t>s</a:t>
            </a:r>
            <a:r>
              <a:rPr lang="en-US" b="1" i="0" dirty="0" err="1">
                <a:effectLst/>
                <a:latin typeface="Söhne"/>
              </a:rPr>
              <a:t>oluției</a:t>
            </a:r>
            <a:r>
              <a:rPr lang="en-US" b="1" i="0" dirty="0">
                <a:effectLst/>
                <a:latin typeface="Söhne"/>
              </a:rPr>
              <a:t>:</a:t>
            </a:r>
          </a:p>
          <a:p>
            <a:pPr lvl="1"/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Detectarea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dirty="0" err="1">
                <a:solidFill>
                  <a:srgbClr val="D1D5DB"/>
                </a:solidFill>
                <a:latin typeface="Söhne"/>
              </a:rPr>
              <a:t>t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ablei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Șah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D1D5DB"/>
              </a:solidFill>
              <a:latin typeface="Söhne"/>
            </a:endParaRPr>
          </a:p>
          <a:p>
            <a:pPr lvl="2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Utilizarea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algoritmului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Canny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identificarea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marginilor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liniilor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tablei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șah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lvl="2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Aplicarea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algoritmului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Hough Lines Probabilistic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selectarea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liniilor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corespunzătoare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tablei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șah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Determinarea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dirty="0" err="1">
                <a:solidFill>
                  <a:srgbClr val="D1D5DB"/>
                </a:solidFill>
                <a:latin typeface="Söhne"/>
              </a:rPr>
              <a:t>c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oordonatelor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dirty="0" err="1">
                <a:solidFill>
                  <a:srgbClr val="D1D5DB"/>
                </a:solidFill>
                <a:latin typeface="Söhne"/>
              </a:rPr>
              <a:t>f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iecarui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dirty="0" err="1">
                <a:solidFill>
                  <a:srgbClr val="D1D5DB"/>
                </a:solidFill>
                <a:latin typeface="Söhne"/>
              </a:rPr>
              <a:t>p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ătrat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D1D5DB"/>
              </a:solidFill>
              <a:latin typeface="Söhne"/>
            </a:endParaRPr>
          </a:p>
          <a:p>
            <a:pPr lvl="2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Transformarea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tablei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detectate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din imagine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dintr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-un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trapez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într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-un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pătrat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lvl="2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Divizarea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pătratului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8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segmente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egale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identificând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colțurile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fiecărui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pătrat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Interpretarea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Imaginilor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2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Achiziționarea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două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imagini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calculul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mediei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culorilor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fiecare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pătrat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lvl="2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Determinarea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diferenței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medii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între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cele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două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imagini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stabilirea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unui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threshold experimental.</a:t>
            </a:r>
          </a:p>
          <a:p>
            <a:pPr lvl="2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Orice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diferență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care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depășește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threshold-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indică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schimbare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tabla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șah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lvl="2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377886" lvl="1" indent="0"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2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Descrierea metodei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Pipeline-</a:t>
            </a:r>
            <a:r>
              <a:rPr lang="en-US" b="1" i="0" dirty="0" err="1">
                <a:effectLst/>
                <a:latin typeface="Söhne"/>
              </a:rPr>
              <a:t>ul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dirty="0" err="1">
                <a:latin typeface="Söhne"/>
              </a:rPr>
              <a:t>s</a:t>
            </a:r>
            <a:r>
              <a:rPr lang="en-US" b="1" i="0" dirty="0" err="1">
                <a:effectLst/>
                <a:latin typeface="Söhne"/>
              </a:rPr>
              <a:t>oluției</a:t>
            </a:r>
            <a:r>
              <a:rPr lang="en-US" b="1" i="0" dirty="0">
                <a:effectLst/>
                <a:latin typeface="Söhne"/>
              </a:rPr>
              <a:t>:</a:t>
            </a:r>
          </a:p>
          <a:p>
            <a:pPr lvl="1"/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Analiza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Mișcării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Detectate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2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Încercarea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două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variante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mutare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având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vedere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algoritmul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detectează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schimbările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culoare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nu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piesele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sine.</a:t>
            </a:r>
          </a:p>
          <a:p>
            <a:pPr lvl="2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Validarea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mutării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dacă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nicio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variantă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nu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este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validă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se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consideră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mutare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invalidă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1"/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Feedback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Auditiv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2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Utilizarea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funcției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text-to-speech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robotului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NAO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comunica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auditiv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informații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despre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mutare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despre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jucătorul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care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făcut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-o.</a:t>
            </a:r>
          </a:p>
          <a:p>
            <a:pPr marL="377886" lvl="1" indent="0"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2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7974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A4CD5-B391-8CB2-BF94-F5C32A6E6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DA86-11EB-48CF-D478-1A8325A9F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Evaluarea soluției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393B6-B6F7-CBB6-F07E-6677B13C4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7339" y="1713355"/>
            <a:ext cx="11108247" cy="599197"/>
          </a:xfrm>
        </p:spPr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Rezultate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dirty="0" err="1">
                <a:solidFill>
                  <a:srgbClr val="D1D5DB"/>
                </a:solidFill>
                <a:latin typeface="Söhne"/>
              </a:rPr>
              <a:t>v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izuale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endParaRPr lang="en-US" b="1" i="0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5" name="Picture 4" descr="A black and white checkered board&#10;&#10;Description automatically generated">
            <a:extLst>
              <a:ext uri="{FF2B5EF4-FFF2-40B4-BE49-F238E27FC236}">
                <a16:creationId xmlns:a16="http://schemas.microsoft.com/office/drawing/2014/main" id="{FB188A63-8C56-F8B3-71FB-31AF10DFD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85" y="2434359"/>
            <a:ext cx="3416261" cy="2813140"/>
          </a:xfrm>
          <a:prstGeom prst="rect">
            <a:avLst/>
          </a:prstGeom>
        </p:spPr>
      </p:pic>
      <p:pic>
        <p:nvPicPr>
          <p:cNvPr id="7" name="Picture 6" descr="A white grid on a black background&#10;&#10;Description automatically generated">
            <a:extLst>
              <a:ext uri="{FF2B5EF4-FFF2-40B4-BE49-F238E27FC236}">
                <a16:creationId xmlns:a16="http://schemas.microsoft.com/office/drawing/2014/main" id="{C5DE25E6-FEEF-6AD4-249C-8709AE464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209" y="2437551"/>
            <a:ext cx="3563523" cy="2806663"/>
          </a:xfrm>
          <a:prstGeom prst="rect">
            <a:avLst/>
          </a:prstGeom>
        </p:spPr>
      </p:pic>
      <p:pic>
        <p:nvPicPr>
          <p:cNvPr id="11" name="Picture 10" descr="A chess board with chess pieces on it&#10;&#10;Description automatically generated">
            <a:extLst>
              <a:ext uri="{FF2B5EF4-FFF2-40B4-BE49-F238E27FC236}">
                <a16:creationId xmlns:a16="http://schemas.microsoft.com/office/drawing/2014/main" id="{D14EEB46-69AA-7550-8D12-87E49173DC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3684" y="2435016"/>
            <a:ext cx="3321537" cy="28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81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Evaluarea soluției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285729" cy="4465320"/>
          </a:xfrm>
        </p:spPr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Rezultate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dirty="0" err="1">
                <a:solidFill>
                  <a:srgbClr val="D1D5DB"/>
                </a:solidFill>
                <a:latin typeface="Söhne"/>
              </a:rPr>
              <a:t>v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izuale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endParaRPr lang="en-US" b="1" i="0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5" name="Picture 4" descr="A black and white chess board&#10;&#10;Description automatically generated">
            <a:extLst>
              <a:ext uri="{FF2B5EF4-FFF2-40B4-BE49-F238E27FC236}">
                <a16:creationId xmlns:a16="http://schemas.microsoft.com/office/drawing/2014/main" id="{E7904826-2DE6-906F-EB39-EFEA96794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706" y="1040920"/>
            <a:ext cx="3024392" cy="2249331"/>
          </a:xfrm>
          <a:prstGeom prst="rect">
            <a:avLst/>
          </a:prstGeom>
        </p:spPr>
      </p:pic>
      <p:pic>
        <p:nvPicPr>
          <p:cNvPr id="6" name="Picture 5" descr="A black and white chess board&#10;&#10;Description automatically generated">
            <a:extLst>
              <a:ext uri="{FF2B5EF4-FFF2-40B4-BE49-F238E27FC236}">
                <a16:creationId xmlns:a16="http://schemas.microsoft.com/office/drawing/2014/main" id="{DD999547-16B0-967B-44BC-A43A99FC9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347" y="1040162"/>
            <a:ext cx="2971184" cy="2225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0175F5-22DA-ADC3-1C0D-759067BE7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953" y="3467667"/>
            <a:ext cx="3026394" cy="1896016"/>
          </a:xfrm>
          <a:prstGeom prst="rect">
            <a:avLst/>
          </a:prstGeom>
        </p:spPr>
      </p:pic>
      <p:pic>
        <p:nvPicPr>
          <p:cNvPr id="8" name="Picture 7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A8191482-D7A7-C0F0-E81D-7D79DE6C04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2092" y="3466889"/>
            <a:ext cx="3030608" cy="1903664"/>
          </a:xfrm>
          <a:prstGeom prst="rect">
            <a:avLst/>
          </a:prstGeom>
        </p:spPr>
      </p:pic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C786951-0005-971C-5538-A097E7DECE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253" y="2702223"/>
            <a:ext cx="3271656" cy="2482861"/>
          </a:xfrm>
          <a:prstGeom prst="rect">
            <a:avLst/>
          </a:prstGeom>
        </p:spPr>
      </p:pic>
      <p:pic>
        <p:nvPicPr>
          <p:cNvPr id="11" name="Picture 10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FAC582F-3AFE-6E08-27F7-3B0DDD72C8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4431" y="5344658"/>
            <a:ext cx="1652741" cy="83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Evaluarea soluției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285729" cy="4465320"/>
          </a:xfrm>
        </p:spPr>
        <p:txBody>
          <a:bodyPr>
            <a:normAutofit/>
          </a:bodyPr>
          <a:lstStyle/>
          <a:p>
            <a:pPr algn="l"/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Eficiența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funcțională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1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Atât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noi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cât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utilizatorii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care au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testat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experiența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unui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joc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arbitrat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robotul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NAO,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putem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afirma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fost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experiență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captivantă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unică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interactivă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Scenarii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Utilizare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Reușite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1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Algoritmul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fost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capabil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detecteze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mișcările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normale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mișcările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speciale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cum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fi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rocada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mică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mare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este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capabil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menționeze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atunci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când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cineva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află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șah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198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Evaluarea soluției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285729" cy="446532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Reacții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la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Situații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Neprevăzute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</a:p>
          <a:p>
            <a:pPr lvl="1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situație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neprevăzută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fost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schimbarea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luminii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timpul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jocului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Blocarea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unei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surse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lumină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dus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la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schimbarea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tuturor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valorilor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pe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tablă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astfel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orice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mișcare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era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detectată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fiind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invalidă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Performanțe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ale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Interfeței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Auditive: </a:t>
            </a:r>
          </a:p>
          <a:p>
            <a:pPr lvl="1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Robotul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NAO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surprins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toată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lumea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cu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claritatea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informațiilor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oferite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despre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jocul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șah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despre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modul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care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descrie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fiecare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mutare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Impactul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Asupra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Experienței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Joc:</a:t>
            </a:r>
          </a:p>
          <a:p>
            <a:pPr lvl="1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Folosind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robotul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NAO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locul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unei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camere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unor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difuzoare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oferă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experiența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unui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joc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arbitrat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tehnologie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într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-o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formă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cât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umană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Utilizatorii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au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menționat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faptul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s-au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simțit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priviți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timpul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jocului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șah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iar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dacă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locul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robotului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fi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fost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doar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cameră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experiența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nu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fi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fost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aceeași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489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572</TotalTime>
  <Words>579</Words>
  <Application>Microsoft Office PowerPoint</Application>
  <PresentationFormat>Custom</PresentationFormat>
  <Paragraphs>58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 16x9</vt:lpstr>
      <vt:lpstr>Playing chess with NAO Robot</vt:lpstr>
      <vt:lpstr>Cuprins</vt:lpstr>
      <vt:lpstr>Context</vt:lpstr>
      <vt:lpstr>Descrierea metodei </vt:lpstr>
      <vt:lpstr>Descrierea metodei </vt:lpstr>
      <vt:lpstr>Evaluarea soluției</vt:lpstr>
      <vt:lpstr>Evaluarea soluției</vt:lpstr>
      <vt:lpstr>Evaluarea soluției</vt:lpstr>
      <vt:lpstr>Evaluarea soluției</vt:lpstr>
      <vt:lpstr>Concluzii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Titlu temă</dc:title>
  <dc:creator>Otilia Zvorișteanu</dc:creator>
  <cp:lastModifiedBy>Galatanu Marco</cp:lastModifiedBy>
  <cp:revision>88</cp:revision>
  <dcterms:created xsi:type="dcterms:W3CDTF">2023-12-13T06:59:36Z</dcterms:created>
  <dcterms:modified xsi:type="dcterms:W3CDTF">2024-01-12T12:54:33Z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