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lang="en-US" sz="1862" b="0" strike="noStrike" spc="-1">
                <a:solidFill>
                  <a:srgbClr val="595959"/>
                </a:solidFill>
                <a:latin typeface="Trebuchet MS"/>
              </a:defRPr>
            </a:pPr>
            <a:r>
              <a:rPr lang="en-US" sz="1862" b="0" strike="noStrike" spc="-1">
                <a:solidFill>
                  <a:srgbClr val="595959"/>
                </a:solidFill>
                <a:latin typeface="Trebuchet MS"/>
              </a:rPr>
              <a:t>Performanța programului în diferite condiții de lumină și calitate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0C22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Trebuchet M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Conditii optime</c:v>
                </c:pt>
                <c:pt idx="1">
                  <c:v>Iluminare scazuta si calitate buna</c:v>
                </c:pt>
                <c:pt idx="2">
                  <c:v>Iluminare buna si calitate scazuta</c:v>
                </c:pt>
                <c:pt idx="3">
                  <c:v>Iluminare slaba si calitate scazuta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0.93400000000000005</c:v>
                </c:pt>
                <c:pt idx="1">
                  <c:v>0.89100000000000001</c:v>
                </c:pt>
                <c:pt idx="2">
                  <c:v>0.85199999999999998</c:v>
                </c:pt>
                <c:pt idx="3">
                  <c:v>0.80100000000000005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1-452B-975E-CB1C5C958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858377"/>
        <c:axId val="71020402"/>
      </c:barChart>
      <c:catAx>
        <c:axId val="7285837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71020402"/>
        <c:crosses val="autoZero"/>
        <c:auto val="1"/>
        <c:lblAlgn val="ctr"/>
        <c:lblOffset val="100"/>
        <c:noMultiLvlLbl val="0"/>
      </c:catAx>
      <c:valAx>
        <c:axId val="7102040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72858377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Trebuchet MS"/>
            </a:defRPr>
          </a:pPr>
          <a:endParaRPr lang="en-US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834A0C-9B36-404C-B525-8767125F7F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86E5BB-280B-44B7-BA55-F9A1E953101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436400-2647-48C5-8494-3C8EC6935E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1BD042-1619-485A-B2AF-F9F51D2137C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0B707D-C0DA-4412-99E2-698657F13AB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o-RO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1A66A4-AF54-4412-A850-42A24AD522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A165C7-4B8F-47E8-89AC-6386AB6F7B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4588C9-4105-42F5-9828-F355F43272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767E61-5478-437D-BC7E-9E3B0EC0EA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o-RO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E7EF3D-9975-4F4F-9E2A-7B76490DBD5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9407F-EDDF-4FAD-BBDC-8185D0CF50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o-RO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F63DA3-7FE6-47E4-A457-3CE7C4BEC7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52B3A5-2418-47D5-88A3-2FFFA245FB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9D7D90-A1E6-4517-9AFB-530AC8DE8B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35F808-3188-4F48-B127-EA35D763A55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0713CB-6449-4336-8DF8-428403404AA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1D6482-E58F-4BB6-876F-37F17E9658E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D52AFC-E0BD-4827-9D66-DA478752F0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BFF8C7-AF99-4EA8-B5DC-4D086E6903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79DA1E-DB06-4985-B945-B5DBCA7B9E4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o-RO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453CFA-2583-4EEC-9CD4-2071CE9934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FD6769-64FB-4DF7-A017-07151A2774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E79D26-A99F-4481-B0D5-FA1974D80F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F8A8777-F354-4CC1-8989-EFFDF9730C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&lt;date/time&gt;</a:t>
            </a:r>
            <a:endParaRPr lang="ro-RO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o-RO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o-RO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85422-0B4C-4B42-A475-09C374A7CACE}" type="slidenum">
              <a:rPr lang="en-US" sz="900" b="0" strike="noStrike" spc="-1">
                <a:solidFill>
                  <a:srgbClr val="90C226"/>
                </a:solidFill>
                <a:latin typeface="Trebuchet MS"/>
              </a:rPr>
              <a:t>‹#›</a:t>
            </a:fld>
            <a:endParaRPr lang="ro-RO" sz="900" b="0" strike="noStrike" spc="-1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&lt;date/time&gt;</a:t>
            </a:r>
            <a:endParaRPr lang="ro-RO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o-RO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o-RO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04F595-4EA7-4F0F-B882-7A34D700F147}" type="slidenum">
              <a:rPr lang="en-US" sz="900" b="0" strike="noStrike" spc="-1">
                <a:solidFill>
                  <a:srgbClr val="90C226"/>
                </a:solidFill>
                <a:latin typeface="Trebuchet MS"/>
              </a:rPr>
              <a:t>‹#›</a:t>
            </a:fld>
            <a:endParaRPr lang="ro-RO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056" y="2242288"/>
            <a:ext cx="9546814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800" b="0" strike="noStrike" spc="-1" dirty="0" err="1">
                <a:solidFill>
                  <a:srgbClr val="90C226"/>
                </a:solidFill>
                <a:latin typeface="Trebuchet MS"/>
              </a:rPr>
              <a:t>Detecția</a:t>
            </a: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 </a:t>
            </a:r>
            <a:r>
              <a:rPr lang="en-US" sz="4800" b="0" strike="noStrike" spc="-1" dirty="0" err="1">
                <a:solidFill>
                  <a:srgbClr val="90C226"/>
                </a:solidFill>
                <a:latin typeface="Trebuchet MS"/>
              </a:rPr>
              <a:t>persoanelor</a:t>
            </a: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/</a:t>
            </a:r>
            <a:r>
              <a:rPr lang="en-US" sz="4800" b="0" strike="noStrike" spc="-1" dirty="0" err="1">
                <a:solidFill>
                  <a:srgbClr val="90C226"/>
                </a:solidFill>
                <a:latin typeface="Trebuchet MS"/>
              </a:rPr>
              <a:t>mișcării</a:t>
            </a: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 </a:t>
            </a:r>
            <a:r>
              <a:rPr lang="en-US" sz="4800" b="0" strike="noStrike" spc="-1" dirty="0" err="1">
                <a:solidFill>
                  <a:srgbClr val="90C226"/>
                </a:solidFill>
                <a:latin typeface="Trebuchet MS"/>
              </a:rPr>
              <a:t>folosind</a:t>
            </a: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 </a:t>
            </a:r>
            <a:r>
              <a:rPr lang="en-US" sz="4800" b="0" strike="noStrike" spc="-1" dirty="0" err="1">
                <a:solidFill>
                  <a:srgbClr val="90C226"/>
                </a:solidFill>
                <a:latin typeface="Trebuchet MS"/>
              </a:rPr>
              <a:t>camere</a:t>
            </a: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 de </a:t>
            </a:r>
            <a:r>
              <a:rPr lang="en-US" sz="4800" b="0" strike="noStrike" spc="-1" dirty="0" err="1">
                <a:solidFill>
                  <a:srgbClr val="90C226"/>
                </a:solidFill>
                <a:latin typeface="Trebuchet MS"/>
              </a:rPr>
              <a:t>supraveghere</a:t>
            </a:r>
            <a:endParaRPr lang="en-US" sz="48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</a:rPr>
              <a:t>Panciuc Ilie-Cosmin - 1311A</a:t>
            </a:r>
            <a:br>
              <a:rPr sz="1800"/>
            </a:br>
            <a:r>
              <a:rPr lang="en-US" sz="1800" b="0" strike="noStrike" spc="-1">
                <a:solidFill>
                  <a:srgbClr val="808080"/>
                </a:solidFill>
                <a:latin typeface="Trebuchet MS"/>
              </a:rPr>
              <a:t>Anghel Ioana - 1311A</a:t>
            </a:r>
            <a:endParaRPr lang="ro-RO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</a:rPr>
              <a:t>Univeristatea Tehnic</a:t>
            </a:r>
            <a:r>
              <a:rPr lang="ro-RO" sz="1800" b="0" strike="noStrike" spc="-1">
                <a:solidFill>
                  <a:srgbClr val="808080"/>
                </a:solidFill>
                <a:latin typeface="Trebuchet MS"/>
              </a:rPr>
              <a:t>ă</a:t>
            </a:r>
            <a:r>
              <a:rPr lang="en-US" sz="1800" b="0" strike="noStrike" spc="-1">
                <a:solidFill>
                  <a:srgbClr val="808080"/>
                </a:solidFill>
                <a:latin typeface="Trebuchet MS"/>
              </a:rPr>
              <a:t> “Gheorghe Asachi” Ia</a:t>
            </a:r>
            <a:r>
              <a:rPr lang="ro-RO" sz="1800" b="0" strike="noStrike" spc="-1">
                <a:solidFill>
                  <a:srgbClr val="808080"/>
                </a:solidFill>
                <a:latin typeface="Trebuchet MS"/>
              </a:rPr>
              <a:t>ș</a:t>
            </a:r>
            <a:r>
              <a:rPr lang="en-US" sz="1800" b="0" strike="noStrike" spc="-1">
                <a:solidFill>
                  <a:srgbClr val="808080"/>
                </a:solidFill>
                <a:latin typeface="Trebuchet MS"/>
              </a:rPr>
              <a:t>i</a:t>
            </a:r>
            <a:endParaRPr lang="ro-R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Preprocesari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121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-Grayscale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-Resize</a:t>
            </a:r>
          </a:p>
        </p:txBody>
      </p:sp>
      <p:pic>
        <p:nvPicPr>
          <p:cNvPr id="119" name="Picture 14"/>
          <p:cNvPicPr/>
          <p:nvPr/>
        </p:nvPicPr>
        <p:blipFill>
          <a:blip r:embed="rId2"/>
          <a:stretch/>
        </p:blipFill>
        <p:spPr>
          <a:xfrm>
            <a:off x="1053000" y="3239280"/>
            <a:ext cx="3922200" cy="321660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5"/>
          <p:cNvPicPr/>
          <p:nvPr/>
        </p:nvPicPr>
        <p:blipFill>
          <a:blip r:embed="rId3"/>
          <a:stretch/>
        </p:blipFill>
        <p:spPr>
          <a:xfrm>
            <a:off x="6939000" y="3171600"/>
            <a:ext cx="3928680" cy="3216600"/>
          </a:xfrm>
          <a:prstGeom prst="rect">
            <a:avLst/>
          </a:prstGeom>
          <a:ln w="0">
            <a:noFill/>
          </a:ln>
        </p:spPr>
      </p:pic>
      <p:sp>
        <p:nvSpPr>
          <p:cNvPr id="121" name="TextBox 16"/>
          <p:cNvSpPr/>
          <p:nvPr/>
        </p:nvSpPr>
        <p:spPr>
          <a:xfrm>
            <a:off x="7473960" y="2814840"/>
            <a:ext cx="40118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Imagine dupa preprocesare</a:t>
            </a:r>
            <a:endParaRPr lang="ro-RO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o-RO" sz="1800" b="0" strike="noStrike" spc="-1">
              <a:latin typeface="Arial"/>
            </a:endParaRPr>
          </a:p>
        </p:txBody>
      </p:sp>
      <p:sp>
        <p:nvSpPr>
          <p:cNvPr id="122" name="TextBox 17"/>
          <p:cNvSpPr/>
          <p:nvPr/>
        </p:nvSpPr>
        <p:spPr>
          <a:xfrm>
            <a:off x="1174680" y="2814840"/>
            <a:ext cx="3679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Imaginea inainte de preprocesare</a:t>
            </a:r>
            <a:endParaRPr lang="ro-R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HOG</a:t>
            </a:r>
            <a:br>
              <a:rPr sz="3600"/>
            </a:b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(</a:t>
            </a:r>
            <a:r>
              <a:rPr lang="en-US" sz="3600" b="1" strike="noStrike" spc="-1">
                <a:solidFill>
                  <a:srgbClr val="90C226"/>
                </a:solidFill>
                <a:latin typeface="Trebuchet MS"/>
              </a:rPr>
              <a:t>Histogram of oriented gradients</a:t>
            </a: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)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4" name="Content Placeholder 4"/>
          <p:cNvPicPr/>
          <p:nvPr/>
        </p:nvPicPr>
        <p:blipFill>
          <a:blip r:embed="rId2"/>
          <a:stretch/>
        </p:blipFill>
        <p:spPr>
          <a:xfrm>
            <a:off x="1620000" y="2239200"/>
            <a:ext cx="8672760" cy="424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Pa</a:t>
            </a:r>
            <a:r>
              <a:rPr lang="ro-RO" sz="3600" b="0" strike="noStrike" spc="-1">
                <a:solidFill>
                  <a:srgbClr val="90C226"/>
                </a:solidFill>
                <a:latin typeface="Trebuchet MS"/>
              </a:rPr>
              <a:t>ș</a:t>
            </a: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ii algoritmului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Divizarea imaginii în celule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Calculul gradientului și magnitudinii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Construirea histogramei de orientare a gradientului în fiecare celulă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Normalizare spațială și blocare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Concatenarea și obținerea vectorului de caracteristici HOG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Rezultate ob</a:t>
            </a:r>
            <a:r>
              <a:rPr lang="ro-RO" sz="3600" b="0" strike="noStrike" spc="-1">
                <a:solidFill>
                  <a:srgbClr val="90C226"/>
                </a:solidFill>
                <a:latin typeface="Trebuchet MS"/>
              </a:rPr>
              <a:t>ț</a:t>
            </a: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inute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128" name="Content Placeholder 5"/>
          <p:cNvGraphicFramePr/>
          <p:nvPr/>
        </p:nvGraphicFramePr>
        <p:xfrm>
          <a:off x="677880" y="2160720"/>
          <a:ext cx="8953560" cy="388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Concluzii preliminare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Dificultate </a:t>
            </a:r>
            <a:r>
              <a:rPr lang="ro-RO" sz="1800" b="0" strike="noStrike" spc="-1">
                <a:solidFill>
                  <a:srgbClr val="404040"/>
                </a:solidFill>
                <a:latin typeface="Trebuchet MS"/>
              </a:rPr>
              <a:t>î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n implementare fara ml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Constr</a:t>
            </a:r>
            <a:r>
              <a:rPr lang="ro-RO" sz="1800" b="0" strike="noStrike" spc="-1">
                <a:solidFill>
                  <a:srgbClr val="404040"/>
                </a:solidFill>
                <a:latin typeface="Trebuchet MS"/>
              </a:rPr>
              <a:t>â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ngeri hardware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60040" y="2956680"/>
            <a:ext cx="9441720" cy="316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o-RO" sz="6000" b="0" strike="noStrike" spc="-1">
                <a:solidFill>
                  <a:srgbClr val="90C226"/>
                </a:solidFill>
                <a:latin typeface="Trebuchet MS"/>
              </a:rPr>
              <a:t>Mulțumim pentru atenție!</a:t>
            </a:r>
            <a:endParaRPr lang="en-US" sz="60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108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Detecția persoanelor/mișcării folosind camere de supraveghere</vt:lpstr>
      <vt:lpstr>Preprocesari</vt:lpstr>
      <vt:lpstr>HOG (Histogram of oriented gradients)</vt:lpstr>
      <vt:lpstr>Pașii algoritmului</vt:lpstr>
      <vt:lpstr>Rezultate obținute</vt:lpstr>
      <vt:lpstr>Concluzii preliminare</vt:lpstr>
      <vt:lpstr>Mulțumim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Panciuc Ilie-Cosmin Anghel Ioana</dc:title>
  <dc:subject/>
  <dc:creator>ILIE-COSMIN</dc:creator>
  <dc:description/>
  <cp:lastModifiedBy>ILIE-COSMIN</cp:lastModifiedBy>
  <cp:revision>3</cp:revision>
  <dcterms:created xsi:type="dcterms:W3CDTF">2023-11-16T17:08:23Z</dcterms:created>
  <dcterms:modified xsi:type="dcterms:W3CDTF">2023-11-16T21:14:37Z</dcterms:modified>
  <dc:language>ro-RO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