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Performan</a:t>
            </a:r>
            <a:r>
              <a:rPr lang="ro-RO" dirty="0"/>
              <a:t>ț</a:t>
            </a:r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aseline="0" dirty="0" err="1"/>
              <a:t>programului</a:t>
            </a:r>
            <a:r>
              <a:rPr lang="en-US" baseline="0" dirty="0"/>
              <a:t> </a:t>
            </a:r>
            <a:r>
              <a:rPr lang="ro-RO" baseline="0" dirty="0"/>
              <a:t>î</a:t>
            </a:r>
            <a:r>
              <a:rPr lang="en-US" baseline="0" dirty="0"/>
              <a:t>n </a:t>
            </a:r>
            <a:r>
              <a:rPr lang="en-US" baseline="0" dirty="0" err="1"/>
              <a:t>diferite</a:t>
            </a:r>
            <a:r>
              <a:rPr lang="en-US" baseline="0" dirty="0"/>
              <a:t> </a:t>
            </a:r>
            <a:r>
              <a:rPr lang="en-US" baseline="0" dirty="0" err="1"/>
              <a:t>condi</a:t>
            </a:r>
            <a:r>
              <a:rPr lang="ro-RO" baseline="0" dirty="0"/>
              <a:t>ț</a:t>
            </a:r>
            <a:r>
              <a:rPr lang="en-US" baseline="0" dirty="0"/>
              <a:t>ii</a:t>
            </a:r>
            <a:r>
              <a:rPr lang="ro-RO" baseline="0" dirty="0"/>
              <a:t> de lumină și calitate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Conditii optime</c:v>
                </c:pt>
                <c:pt idx="1">
                  <c:v>Iluminare scazuta si calitate buna</c:v>
                </c:pt>
                <c:pt idx="2">
                  <c:v>Iluminare buna si calitate scazuta</c:v>
                </c:pt>
                <c:pt idx="3">
                  <c:v>Iluminare slaba si calitate scazuta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0.83599999999999997</c:v>
                </c:pt>
                <c:pt idx="1">
                  <c:v>0.81200000000000006</c:v>
                </c:pt>
                <c:pt idx="2">
                  <c:v>0.80100000000000005</c:v>
                </c:pt>
                <c:pt idx="3">
                  <c:v>0.79600000000000004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% Corect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70E-4BAE-8049-18899EFFB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5684416"/>
        <c:axId val="19004433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Conditii optime</c:v>
                      </c:pt>
                      <c:pt idx="1">
                        <c:v>Iluminare scazuta si calitate buna</c:v>
                      </c:pt>
                      <c:pt idx="2">
                        <c:v>Iluminare buna si calitate scazuta</c:v>
                      </c:pt>
                      <c:pt idx="3">
                        <c:v>Iluminare slaba si calitate scazuta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Sheet1!$C$1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 2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1-170E-4BAE-8049-18899EFFBFE2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Conditii optime</c:v>
                      </c:pt>
                      <c:pt idx="1">
                        <c:v>Iluminare scazuta si calitate buna</c:v>
                      </c:pt>
                      <c:pt idx="2">
                        <c:v>Iluminare buna si calitate scazuta</c:v>
                      </c:pt>
                      <c:pt idx="3">
                        <c:v>Iluminare slaba si calitate scazuta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Sheet1!$D$1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 3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2-170E-4BAE-8049-18899EFFBFE2}"/>
                  </c:ext>
                </c:extLst>
              </c15:ser>
            </c15:filteredBarSeries>
          </c:ext>
        </c:extLst>
      </c:barChart>
      <c:catAx>
        <c:axId val="18956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443392"/>
        <c:crosses val="autoZero"/>
        <c:auto val="1"/>
        <c:lblAlgn val="ctr"/>
        <c:lblOffset val="100"/>
        <c:noMultiLvlLbl val="0"/>
      </c:catAx>
      <c:valAx>
        <c:axId val="19004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68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02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8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CF97-D9C6-4251-8295-D83B6ADB9D5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1CF0-E157-A87A-C23F-4184932B8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Panciuc</a:t>
            </a:r>
            <a:r>
              <a:rPr lang="en-US" dirty="0"/>
              <a:t> </a:t>
            </a:r>
            <a:r>
              <a:rPr lang="en-US" dirty="0" err="1"/>
              <a:t>Ilie-Cosmin</a:t>
            </a:r>
            <a:br>
              <a:rPr lang="en-US" dirty="0"/>
            </a:br>
            <a:r>
              <a:rPr lang="en-US" dirty="0" err="1"/>
              <a:t>Anghel</a:t>
            </a:r>
            <a:r>
              <a:rPr lang="en-US" dirty="0"/>
              <a:t> Ioana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E1AFA-57DC-0B7F-984A-93230450C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Panciuc</a:t>
            </a:r>
            <a:r>
              <a:rPr lang="en-US" dirty="0"/>
              <a:t> </a:t>
            </a:r>
            <a:r>
              <a:rPr lang="en-US" dirty="0" err="1"/>
              <a:t>Ilie-Cosmin</a:t>
            </a:r>
            <a:r>
              <a:rPr lang="en-US" dirty="0"/>
              <a:t> - 1311A</a:t>
            </a:r>
            <a:br>
              <a:rPr lang="en-US" dirty="0"/>
            </a:br>
            <a:r>
              <a:rPr lang="en-US" dirty="0" err="1"/>
              <a:t>Anghel</a:t>
            </a:r>
            <a:r>
              <a:rPr lang="en-US" dirty="0"/>
              <a:t> Ioana - 1311A</a:t>
            </a:r>
          </a:p>
          <a:p>
            <a:r>
              <a:rPr lang="en-US" dirty="0" err="1"/>
              <a:t>Univeristatea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ro-RO" dirty="0"/>
              <a:t>ă</a:t>
            </a:r>
            <a:r>
              <a:rPr lang="en-US" dirty="0"/>
              <a:t> “Gheorghe </a:t>
            </a:r>
            <a:r>
              <a:rPr lang="en-US" dirty="0" err="1"/>
              <a:t>Asachi</a:t>
            </a:r>
            <a:r>
              <a:rPr lang="en-US" dirty="0"/>
              <a:t>” </a:t>
            </a:r>
            <a:r>
              <a:rPr lang="en-US" dirty="0" err="1"/>
              <a:t>Ia</a:t>
            </a:r>
            <a:r>
              <a:rPr lang="ro-RO" dirty="0"/>
              <a:t>ș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5520-27D7-2183-C005-998439E3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era </a:t>
            </a:r>
            <a:r>
              <a:rPr lang="en-US" dirty="0" err="1"/>
              <a:t>ciberneti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1C8C-F7A5-D67E-343B-D797AF93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ro-RO" sz="2600" dirty="0"/>
              <a:t>De ce procesare în timp real?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8EB3C-8DA5-5B50-9181-0744F62D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52" y="2234731"/>
            <a:ext cx="7779048" cy="44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18A8-0510-38E2-B70B-AF7FF95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F541-5A23-CEFE-240F-E109CA30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21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-Grayscale</a:t>
            </a:r>
          </a:p>
          <a:p>
            <a:pPr marL="0" indent="0">
              <a:buNone/>
            </a:pPr>
            <a:r>
              <a:rPr lang="en-US" sz="2600" dirty="0"/>
              <a:t>-Resize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E1BB02-0DF0-2883-EF97-1D036CAD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7" y="3239341"/>
            <a:ext cx="3922661" cy="32169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E57244-E2C8-4144-013F-18EBC1687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21" y="3255328"/>
            <a:ext cx="3929116" cy="3216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5D3678-A100-4DAE-300E-E923FBA6E216}"/>
              </a:ext>
            </a:extLst>
          </p:cNvPr>
          <p:cNvSpPr txBox="1"/>
          <p:nvPr/>
        </p:nvSpPr>
        <p:spPr>
          <a:xfrm>
            <a:off x="6939121" y="2681651"/>
            <a:ext cx="45319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Imagine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după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preprocesare</a:t>
            </a:r>
            <a:endParaRPr lang="en-US" sz="2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F58CC-B2D8-A1B3-5252-C2DB2FF31988}"/>
              </a:ext>
            </a:extLst>
          </p:cNvPr>
          <p:cNvSpPr txBox="1"/>
          <p:nvPr/>
        </p:nvSpPr>
        <p:spPr>
          <a:xfrm>
            <a:off x="426579" y="2681650"/>
            <a:ext cx="5353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Imaginea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înainte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de </a:t>
            </a:r>
            <a:r>
              <a:rPr lang="en-US" sz="2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preprocesare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32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C2A-A4EC-1864-8F47-231A9059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HOG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Histogram of oriented gradients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8C72A-7078-7193-1307-67EC3139A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47" y="1690688"/>
            <a:ext cx="8673016" cy="4241270"/>
          </a:xfrm>
        </p:spPr>
      </p:pic>
    </p:spTree>
    <p:extLst>
      <p:ext uri="{BB962C8B-B14F-4D97-AF65-F5344CB8AC3E}">
        <p14:creationId xmlns:p14="http://schemas.microsoft.com/office/powerpoint/2010/main" val="11950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A1CE-5D21-54DB-5CAA-BF0DCCD0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</a:t>
            </a:r>
            <a:r>
              <a:rPr lang="ro-RO" dirty="0"/>
              <a:t>ș</a:t>
            </a:r>
            <a:r>
              <a:rPr lang="en-US" dirty="0"/>
              <a:t>ii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40A4-AD65-DFC7-FA27-92795252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30266" cy="3880773"/>
          </a:xfrm>
        </p:spPr>
        <p:txBody>
          <a:bodyPr>
            <a:normAutofit/>
          </a:bodyPr>
          <a:lstStyle/>
          <a:p>
            <a:r>
              <a:rPr lang="en-US" sz="2600" b="1" dirty="0" err="1"/>
              <a:t>Divizarea</a:t>
            </a:r>
            <a:r>
              <a:rPr lang="en-US" sz="2600" b="1" dirty="0"/>
              <a:t> </a:t>
            </a:r>
            <a:r>
              <a:rPr lang="en-US" sz="2600" b="1" dirty="0" err="1"/>
              <a:t>imaginea</a:t>
            </a:r>
            <a:r>
              <a:rPr lang="en-US" sz="2600" b="1" dirty="0"/>
              <a:t> </a:t>
            </a:r>
            <a:r>
              <a:rPr lang="en-US" sz="2600" b="1" dirty="0" err="1"/>
              <a:t>în</a:t>
            </a:r>
            <a:r>
              <a:rPr lang="en-US" sz="2600" b="1" dirty="0"/>
              <a:t> </a:t>
            </a:r>
            <a:r>
              <a:rPr lang="en-US" sz="2600" b="1" dirty="0" err="1"/>
              <a:t>celule</a:t>
            </a:r>
            <a:endParaRPr lang="en-US" sz="2600" b="1" dirty="0"/>
          </a:p>
          <a:p>
            <a:r>
              <a:rPr lang="en-US" sz="2600" b="1" dirty="0" err="1"/>
              <a:t>Calculul</a:t>
            </a:r>
            <a:r>
              <a:rPr lang="en-US" sz="2600" b="1" dirty="0"/>
              <a:t> </a:t>
            </a:r>
            <a:r>
              <a:rPr lang="en-US" sz="2600" b="1" dirty="0" err="1"/>
              <a:t>gradientului</a:t>
            </a:r>
            <a:r>
              <a:rPr lang="en-US" sz="2600" b="1" dirty="0"/>
              <a:t> </a:t>
            </a:r>
            <a:r>
              <a:rPr lang="en-US" sz="2600" b="1" dirty="0" err="1"/>
              <a:t>și</a:t>
            </a:r>
            <a:r>
              <a:rPr lang="en-US" sz="2600" b="1" dirty="0"/>
              <a:t> </a:t>
            </a:r>
            <a:r>
              <a:rPr lang="en-US" sz="2600" b="1" dirty="0" err="1"/>
              <a:t>magnitudinii</a:t>
            </a:r>
            <a:endParaRPr lang="en-US" sz="2600" b="1" dirty="0"/>
          </a:p>
          <a:p>
            <a:r>
              <a:rPr lang="en-US" sz="2600" b="1" dirty="0" err="1"/>
              <a:t>Construirea</a:t>
            </a:r>
            <a:r>
              <a:rPr lang="en-US" sz="2600" b="1" dirty="0"/>
              <a:t> </a:t>
            </a:r>
            <a:r>
              <a:rPr lang="en-US" sz="2600" b="1" dirty="0" err="1"/>
              <a:t>histogramei</a:t>
            </a:r>
            <a:r>
              <a:rPr lang="en-US" sz="2600" b="1" dirty="0"/>
              <a:t> de </a:t>
            </a:r>
            <a:r>
              <a:rPr lang="en-US" sz="2600" b="1" dirty="0" err="1"/>
              <a:t>orientare</a:t>
            </a:r>
            <a:r>
              <a:rPr lang="en-US" sz="2600" b="1" dirty="0"/>
              <a:t> a </a:t>
            </a:r>
            <a:r>
              <a:rPr lang="en-US" sz="2600" b="1" dirty="0" err="1"/>
              <a:t>gradientului</a:t>
            </a:r>
            <a:r>
              <a:rPr lang="en-US" sz="2600" b="1" dirty="0"/>
              <a:t> </a:t>
            </a:r>
            <a:r>
              <a:rPr lang="en-US" sz="2600" b="1" dirty="0" err="1"/>
              <a:t>în</a:t>
            </a:r>
            <a:r>
              <a:rPr lang="en-US" sz="2600" b="1" dirty="0"/>
              <a:t> </a:t>
            </a:r>
            <a:r>
              <a:rPr lang="en-US" sz="2600" b="1" dirty="0" err="1"/>
              <a:t>fiecare</a:t>
            </a:r>
            <a:r>
              <a:rPr lang="en-US" sz="2600" b="1" dirty="0"/>
              <a:t> </a:t>
            </a:r>
            <a:r>
              <a:rPr lang="en-US" sz="2600" b="1" dirty="0" err="1"/>
              <a:t>celulă</a:t>
            </a:r>
            <a:endParaRPr lang="en-US" sz="2600" b="1" dirty="0"/>
          </a:p>
          <a:p>
            <a:r>
              <a:rPr lang="en-US" sz="2600" b="1" dirty="0" err="1"/>
              <a:t>Normalizare</a:t>
            </a:r>
            <a:r>
              <a:rPr lang="en-US" sz="2600" b="1" dirty="0"/>
              <a:t> </a:t>
            </a:r>
            <a:r>
              <a:rPr lang="en-US" sz="2600" b="1" dirty="0" err="1"/>
              <a:t>spațială</a:t>
            </a:r>
            <a:r>
              <a:rPr lang="en-US" sz="2600" b="1" dirty="0"/>
              <a:t> </a:t>
            </a:r>
            <a:r>
              <a:rPr lang="en-US" sz="2600" b="1" dirty="0" err="1"/>
              <a:t>și</a:t>
            </a:r>
            <a:r>
              <a:rPr lang="en-US" sz="2600" b="1" dirty="0"/>
              <a:t> </a:t>
            </a:r>
            <a:r>
              <a:rPr lang="en-US" sz="2600" b="1" dirty="0" err="1"/>
              <a:t>blocare</a:t>
            </a:r>
            <a:endParaRPr lang="en-US" sz="2600" b="1" dirty="0"/>
          </a:p>
          <a:p>
            <a:r>
              <a:rPr lang="en-US" sz="2600" b="1" dirty="0" err="1"/>
              <a:t>Concatenarea</a:t>
            </a:r>
            <a:r>
              <a:rPr lang="en-US" sz="2600" b="1" dirty="0"/>
              <a:t> </a:t>
            </a:r>
            <a:r>
              <a:rPr lang="en-US" sz="2600" b="1" dirty="0" err="1"/>
              <a:t>și</a:t>
            </a:r>
            <a:r>
              <a:rPr lang="en-US" sz="2600" b="1" dirty="0"/>
              <a:t> </a:t>
            </a:r>
            <a:r>
              <a:rPr lang="en-US" sz="2600" b="1" dirty="0" err="1"/>
              <a:t>obținerea</a:t>
            </a:r>
            <a:r>
              <a:rPr lang="en-US" sz="2600" b="1" dirty="0"/>
              <a:t> </a:t>
            </a:r>
            <a:r>
              <a:rPr lang="en-US" sz="2600" b="1" dirty="0" err="1"/>
              <a:t>vectorului</a:t>
            </a:r>
            <a:r>
              <a:rPr lang="en-US" sz="2600" b="1" dirty="0"/>
              <a:t> de </a:t>
            </a:r>
            <a:r>
              <a:rPr lang="en-US" sz="2600" b="1" dirty="0" err="1"/>
              <a:t>caracteristici</a:t>
            </a:r>
            <a:r>
              <a:rPr lang="en-US" sz="2600" b="1" dirty="0"/>
              <a:t> HOG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45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FE4-E037-0580-06CE-4DDFCDF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tracking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8732-7AC2-ABC4-CC8A-6F2FCDBF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KCF Tracker vs MOSSE vs </a:t>
            </a:r>
            <a:r>
              <a:rPr lang="en-US" sz="2600" b="1" dirty="0">
                <a:effectLst/>
                <a:latin typeface="Arial" panose="020B0604020202020204" pitchFamily="34" charset="0"/>
              </a:rPr>
              <a:t>CSRT</a:t>
            </a:r>
          </a:p>
          <a:p>
            <a:r>
              <a:rPr lang="en-US" sz="2600" b="1" dirty="0">
                <a:latin typeface="Arial" panose="020B0604020202020204" pitchFamily="34" charset="0"/>
              </a:rPr>
              <a:t>Tracking speed vs Detection speed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9684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FFA-2C74-22D9-22E6-E35A2541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inute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6552F6-18FB-5410-7996-0099FECBB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404829"/>
              </p:ext>
            </p:extLst>
          </p:nvPr>
        </p:nvGraphicFramePr>
        <p:xfrm>
          <a:off x="677862" y="2160588"/>
          <a:ext cx="8953817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106-D854-86B6-DC15-B1155D1C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B9EC-A931-E851-ED61-F236AEBC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600" dirty="0"/>
              <a:t>Soluția noastră vs SOTA</a:t>
            </a:r>
            <a:endParaRPr lang="en-US" sz="2600" dirty="0"/>
          </a:p>
          <a:p>
            <a:r>
              <a:rPr lang="en-US" sz="2600" dirty="0" err="1"/>
              <a:t>Constr</a:t>
            </a:r>
            <a:r>
              <a:rPr lang="ro-RO" sz="2600" dirty="0"/>
              <a:t>â</a:t>
            </a:r>
            <a:r>
              <a:rPr lang="en-US" sz="2600" dirty="0" err="1"/>
              <a:t>ngeri</a:t>
            </a:r>
            <a:r>
              <a:rPr lang="en-US" sz="2600" dirty="0"/>
              <a:t> hardware</a:t>
            </a:r>
            <a:endParaRPr lang="ro-RO" sz="2600" dirty="0"/>
          </a:p>
          <a:p>
            <a:r>
              <a:rPr lang="ro-RO" sz="2600" dirty="0"/>
              <a:t>Implementarea utilizând opencv &amp; CUDA</a:t>
            </a:r>
            <a:endParaRPr lang="en-US" sz="2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44D-DC9C-44AC-89A1-EB11478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14" y="2956560"/>
            <a:ext cx="9442026" cy="3169920"/>
          </a:xfrm>
        </p:spPr>
        <p:txBody>
          <a:bodyPr>
            <a:normAutofit/>
          </a:bodyPr>
          <a:lstStyle/>
          <a:p>
            <a:pPr algn="ctr"/>
            <a:r>
              <a:rPr lang="ro-RO" sz="6000" dirty="0"/>
              <a:t>Mulțumim pentru atenție!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364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139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Panciuc Ilie-Cosmin Anghel Ioana</vt:lpstr>
      <vt:lpstr>Securitatea în era cibernetiă</vt:lpstr>
      <vt:lpstr>Preprocesari</vt:lpstr>
      <vt:lpstr>HOG (Histogram of oriented gradients)</vt:lpstr>
      <vt:lpstr>Pașii algoritmului</vt:lpstr>
      <vt:lpstr>Object tracking </vt:lpstr>
      <vt:lpstr>Rezultate obținute</vt:lpstr>
      <vt:lpstr>Concluzii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Panciuc Ilie-Cosmin Anghel Ioana</dc:title>
  <dc:creator>ILIE-COSMIN</dc:creator>
  <cp:lastModifiedBy>ILIE-COSMIN</cp:lastModifiedBy>
  <cp:revision>2</cp:revision>
  <dcterms:created xsi:type="dcterms:W3CDTF">2023-11-16T17:08:23Z</dcterms:created>
  <dcterms:modified xsi:type="dcterms:W3CDTF">2024-01-11T13:02:45Z</dcterms:modified>
</cp:coreProperties>
</file>