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2" r:id="rId5"/>
    <p:sldId id="273" r:id="rId6"/>
    <p:sldId id="259" r:id="rId7"/>
    <p:sldId id="278" r:id="rId8"/>
    <p:sldId id="262" r:id="rId9"/>
    <p:sldId id="282" r:id="rId10"/>
    <p:sldId id="281" r:id="rId11"/>
    <p:sldId id="283" r:id="rId12"/>
    <p:sldId id="287" r:id="rId13"/>
    <p:sldId id="284" r:id="rId14"/>
    <p:sldId id="285" r:id="rId15"/>
    <p:sldId id="286" r:id="rId16"/>
    <p:sldId id="267" r:id="rId17"/>
    <p:sldId id="280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8300B-45FC-44A6-85EA-E8301F68C7A2}" v="901" dt="2023-11-16T19:47:49.318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11/16/2023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odels/google/inception-v3/frameworks/tensorFlow2/variations/feature-vector/versions/1?tfhub-redirect=true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msparsh/flowers-dataset" TargetMode="External"/><Relationship Id="rId2" Type="http://schemas.openxmlformats.org/officeDocument/2006/relationships/hyperlink" Target="https://www.kaggle.com/models/google/inception-v3/frameworks/tensorFlow2/variations/feature-vector/versions/1?tfhub-redirect=true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g"/><Relationship Id="rId4" Type="http://schemas.openxmlformats.org/officeDocument/2006/relationships/hyperlink" Target="https://www.kaggle.com/code/owenpatrickfalculan/flower-recognition-using-pre-trained-model/notebo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odels/google/inception-v3/frameworks/tensorFlow2/variations/feature-vector/versions/1?tfhub-redirect=tru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msparsh/flowers-datase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Recunoașterea florilor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Agape Maria</a:t>
            </a:r>
            <a:br>
              <a:rPr lang="ro-RO" dirty="0"/>
            </a:br>
            <a:r>
              <a:rPr lang="ro-RO" dirty="0"/>
              <a:t>Barila Sabina Nadejda</a:t>
            </a:r>
          </a:p>
          <a:p>
            <a:r>
              <a:rPr lang="ro-RO" dirty="0"/>
              <a:t>GRUPA 1311A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792" y="2918682"/>
            <a:ext cx="5527237" cy="1773555"/>
          </a:xfrm>
        </p:spPr>
        <p:txBody>
          <a:bodyPr/>
          <a:lstStyle/>
          <a:p>
            <a:r>
              <a:rPr lang="ro-RO" dirty="0"/>
              <a:t>Tehnologii folosite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2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0904" y="1781052"/>
            <a:ext cx="6553492" cy="4634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o-RO" sz="2800" dirty="0">
                <a:solidFill>
                  <a:srgbClr val="543E34"/>
                </a:solidFill>
                <a:latin typeface="Gill Sans Nova Light"/>
                <a:ea typeface="+mn-lt"/>
                <a:cs typeface="Calibri"/>
              </a:rPr>
              <a:t>Tehnologii folosite:</a:t>
            </a:r>
            <a:endParaRPr lang="en-US"/>
          </a:p>
          <a:p>
            <a:pPr algn="l"/>
            <a:endParaRPr lang="ro-RO" sz="2800" dirty="0">
              <a:cs typeface="Calibri"/>
            </a:endParaRPr>
          </a:p>
          <a:p>
            <a:pPr algn="l"/>
            <a:r>
              <a:rPr lang="ro-RO" sz="2800" dirty="0" err="1">
                <a:cs typeface="Calibri"/>
              </a:rPr>
              <a:t>Jupyter</a:t>
            </a:r>
            <a:r>
              <a:rPr lang="ro-RO" sz="2800" dirty="0">
                <a:cs typeface="Calibri"/>
              </a:rPr>
              <a:t> Notebook</a:t>
            </a:r>
          </a:p>
          <a:p>
            <a:pPr algn="l"/>
            <a:r>
              <a:rPr lang="ro-RO" sz="2800" dirty="0" err="1">
                <a:cs typeface="Calibri"/>
              </a:rPr>
              <a:t>Python</a:t>
            </a:r>
            <a:r>
              <a:rPr lang="ro-RO" sz="2800" dirty="0">
                <a:cs typeface="Calibri"/>
              </a:rPr>
              <a:t> 3.8</a:t>
            </a:r>
          </a:p>
          <a:p>
            <a:pPr algn="l"/>
            <a:r>
              <a:rPr lang="ro-RO" sz="2800" err="1">
                <a:cs typeface="Calibri"/>
              </a:rPr>
              <a:t>TensorFlow</a:t>
            </a:r>
            <a:endParaRPr lang="ro-RO" sz="2800" dirty="0">
              <a:cs typeface="Calibri"/>
            </a:endParaRPr>
          </a:p>
          <a:p>
            <a:pPr algn="l"/>
            <a:r>
              <a:rPr lang="ro-RO" sz="2800" dirty="0">
                <a:cs typeface="Calibri"/>
                <a:hlinkClick r:id="rId2"/>
              </a:rPr>
              <a:t>Inception_V3</a:t>
            </a:r>
            <a:endParaRPr lang="ro-RO" sz="2800" dirty="0">
              <a:cs typeface="Calibri"/>
            </a:endParaRPr>
          </a:p>
          <a:p>
            <a:pPr algn="l"/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4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792" y="2918682"/>
            <a:ext cx="5527237" cy="1773555"/>
          </a:xfrm>
        </p:spPr>
        <p:txBody>
          <a:bodyPr/>
          <a:lstStyle/>
          <a:p>
            <a:r>
              <a:rPr lang="ro-RO" dirty="0"/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294239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ro-RO" dirty="0"/>
              <a:t>Realizări</a:t>
            </a:r>
            <a:endParaRPr lang="en-US" dirty="0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o-RO" dirty="0">
                <a:latin typeface="Gill Sans Nova"/>
              </a:rPr>
              <a:t>Am realizat modelul de </a:t>
            </a:r>
            <a:r>
              <a:rPr lang="ro-RO" dirty="0" err="1">
                <a:latin typeface="Gill Sans Nova"/>
              </a:rPr>
              <a:t>recunoastere</a:t>
            </a:r>
            <a:r>
              <a:rPr lang="ro-RO" dirty="0">
                <a:latin typeface="Gill Sans Nova"/>
              </a:rPr>
              <a:t> a florilor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o-RO" dirty="0">
                <a:latin typeface="Gill Sans Nova"/>
              </a:rPr>
              <a:t>Am obținut rezultate cu</a:t>
            </a:r>
            <a:br>
              <a:rPr lang="ro-RO" dirty="0"/>
            </a:br>
            <a:r>
              <a:rPr lang="ro-RO" dirty="0">
                <a:latin typeface="Gill Sans Nova"/>
              </a:rPr>
              <a:t>precizie de pana la 50%</a:t>
            </a:r>
            <a:endParaRPr lang="ro-R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13833" y="3227299"/>
            <a:ext cx="3551111" cy="2231330"/>
          </a:xfrm>
        </p:spPr>
        <p:txBody>
          <a:bodyPr/>
          <a:lstStyle/>
          <a:p>
            <a:r>
              <a:rPr lang="ro-RO" dirty="0">
                <a:latin typeface="Gill Sans Nova"/>
              </a:rPr>
              <a:t>Am specializat un model pre-antrenat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5032744" cy="40707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​</a:t>
            </a:r>
          </a:p>
          <a:p>
            <a:r>
              <a:rPr lang="ro-RO" dirty="0"/>
              <a:t>Automatizarea </a:t>
            </a:r>
            <a:r>
              <a:rPr lang="ro-RO" dirty="0" err="1"/>
              <a:t>recunoasterii</a:t>
            </a:r>
            <a:r>
              <a:rPr lang="ro-RO" dirty="0"/>
              <a:t> florilor este o problema care </a:t>
            </a:r>
            <a:r>
              <a:rPr lang="ro-RO" dirty="0" err="1"/>
              <a:t>inca</a:t>
            </a:r>
            <a:r>
              <a:rPr lang="ro-RO" dirty="0"/>
              <a:t> ridica </a:t>
            </a:r>
            <a:r>
              <a:rPr lang="ro-RO" dirty="0" err="1"/>
              <a:t>dificultati</a:t>
            </a:r>
            <a:r>
              <a:rPr lang="ro-RO" dirty="0"/>
              <a:t> prin diversitatea plantelor, unghiurilor foarte diferite ale florilor, calitatea imaginilor.</a:t>
            </a:r>
          </a:p>
          <a:p>
            <a:r>
              <a:rPr lang="ro-RO" dirty="0"/>
              <a:t>Pentru a </a:t>
            </a:r>
            <a:r>
              <a:rPr lang="ro-RO" dirty="0" err="1"/>
              <a:t>obtine</a:t>
            </a:r>
            <a:r>
              <a:rPr lang="ro-RO" dirty="0"/>
              <a:t> precizii mari, este necesara antrenarea modelului folosind seturi de date calitative, cu multe poze, realizate din unghiuri diferite.</a:t>
            </a:r>
          </a:p>
          <a:p>
            <a:endParaRPr lang="ro-RO" dirty="0"/>
          </a:p>
          <a:p>
            <a:endParaRPr lang="en-US" dirty="0"/>
          </a:p>
        </p:txBody>
      </p:sp>
      <p:pic>
        <p:nvPicPr>
          <p:cNvPr id="8" name="Picture Placeholder 7" descr="Person harvesting lettuce from a garden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" r="32"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5032744" cy="40707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https://www.kaggle.com/models/google/inception-v3/frameworks/tensorFlow2/variations/feature-vector/versions/1?tfhub-redirect=true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https://www.kaggle.com/datasets/imsparsh/flowers-dataset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https://www.kaggle.com/code/owenpatrickfalculan/flower-recognition-using-pre-trained-model/notebook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8" name="Picture Placeholder 7" descr="Person harvesting lettuce from a garden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/>
          <a:srcRect l="32" r="32"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360133"/>
              </p:ext>
            </p:extLst>
          </p:nvPr>
        </p:nvGraphicFramePr>
        <p:xfrm>
          <a:off x="7791450" y="1169988"/>
          <a:ext cx="4314000" cy="4838913"/>
        </p:xfrm>
        <a:graphic>
          <a:graphicData uri="http://schemas.openxmlformats.org/drawingml/2006/table">
            <a:tbl>
              <a:tblPr firstRow="1" bandRow="1"/>
              <a:tblGrid>
                <a:gridCol w="4314000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</a:t>
                      </a:r>
                      <a:r>
                        <a:rPr lang="ro-RO" sz="2400" dirty="0">
                          <a:latin typeface="+mn-lt"/>
                          <a:cs typeface="Gill Sans Light" panose="020B0302020104020203" pitchFamily="34" charset="-79"/>
                        </a:rPr>
                        <a:t>CERE</a:t>
                      </a:r>
                      <a:endParaRPr lang="en-US" sz="240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>
                          <a:latin typeface="+mn-lt"/>
                          <a:cs typeface="Gill Sans Light" panose="020B0302020104020203" pitchFamily="34" charset="-79"/>
                        </a:rPr>
                        <a:t>DETALII ETAPĂ INTERMEDIARĂ</a:t>
                      </a:r>
                      <a:endParaRPr lang="en-US" sz="240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>
                          <a:latin typeface="+mn-lt"/>
                          <a:cs typeface="Gill Sans Light" panose="020B0302020104020203" pitchFamily="34" charset="-79"/>
                        </a:rPr>
                        <a:t>DETALII DE IMPLEMENTARE</a:t>
                      </a:r>
                      <a:endParaRPr lang="en-US" sz="240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ro-RO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T</a:t>
                      </a:r>
                      <a:r>
                        <a:rPr lang="ro-RO" sz="2400" dirty="0">
                          <a:latin typeface="+mn-lt"/>
                          <a:cs typeface="Gill Sans Light" panose="020B0302020104020203" pitchFamily="34" charset="-79"/>
                        </a:rPr>
                        <a:t>EHNOLOGII FOLOSITE</a:t>
                      </a:r>
                      <a:endParaRPr lang="en-US" sz="240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ro-RO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dirty="0">
                          <a:latin typeface="+mn-lt"/>
                          <a:cs typeface="Gill Sans Light" panose="020B0302020104020203" pitchFamily="34" charset="-79"/>
                        </a:rPr>
                        <a:t>CONCLUZII</a:t>
                      </a:r>
                      <a:endParaRPr lang="en-US" sz="240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ro-RO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Recunoașterea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plantelor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problemă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actuală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special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biologi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chimiști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ecologiști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Aceasta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fi </a:t>
            </a:r>
            <a:r>
              <a:rPr lang="en-US" dirty="0" err="1">
                <a:ea typeface="+mn-lt"/>
                <a:cs typeface="+mn-lt"/>
              </a:rPr>
              <a:t>efectuată</a:t>
            </a:r>
            <a:r>
              <a:rPr lang="en-US" dirty="0">
                <a:ea typeface="+mn-lt"/>
                <a:cs typeface="+mn-lt"/>
              </a:rPr>
              <a:t> manual de </a:t>
            </a:r>
            <a:r>
              <a:rPr lang="en-US" dirty="0" err="1">
                <a:ea typeface="+mn-lt"/>
                <a:cs typeface="+mn-lt"/>
              </a:rPr>
              <a:t>experți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umani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proces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consumator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timp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eficiență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scăzută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Din </a:t>
            </a:r>
            <a:r>
              <a:rPr lang="en-US" dirty="0" err="1">
                <a:ea typeface="+mn-lt"/>
                <a:cs typeface="+mn-lt"/>
              </a:rPr>
              <a:t>acest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motiv</a:t>
            </a:r>
            <a:r>
              <a:rPr lang="en-US" dirty="0">
                <a:ea typeface="+mn-lt"/>
                <a:cs typeface="+mn-lt"/>
              </a:rPr>
              <a:t>, am </a:t>
            </a:r>
            <a:r>
              <a:rPr lang="en-US" dirty="0" err="1">
                <a:ea typeface="+mn-lt"/>
                <a:cs typeface="+mn-lt"/>
              </a:rPr>
              <a:t>decis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implementăm</a:t>
            </a:r>
            <a:r>
              <a:rPr lang="en-US" dirty="0">
                <a:ea typeface="+mn-lt"/>
                <a:cs typeface="+mn-lt"/>
              </a:rPr>
              <a:t> un model de </a:t>
            </a:r>
            <a:r>
              <a:rPr lang="en-US" dirty="0" err="1">
                <a:ea typeface="+mn-lt"/>
                <a:cs typeface="+mn-lt"/>
              </a:rPr>
              <a:t>recunoaștere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florilor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792" y="2918682"/>
            <a:ext cx="5527237" cy="1773555"/>
          </a:xfrm>
        </p:spPr>
        <p:txBody>
          <a:bodyPr/>
          <a:lstStyle/>
          <a:p>
            <a:r>
              <a:rPr lang="ro-RO" dirty="0"/>
              <a:t>Detalii etapă intermediară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A794A-5E7B-BCB5-0CA4-919FF513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607" y="803254"/>
            <a:ext cx="9363456" cy="5170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Pentru documentare, am consultat articole științifice, forumuri, </a:t>
            </a:r>
            <a:r>
              <a:rPr lang="ro-RO" dirty="0" err="1">
                <a:ea typeface="+mn-lt"/>
                <a:cs typeface="+mn-lt"/>
              </a:rPr>
              <a:t>tutoriale</a:t>
            </a:r>
            <a:r>
              <a:rPr lang="ro-RO" dirty="0">
                <a:ea typeface="+mn-lt"/>
                <a:cs typeface="+mn-lt"/>
              </a:rPr>
              <a:t> și aplicații deja existente.</a:t>
            </a:r>
            <a:br>
              <a:rPr lang="ro-RO" dirty="0"/>
            </a:br>
            <a:r>
              <a:rPr lang="ro-RO" dirty="0">
                <a:ea typeface="+mn-lt"/>
                <a:cs typeface="+mn-lt"/>
              </a:rPr>
              <a:t>Am decis să folosim un model pre-antrenat pe recunoașterea obiectelor, </a:t>
            </a:r>
            <a:r>
              <a:rPr lang="ro-RO" sz="2700" b="1" dirty="0">
                <a:solidFill>
                  <a:srgbClr val="202124"/>
                </a:solidFill>
                <a:ea typeface="+mn-lt"/>
                <a:cs typeface="+mn-lt"/>
                <a:hlinkClick r:id="rId2"/>
              </a:rPr>
              <a:t>inception_v3</a:t>
            </a:r>
            <a:r>
              <a:rPr lang="ro-RO" dirty="0">
                <a:ea typeface="+mn-lt"/>
                <a:cs typeface="+mn-lt"/>
              </a:rPr>
              <a:t>, pe care l-am specializat pentru a recunoaște 5 tipuri de flori:</a:t>
            </a:r>
            <a:endParaRPr lang="en-US" dirty="0"/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-trandafiri</a:t>
            </a:r>
            <a:endParaRPr lang="ro-RO" dirty="0"/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-margarete</a:t>
            </a:r>
            <a:endParaRPr lang="ro-RO" dirty="0"/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-lalele</a:t>
            </a:r>
            <a:endParaRPr lang="ro-RO" dirty="0"/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-păpădii</a:t>
            </a:r>
            <a:endParaRPr lang="ro-RO" dirty="0"/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-floarea-soarelui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A794A-5E7B-BCB5-0CA4-919FF513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12" y="1017327"/>
            <a:ext cx="9363456" cy="5170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/>
              <a:t>Setul de date folosit pentru toate speciile de flori a fost găsit pe site-ul </a:t>
            </a:r>
            <a:r>
              <a:rPr lang="ro-RO" dirty="0">
                <a:hlinkClick r:id="rId2"/>
              </a:rPr>
              <a:t>kaggle.com</a:t>
            </a:r>
            <a:r>
              <a:rPr lang="ro-RO" dirty="0"/>
              <a:t>.</a:t>
            </a:r>
            <a:br>
              <a:rPr lang="ro-RO" dirty="0"/>
            </a:br>
            <a:r>
              <a:rPr lang="ro-RO" dirty="0"/>
              <a:t>Setul de date nu include imagini de test, ci doar poze pentru antrenarea modelului.</a:t>
            </a:r>
          </a:p>
        </p:txBody>
      </p:sp>
    </p:spTree>
    <p:extLst>
      <p:ext uri="{BB962C8B-B14F-4D97-AF65-F5344CB8AC3E}">
        <p14:creationId xmlns:p14="http://schemas.microsoft.com/office/powerpoint/2010/main" val="385049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792" y="2918682"/>
            <a:ext cx="5527237" cy="1773555"/>
          </a:xfrm>
        </p:spPr>
        <p:txBody>
          <a:bodyPr/>
          <a:lstStyle/>
          <a:p>
            <a:r>
              <a:rPr lang="ro-RO" dirty="0"/>
              <a:t>Detalii de implementare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1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6534" y="1828089"/>
            <a:ext cx="6553492" cy="4634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o-RO" sz="2800" dirty="0">
                <a:ea typeface="+mn-lt"/>
                <a:cs typeface="+mn-lt"/>
              </a:rPr>
              <a:t>Se </a:t>
            </a:r>
            <a:r>
              <a:rPr lang="ro-RO" sz="2800" dirty="0" err="1">
                <a:ea typeface="+mn-lt"/>
                <a:cs typeface="+mn-lt"/>
              </a:rPr>
              <a:t>itereaza</a:t>
            </a:r>
            <a:r>
              <a:rPr lang="ro-RO" sz="2800" dirty="0">
                <a:ea typeface="+mn-lt"/>
                <a:cs typeface="+mn-lt"/>
              </a:rPr>
              <a:t> toate imaginile, se convertesc într-un vector </a:t>
            </a:r>
            <a:r>
              <a:rPr lang="ro-RO" sz="2800" dirty="0" err="1">
                <a:ea typeface="+mn-lt"/>
                <a:cs typeface="+mn-lt"/>
              </a:rPr>
              <a:t>numpy</a:t>
            </a:r>
            <a:r>
              <a:rPr lang="ro-RO" sz="2800" dirty="0">
                <a:ea typeface="+mn-lt"/>
                <a:cs typeface="+mn-lt"/>
              </a:rPr>
              <a:t>, apoi trăsăturile identificate în poze sunt clasificate.</a:t>
            </a:r>
          </a:p>
          <a:p>
            <a:pPr algn="l"/>
            <a:r>
              <a:rPr lang="ro-RO" sz="2800" dirty="0"/>
              <a:t>Urmează specializarea modelului pre-antrenat si evaluarea sa.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7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6534" y="1828089"/>
            <a:ext cx="6713417" cy="4634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o-RO" sz="2800" dirty="0">
                <a:ea typeface="+mn-lt"/>
                <a:cs typeface="+mn-lt"/>
              </a:rPr>
              <a:t>Pentru testarea modelului, este introdus link-</a:t>
            </a:r>
            <a:r>
              <a:rPr lang="ro-RO" sz="2800" dirty="0" err="1">
                <a:ea typeface="+mn-lt"/>
                <a:cs typeface="+mn-lt"/>
              </a:rPr>
              <a:t>ul</a:t>
            </a:r>
            <a:r>
              <a:rPr lang="ro-RO" sz="2800" dirty="0">
                <a:ea typeface="+mn-lt"/>
                <a:cs typeface="+mn-lt"/>
              </a:rPr>
              <a:t> oricărei poze. Este returnat tipul de floare apreciat de către model, alături de precizia aproximată. </a:t>
            </a:r>
            <a:endParaRPr lang="en-US" dirty="0"/>
          </a:p>
          <a:p>
            <a:pPr algn="l"/>
            <a:r>
              <a:rPr lang="ro-RO" sz="2800" dirty="0">
                <a:ea typeface="+mn-lt"/>
                <a:cs typeface="+mn-lt"/>
              </a:rPr>
              <a:t>Daca precizia nu </a:t>
            </a:r>
            <a:r>
              <a:rPr lang="ro-RO" sz="2800" dirty="0" err="1">
                <a:ea typeface="+mn-lt"/>
                <a:cs typeface="+mn-lt"/>
              </a:rPr>
              <a:t>depășeste</a:t>
            </a:r>
            <a:r>
              <a:rPr lang="ro-RO" sz="2800" dirty="0">
                <a:ea typeface="+mn-lt"/>
                <a:cs typeface="+mn-lt"/>
              </a:rPr>
              <a:t> un anumit procent, se consideră </a:t>
            </a:r>
            <a:r>
              <a:rPr lang="ro-RO" sz="2800" dirty="0">
                <a:solidFill>
                  <a:srgbClr val="543E34"/>
                </a:solidFill>
                <a:ea typeface="+mn-lt"/>
                <a:cs typeface="+mn-lt"/>
              </a:rPr>
              <a:t>că rezultatul este </a:t>
            </a:r>
            <a:r>
              <a:rPr lang="ro-RO" sz="2800" dirty="0">
                <a:ea typeface="+mn-lt"/>
                <a:cs typeface="+mn-lt"/>
              </a:rPr>
              <a:t>nesigur.</a:t>
            </a:r>
            <a:endParaRPr lang="ro-RO"/>
          </a:p>
          <a:p>
            <a:pPr algn="l"/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5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{582C782A-CB68-4E7E-8294-E1C8E71137C9}tf11964407_win32</Template>
  <TotalTime>18</TotalTime>
  <Words>156</Words>
  <Application>Microsoft Office PowerPoint</Application>
  <PresentationFormat>Widescreen</PresentationFormat>
  <Paragraphs>40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Recunoașterea florilor</vt:lpstr>
      <vt:lpstr>Cuprins</vt:lpstr>
      <vt:lpstr>Introducere</vt:lpstr>
      <vt:lpstr>Detalii etapă intermediară</vt:lpstr>
      <vt:lpstr>PowerPoint Presentation</vt:lpstr>
      <vt:lpstr>PowerPoint Presentation</vt:lpstr>
      <vt:lpstr>Detalii de implementare</vt:lpstr>
      <vt:lpstr>PowerPoint Presentation</vt:lpstr>
      <vt:lpstr>PowerPoint Presentation</vt:lpstr>
      <vt:lpstr>Tehnologii folosite</vt:lpstr>
      <vt:lpstr>PowerPoint Presentation</vt:lpstr>
      <vt:lpstr>Concluzii</vt:lpstr>
      <vt:lpstr>Realizări</vt:lpstr>
      <vt:lpstr>Concluzii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Recunoașterea florilor</dc:title>
  <dc:creator>Sabina Nadejda Barila</dc:creator>
  <cp:lastModifiedBy>Sabina Nadejda Barila</cp:lastModifiedBy>
  <cp:revision>197</cp:revision>
  <dcterms:created xsi:type="dcterms:W3CDTF">2023-11-16T16:41:41Z</dcterms:created>
  <dcterms:modified xsi:type="dcterms:W3CDTF">2023-11-16T19:48:08Z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