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05" r:id="rId5"/>
    <p:sldId id="296" r:id="rId6"/>
    <p:sldId id="306" r:id="rId7"/>
    <p:sldId id="259" r:id="rId8"/>
    <p:sldId id="311" r:id="rId9"/>
    <p:sldId id="312" r:id="rId10"/>
    <p:sldId id="314" r:id="rId11"/>
    <p:sldId id="309" r:id="rId12"/>
    <p:sldId id="315" r:id="rId13"/>
    <p:sldId id="294" r:id="rId14"/>
    <p:sldId id="310" r:id="rId15"/>
    <p:sldId id="313" r:id="rId16"/>
    <p:sldId id="31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D8D6"/>
    <a:srgbClr val="A9D7D9"/>
    <a:srgbClr val="93D3D9"/>
    <a:srgbClr val="AAD6FF"/>
    <a:srgbClr val="B2C8CD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7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73D947E0-108F-4D20-A71E-3CF329F97212}">
      <dgm:prSet phldr="0" custT="1"/>
      <dgm:spPr/>
      <dgm:t>
        <a:bodyPr/>
        <a:lstStyle/>
        <a:p>
          <a:pPr rtl="0"/>
          <a:r>
            <a:rPr lang="ro-RO" sz="2000" dirty="0">
              <a:latin typeface="Baskerville Old Face" panose="02020602080505020303" pitchFamily="18" charset="77"/>
              <a:ea typeface="Baskerville" panose="02020502070401020303" pitchFamily="18" charset="0"/>
            </a:rPr>
            <a:t>Antrenarea </a:t>
          </a:r>
          <a:br>
            <a:rPr lang="ro-RO" sz="2000" dirty="0">
              <a:latin typeface="Baskerville Old Face" panose="02020602080505020303" pitchFamily="18" charset="77"/>
              <a:ea typeface="Baskerville" panose="02020502070401020303" pitchFamily="18" charset="0"/>
            </a:rPr>
          </a:br>
          <a:r>
            <a:rPr lang="ro-RO" sz="2000" dirty="0">
              <a:latin typeface="Baskerville Old Face" panose="02020602080505020303" pitchFamily="18" charset="77"/>
              <a:ea typeface="Baskerville" panose="02020502070401020303" pitchFamily="18" charset="0"/>
            </a:rPr>
            <a:t>modelului</a:t>
          </a:r>
          <a:endParaRPr lang="en-US" sz="2000" dirty="0">
            <a:latin typeface="Baskerville Old Face" panose="02020602080505020303" pitchFamily="18" charset="77"/>
            <a:ea typeface="Baskerville" panose="02020502070401020303" pitchFamily="18" charset="0"/>
          </a:endParaRP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/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/>
        </a:p>
      </dgm:t>
    </dgm:pt>
    <dgm:pt modelId="{E9682B4F-0217-4B50-923E-C104AA24290F}">
      <dgm:prSet phldr="0" custT="1"/>
      <dgm:spPr/>
      <dgm:t>
        <a:bodyPr/>
        <a:lstStyle/>
        <a:p>
          <a:r>
            <a:rPr lang="ro-RO" sz="2000" dirty="0">
              <a:latin typeface="Baskerville Old Face" panose="02020602080505020303" pitchFamily="18" charset="77"/>
              <a:ea typeface="Baskerville" panose="02020502070401020303" pitchFamily="18" charset="0"/>
            </a:rPr>
            <a:t>Creșterea preciziei</a:t>
          </a:r>
          <a:endParaRPr lang="en-US" sz="2000" dirty="0">
            <a:latin typeface="Baskerville Old Face" panose="02020602080505020303" pitchFamily="18" charset="77"/>
            <a:ea typeface="Baskerville" panose="02020502070401020303" pitchFamily="18" charset="0"/>
          </a:endParaRP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/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/>
        </a:p>
      </dgm:t>
    </dgm:pt>
    <dgm:pt modelId="{A2322D3A-7AC2-4C5C-9D7E-EAB2313D47D4}">
      <dgm:prSet phldr="0" custT="1"/>
      <dgm:spPr/>
      <dgm:t>
        <a:bodyPr/>
        <a:lstStyle/>
        <a:p>
          <a:r>
            <a:rPr lang="ro-RO" sz="2000" dirty="0">
              <a:latin typeface="Baskerville Old Face" panose="02020602080505020303" pitchFamily="18" charset="77"/>
              <a:ea typeface="Baskerville" panose="02020502070401020303" pitchFamily="18" charset="0"/>
            </a:rPr>
            <a:t>Funcționarea aplicației</a:t>
          </a:r>
          <a:endParaRPr lang="en-US" sz="2000" dirty="0">
            <a:latin typeface="Baskerville Old Face" panose="02020602080505020303" pitchFamily="18" charset="77"/>
            <a:ea typeface="Baskerville" panose="02020502070401020303" pitchFamily="18" charset="0"/>
          </a:endParaRP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/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/>
        </a:p>
      </dgm:t>
    </dgm:pt>
    <dgm:pt modelId="{4F85505A-81B6-4FDA-A144-900B71DAD946}">
      <dgm:prSet phldr="0" custT="1"/>
      <dgm:spPr/>
      <dgm:t>
        <a:bodyPr/>
        <a:lstStyle/>
        <a:p>
          <a:r>
            <a:rPr lang="ro-RO" sz="2000" dirty="0">
              <a:latin typeface="Baskerville Old Face" panose="02020602080505020303" pitchFamily="18" charset="77"/>
              <a:ea typeface="Baskerville" panose="02020502070401020303" pitchFamily="18" charset="0"/>
            </a:rPr>
            <a:t>Realizarea aplicației</a:t>
          </a:r>
          <a:endParaRPr lang="en-US" sz="2000" dirty="0">
            <a:latin typeface="Baskerville Old Face" panose="02020602080505020303" pitchFamily="18" charset="77"/>
            <a:ea typeface="Baskerville" panose="02020502070401020303" pitchFamily="18" charset="0"/>
          </a:endParaRP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/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/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473E2436-1BC1-4A6C-8568-5C38418F52D1}" type="pres">
      <dgm:prSet presAssocID="{73D947E0-108F-4D20-A71E-3CF329F97212}" presName="composite" presStyleCnt="0"/>
      <dgm:spPr/>
    </dgm:pt>
    <dgm:pt modelId="{BDBD7220-3F85-45D2-BED6-5BBFBC23EAE3}" type="pres">
      <dgm:prSet presAssocID="{73D947E0-108F-4D20-A71E-3CF329F97212}" presName="parTx" presStyleLbl="alignNode1" presStyleIdx="0" presStyleCnt="4" custScaleX="93859" custScaleY="109582" custLinFactNeighborX="-7537" custLinFactNeighborY="-45759">
        <dgm:presLayoutVars>
          <dgm:chMax val="0"/>
          <dgm:chPref val="0"/>
        </dgm:presLayoutVars>
      </dgm:prSet>
      <dgm:spPr/>
    </dgm:pt>
    <dgm:pt modelId="{22359DD7-1BFB-4900-BAE6-6084F2F57988}" type="pres">
      <dgm:prSet presAssocID="{73D947E0-108F-4D20-A71E-3CF329F97212}" presName="desTx" presStyleLbl="alignAccFollowNode1" presStyleIdx="0" presStyleCnt="4" custFlipVert="1" custFlipHor="1" custScaleX="74768" custScaleY="7960" custLinFactNeighborX="-23556" custLinFactNeighborY="40984">
        <dgm:presLayoutVars/>
      </dgm:prSet>
      <dgm:spPr>
        <a:solidFill>
          <a:schemeClr val="tx2">
            <a:alpha val="90000"/>
          </a:schemeClr>
        </a:solidFill>
        <a:ln>
          <a:solidFill>
            <a:schemeClr val="tx2">
              <a:alpha val="90000"/>
            </a:schemeClr>
          </a:solidFill>
        </a:ln>
      </dgm:spPr>
    </dgm:pt>
    <dgm:pt modelId="{38C65349-0C40-499F-9765-B6F38C2DC3C3}" type="pres">
      <dgm:prSet presAssocID="{AE813459-65AB-4FA9-B717-330DDA6DFA4E}" presName="space" presStyleCnt="0"/>
      <dgm:spPr/>
    </dgm:pt>
    <dgm:pt modelId="{BB2E4F65-C461-40C3-BC82-6A29AA851F44}" type="pres">
      <dgm:prSet presAssocID="{E9682B4F-0217-4B50-923E-C104AA24290F}" presName="composite" presStyleCnt="0"/>
      <dgm:spPr/>
    </dgm:pt>
    <dgm:pt modelId="{49B7F8FA-D256-41EF-9327-52A3551D9A60}" type="pres">
      <dgm:prSet presAssocID="{E9682B4F-0217-4B50-923E-C104AA24290F}" presName="parTx" presStyleLbl="alignNode1" presStyleIdx="1" presStyleCnt="4" custScaleX="92338" custScaleY="100000" custLinFactNeighborX="-3758" custLinFactNeighborY="-12265">
        <dgm:presLayoutVars>
          <dgm:chMax val="0"/>
          <dgm:chPref val="0"/>
        </dgm:presLayoutVars>
      </dgm:prSet>
      <dgm:spPr/>
    </dgm:pt>
    <dgm:pt modelId="{6B5FE59C-B471-448A-AA7A-B526DCC4D4CA}" type="pres">
      <dgm:prSet presAssocID="{E9682B4F-0217-4B50-923E-C104AA24290F}" presName="desTx" presStyleLbl="alignAccFollowNode1" presStyleIdx="1" presStyleCnt="4" custScaleY="173526" custLinFactNeighborX="56581" custLinFactNeighborY="34185">
        <dgm:presLayoutVars/>
      </dgm:prSet>
      <dgm:spPr>
        <a:solidFill>
          <a:srgbClr val="CCD8D6">
            <a:alpha val="90000"/>
          </a:srgbClr>
        </a:solidFill>
        <a:ln>
          <a:solidFill>
            <a:schemeClr val="tx2">
              <a:alpha val="90000"/>
            </a:schemeClr>
          </a:solidFill>
        </a:ln>
      </dgm:spPr>
    </dgm:pt>
    <dgm:pt modelId="{A91542D9-4FB3-4302-AD03-3D6EF82E6748}" type="pres">
      <dgm:prSet presAssocID="{B8632E42-D7EB-4C31-877E-6F1B2801851A}" presName="space" presStyleCnt="0"/>
      <dgm:spPr/>
    </dgm:pt>
    <dgm:pt modelId="{1A7C3045-2DAF-4A19-82DB-79436B2E4575}" type="pres">
      <dgm:prSet presAssocID="{4F85505A-81B6-4FDA-A144-900B71DAD946}" presName="composite" presStyleCnt="0"/>
      <dgm:spPr/>
    </dgm:pt>
    <dgm:pt modelId="{4132ECB1-6BEF-4935-AFA3-B2EAA48FDE7E}" type="pres">
      <dgm:prSet presAssocID="{4F85505A-81B6-4FDA-A144-900B71DAD946}" presName="parTx" presStyleLbl="alignNode1" presStyleIdx="2" presStyleCnt="4" custLinFactNeighborX="-4288" custLinFactNeighborY="697">
        <dgm:presLayoutVars>
          <dgm:chMax val="0"/>
          <dgm:chPref val="0"/>
        </dgm:presLayoutVars>
      </dgm:prSet>
      <dgm:spPr/>
    </dgm:pt>
    <dgm:pt modelId="{C42A8BDE-B838-475D-AFDE-17B60D744AB6}" type="pres">
      <dgm:prSet presAssocID="{4F85505A-81B6-4FDA-A144-900B71DAD946}" presName="desTx" presStyleLbl="alignAccFollowNode1" presStyleIdx="2" presStyleCnt="4" custFlipVert="1" custFlipHor="1" custScaleX="54412" custScaleY="38107" custLinFactNeighborX="699" custLinFactNeighborY="63071">
        <dgm:presLayoutVars/>
      </dgm:prSet>
      <dgm:spPr>
        <a:solidFill>
          <a:schemeClr val="tx2">
            <a:alpha val="90000"/>
          </a:schemeClr>
        </a:solidFill>
        <a:ln>
          <a:solidFill>
            <a:schemeClr val="tx2">
              <a:alpha val="90000"/>
            </a:schemeClr>
          </a:solidFill>
        </a:ln>
      </dgm:spPr>
    </dgm:pt>
    <dgm:pt modelId="{D0DC94A3-770A-4810-A89A-7DB7918862F6}" type="pres">
      <dgm:prSet presAssocID="{68F74A88-49DC-44B1-BC0D-220A7B97601C}" presName="space" presStyleCnt="0"/>
      <dgm:spPr/>
    </dgm:pt>
    <dgm:pt modelId="{647B2244-AC3A-441A-A6FB-6136FA04F429}" type="pres">
      <dgm:prSet presAssocID="{A2322D3A-7AC2-4C5C-9D7E-EAB2313D47D4}" presName="composite" presStyleCnt="0"/>
      <dgm:spPr/>
    </dgm:pt>
    <dgm:pt modelId="{59606EB9-9F10-4D12-A33F-A242FDCC0D0F}" type="pres">
      <dgm:prSet presAssocID="{A2322D3A-7AC2-4C5C-9D7E-EAB2313D47D4}" presName="parTx" presStyleLbl="alignNode1" presStyleIdx="3" presStyleCnt="4" custLinFactNeighborX="-218" custLinFactNeighborY="-65666">
        <dgm:presLayoutVars>
          <dgm:chMax val="0"/>
          <dgm:chPref val="0"/>
        </dgm:presLayoutVars>
      </dgm:prSet>
      <dgm:spPr/>
    </dgm:pt>
    <dgm:pt modelId="{C8429E68-36DD-4F6A-A2F4-7CCDADCEFAD1}" type="pres">
      <dgm:prSet presAssocID="{A2322D3A-7AC2-4C5C-9D7E-EAB2313D47D4}" presName="desTx" presStyleLbl="alignAccFollowNode1" presStyleIdx="3" presStyleCnt="4" custScaleX="99917" custScaleY="62681" custLinFactX="-100000" custLinFactNeighborX="-123321" custLinFactNeighborY="80710">
        <dgm:presLayoutVars/>
      </dgm:prSet>
      <dgm:spPr>
        <a:solidFill>
          <a:schemeClr val="tx2">
            <a:alpha val="90000"/>
          </a:schemeClr>
        </a:solidFill>
        <a:ln>
          <a:solidFill>
            <a:schemeClr val="tx2">
              <a:alpha val="90000"/>
            </a:schemeClr>
          </a:solidFill>
        </a:ln>
      </dgm:spPr>
    </dgm:pt>
  </dgm:ptLst>
  <dgm:cxnLst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77A55366-077C-403B-A9E1-B9C6B5CA3288}" type="presOf" srcId="{73D947E0-108F-4D20-A71E-3CF329F97212}" destId="{BDBD7220-3F85-45D2-BED6-5BBFBC23EAE3}" srcOrd="0" destOrd="0" presId="urn:microsoft.com/office/officeart/2016/7/layout/HorizontalActionList"/>
    <dgm:cxn modelId="{6291F24F-B536-4688-99BC-6A4CB5E15E15}" type="presOf" srcId="{4F85505A-81B6-4FDA-A144-900B71DAD946}" destId="{4132ECB1-6BEF-4935-AFA3-B2EAA48FDE7E}" srcOrd="0" destOrd="0" presId="urn:microsoft.com/office/officeart/2016/7/layout/HorizontalActionList"/>
    <dgm:cxn modelId="{2D633B56-E147-4EFC-B9EE-6C0413F329B0}" srcId="{0DD8915E-DC14-41D6-9BB5-F49E1C265163}" destId="{4F85505A-81B6-4FDA-A144-900B71DAD946}" srcOrd="2" destOrd="0" parTransId="{D9A96E25-7BBE-4DDD-8DDE-B4970D4340A8}" sibTransId="{68F74A88-49DC-44B1-BC0D-220A7B97601C}"/>
    <dgm:cxn modelId="{110097B3-0B24-42EE-9C79-845C028B379B}" type="presOf" srcId="{E9682B4F-0217-4B50-923E-C104AA24290F}" destId="{49B7F8FA-D256-41EF-9327-52A3551D9A60}" srcOrd="0" destOrd="0" presId="urn:microsoft.com/office/officeart/2016/7/layout/HorizontalActionList"/>
    <dgm:cxn modelId="{C54EA6C2-0E6B-42D8-9A4A-4456127A91A8}" type="presOf" srcId="{A2322D3A-7AC2-4C5C-9D7E-EAB2313D47D4}" destId="{59606EB9-9F10-4D12-A33F-A242FDCC0D0F}" srcOrd="0" destOrd="0" presId="urn:microsoft.com/office/officeart/2016/7/layout/HorizontalActionList"/>
    <dgm:cxn modelId="{6C23D0C9-74B2-4C8B-AB2F-A03B3B0EBE56}" srcId="{0DD8915E-DC14-41D6-9BB5-F49E1C265163}" destId="{E9682B4F-0217-4B50-923E-C104AA24290F}" srcOrd="1" destOrd="0" parTransId="{E0F6C4AF-9BBB-4698-91D7-F9AE3EACBD5D}" sibTransId="{B8632E42-D7EB-4C31-877E-6F1B2801851A}"/>
    <dgm:cxn modelId="{179FAFCF-F878-464E-A8A6-1185EFA0E380}" srcId="{0DD8915E-DC14-41D6-9BB5-F49E1C265163}" destId="{A2322D3A-7AC2-4C5C-9D7E-EAB2313D47D4}" srcOrd="3" destOrd="0" parTransId="{4A8C15D4-B36F-4764-B4FF-F2AF790D3E17}" sibTransId="{84DE1C3A-3FC7-4DB3-88ED-33F65A71557A}"/>
    <dgm:cxn modelId="{825BC9D8-F515-4FBF-8CF8-23CD32968E1D}" type="presOf" srcId="{0DD8915E-DC14-41D6-9BB5-F49E1C265163}" destId="{E4B4F7C4-5024-45F0-9FD7-C5068A1AE6C4}" srcOrd="0" destOrd="0" presId="urn:microsoft.com/office/officeart/2016/7/layout/HorizontalActionList"/>
    <dgm:cxn modelId="{E9D2B9D9-3B26-471C-AF45-E02D1C258CD3}" type="presParOf" srcId="{E4B4F7C4-5024-45F0-9FD7-C5068A1AE6C4}" destId="{473E2436-1BC1-4A6C-8568-5C38418F52D1}" srcOrd="0" destOrd="0" presId="urn:microsoft.com/office/officeart/2016/7/layout/HorizontalActionList"/>
    <dgm:cxn modelId="{A151C920-5872-4C88-8534-922E9C800B9B}" type="presParOf" srcId="{473E2436-1BC1-4A6C-8568-5C38418F52D1}" destId="{BDBD7220-3F85-45D2-BED6-5BBFBC23EAE3}" srcOrd="0" destOrd="0" presId="urn:microsoft.com/office/officeart/2016/7/layout/HorizontalActionList"/>
    <dgm:cxn modelId="{45373909-AB37-4D9A-936C-DC8447BC111D}" type="presParOf" srcId="{473E2436-1BC1-4A6C-8568-5C38418F52D1}" destId="{22359DD7-1BFB-4900-BAE6-6084F2F57988}" srcOrd="1" destOrd="0" presId="urn:microsoft.com/office/officeart/2016/7/layout/HorizontalActionList"/>
    <dgm:cxn modelId="{CFC7E7C1-85BC-47FC-BC11-D0BACA8440B9}" type="presParOf" srcId="{E4B4F7C4-5024-45F0-9FD7-C5068A1AE6C4}" destId="{38C65349-0C40-499F-9765-B6F38C2DC3C3}" srcOrd="1" destOrd="0" presId="urn:microsoft.com/office/officeart/2016/7/layout/HorizontalActionList"/>
    <dgm:cxn modelId="{F5BE37E3-59D0-4D56-B08C-9B1D93695802}" type="presParOf" srcId="{E4B4F7C4-5024-45F0-9FD7-C5068A1AE6C4}" destId="{BB2E4F65-C461-40C3-BC82-6A29AA851F44}" srcOrd="2" destOrd="0" presId="urn:microsoft.com/office/officeart/2016/7/layout/HorizontalActionList"/>
    <dgm:cxn modelId="{1FC3B8DB-8632-4AA8-99E5-4F0C12504130}" type="presParOf" srcId="{BB2E4F65-C461-40C3-BC82-6A29AA851F44}" destId="{49B7F8FA-D256-41EF-9327-52A3551D9A60}" srcOrd="0" destOrd="0" presId="urn:microsoft.com/office/officeart/2016/7/layout/HorizontalActionList"/>
    <dgm:cxn modelId="{03A1CBF9-FFCE-4B8C-9850-8B297556CCF4}" type="presParOf" srcId="{BB2E4F65-C461-40C3-BC82-6A29AA851F44}" destId="{6B5FE59C-B471-448A-AA7A-B526DCC4D4CA}" srcOrd="1" destOrd="0" presId="urn:microsoft.com/office/officeart/2016/7/layout/HorizontalActionList"/>
    <dgm:cxn modelId="{BAB9C1C4-8A05-4AE7-B42E-55875981524E}" type="presParOf" srcId="{E4B4F7C4-5024-45F0-9FD7-C5068A1AE6C4}" destId="{A91542D9-4FB3-4302-AD03-3D6EF82E6748}" srcOrd="3" destOrd="0" presId="urn:microsoft.com/office/officeart/2016/7/layout/HorizontalActionList"/>
    <dgm:cxn modelId="{F7DEAAC8-FCAD-4F6B-92BD-91B8342F3277}" type="presParOf" srcId="{E4B4F7C4-5024-45F0-9FD7-C5068A1AE6C4}" destId="{1A7C3045-2DAF-4A19-82DB-79436B2E4575}" srcOrd="4" destOrd="0" presId="urn:microsoft.com/office/officeart/2016/7/layout/HorizontalActionList"/>
    <dgm:cxn modelId="{13555CA3-20BE-41F8-BD09-0BA8CEE1C702}" type="presParOf" srcId="{1A7C3045-2DAF-4A19-82DB-79436B2E4575}" destId="{4132ECB1-6BEF-4935-AFA3-B2EAA48FDE7E}" srcOrd="0" destOrd="0" presId="urn:microsoft.com/office/officeart/2016/7/layout/HorizontalActionList"/>
    <dgm:cxn modelId="{0848E8B2-6BD5-4CB6-B7E0-F8F1B1F78E2F}" type="presParOf" srcId="{1A7C3045-2DAF-4A19-82DB-79436B2E4575}" destId="{C42A8BDE-B838-475D-AFDE-17B60D744AB6}" srcOrd="1" destOrd="0" presId="urn:microsoft.com/office/officeart/2016/7/layout/HorizontalActionList"/>
    <dgm:cxn modelId="{FD5AD2F1-E5D1-4359-99EB-D3225676DF7F}" type="presParOf" srcId="{E4B4F7C4-5024-45F0-9FD7-C5068A1AE6C4}" destId="{D0DC94A3-770A-4810-A89A-7DB7918862F6}" srcOrd="5" destOrd="0" presId="urn:microsoft.com/office/officeart/2016/7/layout/HorizontalActionList"/>
    <dgm:cxn modelId="{2608DA2F-9259-4A20-98D1-9A5F5780B66F}" type="presParOf" srcId="{E4B4F7C4-5024-45F0-9FD7-C5068A1AE6C4}" destId="{647B2244-AC3A-441A-A6FB-6136FA04F429}" srcOrd="6" destOrd="0" presId="urn:microsoft.com/office/officeart/2016/7/layout/HorizontalActionList"/>
    <dgm:cxn modelId="{F55613FD-292F-4CCF-A44A-E9FC24D70E0E}" type="presParOf" srcId="{647B2244-AC3A-441A-A6FB-6136FA04F429}" destId="{59606EB9-9F10-4D12-A33F-A242FDCC0D0F}" srcOrd="0" destOrd="0" presId="urn:microsoft.com/office/officeart/2016/7/layout/HorizontalActionList"/>
    <dgm:cxn modelId="{7B4FE576-C66F-4D92-B6AC-DA1D068316E4}" type="presParOf" srcId="{647B2244-AC3A-441A-A6FB-6136FA04F429}" destId="{C8429E68-36DD-4F6A-A2F4-7CCDADCEFAD1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D7220-3F85-45D2-BED6-5BBFBC23EAE3}">
      <dsp:nvSpPr>
        <dsp:cNvPr id="0" name=""/>
        <dsp:cNvSpPr/>
      </dsp:nvSpPr>
      <dsp:spPr>
        <a:xfrm>
          <a:off x="4215" y="672444"/>
          <a:ext cx="2421923" cy="774115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908" tIns="203908" rIns="203908" bIns="203908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000" kern="1200" dirty="0">
              <a:latin typeface="Baskerville Old Face" panose="02020602080505020303" pitchFamily="18" charset="77"/>
              <a:ea typeface="Baskerville" panose="02020502070401020303" pitchFamily="18" charset="0"/>
            </a:rPr>
            <a:t>Antrenarea </a:t>
          </a:r>
          <a:br>
            <a:rPr lang="ro-RO" sz="2000" kern="1200" dirty="0">
              <a:latin typeface="Baskerville Old Face" panose="02020602080505020303" pitchFamily="18" charset="77"/>
              <a:ea typeface="Baskerville" panose="02020502070401020303" pitchFamily="18" charset="0"/>
            </a:rPr>
          </a:br>
          <a:r>
            <a:rPr lang="ro-RO" sz="2000" kern="1200" dirty="0">
              <a:latin typeface="Baskerville Old Face" panose="02020602080505020303" pitchFamily="18" charset="77"/>
              <a:ea typeface="Baskerville" panose="02020502070401020303" pitchFamily="18" charset="0"/>
            </a:rPr>
            <a:t>modelului</a:t>
          </a:r>
          <a:endParaRPr lang="en-US" sz="2000" kern="1200" dirty="0">
            <a:latin typeface="Baskerville Old Face" panose="02020602080505020303" pitchFamily="18" charset="77"/>
            <a:ea typeface="Baskerville" panose="02020502070401020303" pitchFamily="18" charset="0"/>
          </a:endParaRPr>
        </a:p>
      </dsp:txBody>
      <dsp:txXfrm>
        <a:off x="4215" y="672444"/>
        <a:ext cx="2421923" cy="774115"/>
      </dsp:txXfrm>
    </dsp:sp>
    <dsp:sp modelId="{22359DD7-1BFB-4900-BAE6-6084F2F57988}">
      <dsp:nvSpPr>
        <dsp:cNvPr id="0" name=""/>
        <dsp:cNvSpPr/>
      </dsp:nvSpPr>
      <dsp:spPr>
        <a:xfrm flipH="1" flipV="1">
          <a:off x="0" y="2917198"/>
          <a:ext cx="1538382" cy="105922"/>
        </a:xfrm>
        <a:prstGeom prst="rect">
          <a:avLst/>
        </a:prstGeom>
        <a:solidFill>
          <a:schemeClr val="tx2">
            <a:alpha val="90000"/>
          </a:schemeClr>
        </a:solidFill>
        <a:ln w="12700" cap="flat" cmpd="sng" algn="ctr">
          <a:solidFill>
            <a:schemeClr val="tx2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B7F8FA-D256-41EF-9327-52A3551D9A60}">
      <dsp:nvSpPr>
        <dsp:cNvPr id="0" name=""/>
        <dsp:cNvSpPr/>
      </dsp:nvSpPr>
      <dsp:spPr>
        <a:xfrm>
          <a:off x="2730265" y="354815"/>
          <a:ext cx="2346355" cy="706425"/>
        </a:xfrm>
        <a:prstGeom prst="rect">
          <a:avLst/>
        </a:prstGeom>
        <a:solidFill>
          <a:schemeClr val="accent2">
            <a:shade val="80000"/>
            <a:hueOff val="7558"/>
            <a:satOff val="-12254"/>
            <a:lumOff val="12194"/>
            <a:alphaOff val="0"/>
          </a:schemeClr>
        </a:solidFill>
        <a:ln w="12700" cap="flat" cmpd="sng" algn="ctr">
          <a:solidFill>
            <a:schemeClr val="accent2">
              <a:shade val="80000"/>
              <a:hueOff val="7558"/>
              <a:satOff val="-12254"/>
              <a:lumOff val="121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799" tIns="200799" rIns="200799" bIns="20079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000" kern="1200" dirty="0">
              <a:latin typeface="Baskerville Old Face" panose="02020602080505020303" pitchFamily="18" charset="77"/>
              <a:ea typeface="Baskerville" panose="02020502070401020303" pitchFamily="18" charset="0"/>
            </a:rPr>
            <a:t>Creșterea preciziei</a:t>
          </a:r>
          <a:endParaRPr lang="en-US" sz="2000" kern="1200" dirty="0">
            <a:latin typeface="Baskerville Old Face" panose="02020602080505020303" pitchFamily="18" charset="77"/>
            <a:ea typeface="Baskerville" panose="02020502070401020303" pitchFamily="18" charset="0"/>
          </a:endParaRPr>
        </a:p>
      </dsp:txBody>
      <dsp:txXfrm>
        <a:off x="2730265" y="354815"/>
        <a:ext cx="2346355" cy="706425"/>
      </dsp:txXfrm>
    </dsp:sp>
    <dsp:sp modelId="{6B5FE59C-B471-448A-AA7A-B526DCC4D4CA}">
      <dsp:nvSpPr>
        <dsp:cNvPr id="0" name=""/>
        <dsp:cNvSpPr/>
      </dsp:nvSpPr>
      <dsp:spPr>
        <a:xfrm>
          <a:off x="4166162" y="1082878"/>
          <a:ext cx="2541050" cy="2390571"/>
        </a:xfrm>
        <a:prstGeom prst="rect">
          <a:avLst/>
        </a:prstGeom>
        <a:solidFill>
          <a:srgbClr val="CCD8D6">
            <a:alpha val="90000"/>
          </a:srgbClr>
        </a:solidFill>
        <a:ln w="12700" cap="flat" cmpd="sng" algn="ctr">
          <a:solidFill>
            <a:schemeClr val="tx2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32ECB1-6BEF-4935-AFA3-B2EAA48FDE7E}">
      <dsp:nvSpPr>
        <dsp:cNvPr id="0" name=""/>
        <dsp:cNvSpPr/>
      </dsp:nvSpPr>
      <dsp:spPr>
        <a:xfrm>
          <a:off x="5259364" y="912780"/>
          <a:ext cx="2749213" cy="706425"/>
        </a:xfrm>
        <a:prstGeom prst="rect">
          <a:avLst/>
        </a:prstGeom>
        <a:solidFill>
          <a:schemeClr val="accent2">
            <a:shade val="80000"/>
            <a:hueOff val="15116"/>
            <a:satOff val="-24509"/>
            <a:lumOff val="24388"/>
            <a:alphaOff val="0"/>
          </a:schemeClr>
        </a:solidFill>
        <a:ln w="12700" cap="flat" cmpd="sng" algn="ctr">
          <a:solidFill>
            <a:schemeClr val="accent2">
              <a:shade val="80000"/>
              <a:hueOff val="15116"/>
              <a:satOff val="-24509"/>
              <a:lumOff val="243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249" tIns="217249" rIns="217249" bIns="21724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000" kern="1200" dirty="0">
              <a:latin typeface="Baskerville Old Face" panose="02020602080505020303" pitchFamily="18" charset="77"/>
              <a:ea typeface="Baskerville" panose="02020502070401020303" pitchFamily="18" charset="0"/>
            </a:rPr>
            <a:t>Realizarea aplicației</a:t>
          </a:r>
          <a:endParaRPr lang="en-US" sz="2000" kern="1200" dirty="0">
            <a:latin typeface="Baskerville Old Face" panose="02020602080505020303" pitchFamily="18" charset="77"/>
            <a:ea typeface="Baskerville" panose="02020502070401020303" pitchFamily="18" charset="0"/>
          </a:endParaRPr>
        </a:p>
      </dsp:txBody>
      <dsp:txXfrm>
        <a:off x="5259364" y="912780"/>
        <a:ext cx="2749213" cy="706425"/>
      </dsp:txXfrm>
    </dsp:sp>
    <dsp:sp modelId="{C42A8BDE-B838-475D-AFDE-17B60D744AB6}">
      <dsp:nvSpPr>
        <dsp:cNvPr id="0" name=""/>
        <dsp:cNvSpPr/>
      </dsp:nvSpPr>
      <dsp:spPr>
        <a:xfrm flipH="1" flipV="1">
          <a:off x="5729026" y="2909508"/>
          <a:ext cx="814745" cy="524978"/>
        </a:xfrm>
        <a:prstGeom prst="rect">
          <a:avLst/>
        </a:prstGeom>
        <a:solidFill>
          <a:schemeClr val="tx2">
            <a:alpha val="90000"/>
          </a:schemeClr>
        </a:solidFill>
        <a:ln w="12700" cap="flat" cmpd="sng" algn="ctr">
          <a:solidFill>
            <a:schemeClr val="tx2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606EB9-9F10-4D12-A33F-A242FDCC0D0F}">
      <dsp:nvSpPr>
        <dsp:cNvPr id="0" name=""/>
        <dsp:cNvSpPr/>
      </dsp:nvSpPr>
      <dsp:spPr>
        <a:xfrm>
          <a:off x="8228260" y="359339"/>
          <a:ext cx="2749213" cy="706425"/>
        </a:xfrm>
        <a:prstGeom prst="rect">
          <a:avLst/>
        </a:prstGeom>
        <a:solidFill>
          <a:schemeClr val="accent2">
            <a:shade val="80000"/>
            <a:hueOff val="22674"/>
            <a:satOff val="-36763"/>
            <a:lumOff val="36582"/>
            <a:alphaOff val="0"/>
          </a:schemeClr>
        </a:solidFill>
        <a:ln w="12700" cap="flat" cmpd="sng" algn="ctr">
          <a:solidFill>
            <a:schemeClr val="accent2">
              <a:shade val="80000"/>
              <a:hueOff val="22674"/>
              <a:satOff val="-36763"/>
              <a:lumOff val="365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249" tIns="217249" rIns="217249" bIns="21724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000" kern="1200" dirty="0">
              <a:latin typeface="Baskerville Old Face" panose="02020602080505020303" pitchFamily="18" charset="77"/>
              <a:ea typeface="Baskerville" panose="02020502070401020303" pitchFamily="18" charset="0"/>
            </a:rPr>
            <a:t>Funcționarea aplicației</a:t>
          </a:r>
          <a:endParaRPr lang="en-US" sz="2000" kern="1200" dirty="0">
            <a:latin typeface="Baskerville Old Face" panose="02020602080505020303" pitchFamily="18" charset="77"/>
            <a:ea typeface="Baskerville" panose="02020502070401020303" pitchFamily="18" charset="0"/>
          </a:endParaRPr>
        </a:p>
      </dsp:txBody>
      <dsp:txXfrm>
        <a:off x="8228260" y="359339"/>
        <a:ext cx="2749213" cy="706425"/>
      </dsp:txXfrm>
    </dsp:sp>
    <dsp:sp modelId="{C8429E68-36DD-4F6A-A2F4-7CCDADCEFAD1}">
      <dsp:nvSpPr>
        <dsp:cNvPr id="0" name=""/>
        <dsp:cNvSpPr/>
      </dsp:nvSpPr>
      <dsp:spPr>
        <a:xfrm>
          <a:off x="2095822" y="2609928"/>
          <a:ext cx="2746931" cy="863521"/>
        </a:xfrm>
        <a:prstGeom prst="rect">
          <a:avLst/>
        </a:prstGeom>
        <a:solidFill>
          <a:schemeClr val="tx2">
            <a:alpha val="90000"/>
          </a:schemeClr>
        </a:solidFill>
        <a:ln w="12700" cap="flat" cmpd="sng" algn="ctr">
          <a:solidFill>
            <a:schemeClr val="tx2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1/11/2024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1/11/2024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models/google/inception-v3/frameworks/tensorFlow2/variations/feature-vector/versions/1?tfhub-redirect=true" TargetMode="External"/><Relationship Id="rId3" Type="http://schemas.openxmlformats.org/officeDocument/2006/relationships/hyperlink" Target="https://research.rug.nl/en/publications/plant-recognition-detection-and-counting-with-deep-learning" TargetMode="External"/><Relationship Id="rId7" Type="http://schemas.openxmlformats.org/officeDocument/2006/relationships/hyperlink" Target="https://arxiv.org/pdf/1506.08425v1.pdf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ieeexplore.ieee.org/abstract/document/7883214" TargetMode="External"/><Relationship Id="rId5" Type="http://schemas.openxmlformats.org/officeDocument/2006/relationships/hyperlink" Target="https://link.springer.com/book/10.1007/978-3-642-41184-7" TargetMode="External"/><Relationship Id="rId4" Type="http://schemas.openxmlformats.org/officeDocument/2006/relationships/hyperlink" Target="https://content.iospress.com/articles/journal-of-intelligent-and-fuzzy-systems/ifs169911" TargetMode="External"/><Relationship Id="rId9" Type="http://schemas.openxmlformats.org/officeDocument/2006/relationships/hyperlink" Target="https://www.kaggle.com/datasets/imsparsh/flowers-dataset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</a:t>
            </a:r>
            <a:r>
              <a:rPr lang="ro-RO" dirty="0"/>
              <a:t>unoașterea florilor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4691" y="2210096"/>
            <a:ext cx="4962617" cy="901616"/>
          </a:xfrm>
        </p:spPr>
        <p:txBody>
          <a:bodyPr>
            <a:normAutofit/>
          </a:bodyPr>
          <a:lstStyle/>
          <a:p>
            <a:r>
              <a:rPr lang="en-US" dirty="0"/>
              <a:t>Agape Maria &amp; Barila Sabina Nadejda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A7EB86-F587-633E-BBB3-B008C62C9FFE}"/>
              </a:ext>
            </a:extLst>
          </p:cNvPr>
          <p:cNvSpPr txBox="1"/>
          <p:nvPr/>
        </p:nvSpPr>
        <p:spPr>
          <a:xfrm>
            <a:off x="5137210" y="4527611"/>
            <a:ext cx="191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/>
              <a:t>Grupa 1311A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956924"/>
          </a:xfrm>
        </p:spPr>
        <p:txBody>
          <a:bodyPr/>
          <a:lstStyle/>
          <a:p>
            <a:r>
              <a:rPr lang="en-US" dirty="0" err="1"/>
              <a:t>Bibliografie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AA80863-7DDD-E33E-7C2A-C806622CEF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1CABBF9A-AC19-48D9-D218-D09928CE1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0394" y="3301247"/>
            <a:ext cx="1250823" cy="794641"/>
          </a:xfrm>
          <a:prstGeom prst="rect">
            <a:avLst/>
          </a:prstGeom>
        </p:spPr>
      </p:pic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FEDDE84F-33A7-1FC6-0912-6F42974F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09F726-DB3D-A777-27BC-B8D4D28FE2EC}"/>
              </a:ext>
            </a:extLst>
          </p:cNvPr>
          <p:cNvSpPr txBox="1"/>
          <p:nvPr/>
        </p:nvSpPr>
        <p:spPr>
          <a:xfrm>
            <a:off x="6356412" y="2086252"/>
            <a:ext cx="56639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https://research.rug.nl/en/publications/plant-recognition-detection-and-counting-with-deep-learning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https://content.iospress.com/articles/journal-of-intelligent-and-fuzzy-systems/ifs169911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https://link.springer.com/book/10.1007/978-3-642-41184-7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https://ieeexplore.ieee.org/abstract/document/7883214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https://arxiv.org/pdf/1506.08425v1.pdf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https://www.kaggle.com/models/google/inception-v3/frameworks/tensorFlow2/variations/feature-vector/versions/1?tfhub-redirect=true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9"/>
              </a:rPr>
              <a:t>https://www.kaggle.com/datasets/imsparsh/flowers-dataset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https://www.kaggle.com/code/owenpatrickfalculan/flower-recognition-using-pre-trained-model/notebook</a:t>
            </a:r>
          </a:p>
        </p:txBody>
      </p:sp>
    </p:spTree>
    <p:extLst>
      <p:ext uri="{BB962C8B-B14F-4D97-AF65-F5344CB8AC3E}">
        <p14:creationId xmlns:p14="http://schemas.microsoft.com/office/powerpoint/2010/main" val="2985610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4157-869F-9BBE-CFCF-717129CA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AC05D-560D-1665-8879-549C0B4ED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endParaRPr lang="en-US" dirty="0">
              <a:solidFill>
                <a:schemeClr val="accent3"/>
              </a:solidFill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26A48-6EF8-D4D0-2C6E-1F96935EA5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700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4D5B-3E14-1349-3E16-232AA74E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8CE0E-745C-A7EE-B0DE-4912A73B00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D645B0-0A7B-7091-C8D6-E7D27FA25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7B8494-23AF-BB4F-382C-D2B07675EBB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sz="16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0CC0C3B-96FD-06F4-C3EC-9165854415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E802B29-40B6-000C-8EDD-903910D08A6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sz="16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130094C-EC6A-E6F3-2E57-202E962A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12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04E4E4-E029-8C99-EA29-3AE414BC98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21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Mulțumim!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>
                <a:solidFill>
                  <a:schemeClr val="accent3"/>
                </a:solidFill>
                <a:latin typeface="Baskerville Old Face" panose="02020602080505020303" pitchFamily="18" charset="77"/>
                <a:cs typeface="Calibri Light"/>
              </a:rPr>
              <a:t>Cuprins</a:t>
            </a:r>
            <a:endParaRPr lang="en-US" dirty="0">
              <a:solidFill>
                <a:schemeClr val="accent3"/>
              </a:solidFill>
              <a:latin typeface="Baskerville Old Face" panose="02020602080505020303" pitchFamily="18" charset="7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o-RO" dirty="0"/>
              <a:t>C</a:t>
            </a:r>
            <a:endParaRPr lang="en-US" dirty="0"/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Picture 1928" descr="Floral leaf accent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Introducere</a:t>
            </a: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dirty="0"/>
              <a:t>Detalii de implementare ale proiectului</a:t>
            </a: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Concluzii</a:t>
            </a: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Bibliografie</a:t>
            </a: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endParaRPr lang="en-US" dirty="0">
              <a:solidFill>
                <a:schemeClr val="accent3"/>
              </a:solidFill>
              <a:latin typeface="Gill Sans Nova Light" panose="020B0302020104020203" pitchFamily="34" charset="0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Introducere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Am decis să realizăm o aplicație pentru detectarea florilor. Proiectul este bazat pe tehnologii de învățare automată și viziune computerizată și are scopul de a identifica specii de flori dintr-o gamă variată. Acest proiect abordează necesitatea unui sistem prietenos cu utililzatorul și eficient care să asiste botaniștii, horticultorii, cât și entuziaștii în identificarea florilor cu precizie și rapiditate.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68" y="4234313"/>
            <a:ext cx="9884664" cy="731520"/>
          </a:xfrm>
        </p:spPr>
        <p:txBody>
          <a:bodyPr/>
          <a:lstStyle/>
          <a:p>
            <a:r>
              <a:rPr lang="ro-RO" dirty="0"/>
              <a:t>Detalii de implementare ale proiectului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059" y="0"/>
            <a:ext cx="11603884" cy="6622742"/>
          </a:xfrm>
        </p:spPr>
        <p:txBody>
          <a:bodyPr>
            <a:normAutofit/>
          </a:bodyPr>
          <a:lstStyle/>
          <a:p>
            <a:br>
              <a:rPr lang="ro-RO" sz="2000" dirty="0"/>
            </a:br>
            <a:br>
              <a:rPr lang="ro-RO" sz="2000" dirty="0"/>
            </a:br>
            <a:br>
              <a:rPr lang="ro-RO" sz="2000" dirty="0"/>
            </a:br>
            <a:br>
              <a:rPr lang="ro-RO" sz="2000" dirty="0"/>
            </a:b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54741" y="6440179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4CB165-A09D-5CC5-DC7A-6295C983A706}"/>
              </a:ext>
            </a:extLst>
          </p:cNvPr>
          <p:cNvSpPr txBox="1"/>
          <p:nvPr/>
        </p:nvSpPr>
        <p:spPr>
          <a:xfrm>
            <a:off x="0" y="636199"/>
            <a:ext cx="11922711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dirty="0"/>
              <a:t>Pentru documentare, am consultat articole științifice, forumuri, tutoriale și aplicații deja existente. Am decis să folosim un model pre-antrenat pe recunoașterea obiectelor </a:t>
            </a:r>
            <a:r>
              <a:rPr lang="ro-RO" sz="2000" u="sng" dirty="0"/>
              <a:t>inception_v3 </a:t>
            </a:r>
            <a:r>
              <a:rPr lang="ro-RO" sz="2000" dirty="0"/>
              <a:t>pe care l-am specializat pentru recunoașterea tipurilor de flori.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dirty="0"/>
              <a:t>Setul de date folosit pentru speciile de flori a fost găsit pe site-ul </a:t>
            </a:r>
            <a:r>
              <a:rPr lang="ro-RO" sz="2000" u="sng" dirty="0"/>
              <a:t>kaggle.com</a:t>
            </a:r>
            <a:r>
              <a:rPr lang="ro-RO" sz="2000" dirty="0"/>
              <a:t>. Setul de date nu include imagini de test, ci doar poze pentru antrenarea modelului.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dirty="0"/>
              <a:t>Am antrenat modelul nostru pentru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multe</a:t>
            </a:r>
            <a:r>
              <a:rPr lang="ro-RO" sz="2000" dirty="0"/>
              <a:t> tipuri de flori, acestea fiind : trandafir, lalea, margaretă, floarea-soarelui, păpădie</a:t>
            </a:r>
            <a:r>
              <a:rPr lang="en-US" sz="2000" dirty="0"/>
              <a:t>, etc.</a:t>
            </a:r>
            <a:endParaRPr lang="ro-RO" sz="2000" dirty="0"/>
          </a:p>
          <a:p>
            <a:endParaRPr lang="ro-RO" sz="2000" dirty="0"/>
          </a:p>
          <a:p>
            <a:r>
              <a:rPr lang="ro-RO" sz="2000" dirty="0"/>
              <a:t>Proces de clasificare:</a:t>
            </a: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o-RO" sz="2000" dirty="0">
                <a:ea typeface="+mn-lt"/>
                <a:cs typeface="+mn-lt"/>
              </a:rPr>
              <a:t>Se iterează toate imaginile, se convertesc într-un vector numpy, apoi trăsăturile identificate în poze sunt clasificate.</a:t>
            </a:r>
          </a:p>
          <a:p>
            <a:pPr algn="l"/>
            <a:r>
              <a:rPr lang="ro-RO" sz="2000" dirty="0"/>
              <a:t>     Urmează specializarea modelului pre-antrenat și evaluarea sa.</a:t>
            </a:r>
            <a:r>
              <a:rPr lang="en-US" sz="2000" dirty="0"/>
              <a:t> (a se </a:t>
            </a:r>
            <a:r>
              <a:rPr lang="en-US" sz="2000" dirty="0" err="1"/>
              <a:t>vedea</a:t>
            </a:r>
            <a:r>
              <a:rPr lang="en-US" sz="2000" dirty="0"/>
              <a:t> Fig. 1 pe slide-</a:t>
            </a:r>
            <a:r>
              <a:rPr lang="en-US" sz="2000" dirty="0" err="1"/>
              <a:t>ul</a:t>
            </a:r>
            <a:r>
              <a:rPr lang="en-US" sz="2000" dirty="0"/>
              <a:t> </a:t>
            </a:r>
            <a:r>
              <a:rPr lang="en-US" sz="2000" dirty="0" err="1"/>
              <a:t>urm</a:t>
            </a:r>
            <a:r>
              <a:rPr lang="ro-RO" sz="2000" dirty="0"/>
              <a:t>ător).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o-RO" sz="2000" dirty="0"/>
              <a:t>Când deschidem aplicația, aceasta are pornită camera, care urmează să fie îndreptată spre floarea ce urmează a fi clasificată. Interfața simplă a aplicației este foarte intuitivă, dar are și mesaje însoțitoare pentru utilizator.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o-RO" sz="2000" dirty="0"/>
              <a:t>După ce poza este efectuată, acesteia i se atribuie o categorie de flori, după procentul cel mai mare de asemănare.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o-RO" sz="2000" dirty="0"/>
              <a:t>Desigur, sunt și situații în care unele flori sunt confundate, din cauza asemănării formei petalelor, cum ar fi în cazul trandafirilor și lalelelor. (De asemenea a se vedea Fig. 1).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o-RO" sz="2000" dirty="0"/>
              <a:t>Dar, în ciuda acestui fapt, am reușit să obținem o precizie inițială de 30%, care acum, în variantă finală a ajuns la </a:t>
            </a:r>
            <a:r>
              <a:rPr lang="en-US" sz="2000" dirty="0"/>
              <a:t>90</a:t>
            </a:r>
            <a:r>
              <a:rPr lang="ro-RO" sz="2000" dirty="0"/>
              <a:t>%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o-RO" sz="2000" dirty="0"/>
              <a:t>Aplicația de mobil este realizată cu framework-ul Flutter, folosind limbajul de programare Dart. Ca emulator, am folosit aplicația Android Studio..</a:t>
            </a:r>
          </a:p>
          <a:p>
            <a:pPr algn="l"/>
            <a:endParaRPr lang="ro-RO" sz="2000" dirty="0"/>
          </a:p>
          <a:p>
            <a:pPr algn="l"/>
            <a:endParaRPr lang="ro-RO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1015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0712D-83C9-7B91-F708-5D07E4C28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880"/>
          </a:xfrm>
        </p:spPr>
        <p:txBody>
          <a:bodyPr/>
          <a:lstStyle/>
          <a:p>
            <a:r>
              <a:rPr lang="ro-RO" dirty="0"/>
              <a:t>Tabel aproximare precizie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43C50-6937-DD3E-B402-4ABB2469E6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7E5ADD-2861-00EF-6CD0-809B7BE1F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341" y="1325880"/>
            <a:ext cx="7127318" cy="48804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28F9EE9-E86E-800A-F204-CF82D2790B01}"/>
              </a:ext>
            </a:extLst>
          </p:cNvPr>
          <p:cNvSpPr txBox="1"/>
          <p:nvPr/>
        </p:nvSpPr>
        <p:spPr>
          <a:xfrm>
            <a:off x="4154749" y="6352143"/>
            <a:ext cx="542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Fig. 1 – Principiul de detectare al florilor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201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E564-4283-8AE2-ADD2-7B3FFCFA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780" y="3191849"/>
            <a:ext cx="8705088" cy="2002536"/>
          </a:xfrm>
        </p:spPr>
        <p:txBody>
          <a:bodyPr/>
          <a:lstStyle/>
          <a:p>
            <a:r>
              <a:rPr lang="ro-RO" dirty="0"/>
              <a:t>Concluzii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980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DC4AE-C2C4-A814-CC59-BD002AEF4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solidFill>
                  <a:schemeClr val="accent3"/>
                </a:solidFill>
                <a:latin typeface="Baskerville Old Face" panose="02020602080505020303" pitchFamily="18" charset="77"/>
              </a:rPr>
              <a:t>Ce am reușit să realizăm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CEE5A-421C-AB04-0186-6EC7880701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797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7" name="Content Placeholder 3" descr="Timeline Placeholder ">
            <a:extLst>
              <a:ext uri="{FF2B5EF4-FFF2-40B4-BE49-F238E27FC236}">
                <a16:creationId xmlns:a16="http://schemas.microsoft.com/office/drawing/2014/main" id="{C1D7FEFA-7A16-2FA3-C133-D72EC12F24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4172394"/>
              </p:ext>
            </p:extLst>
          </p:nvPr>
        </p:nvGraphicFramePr>
        <p:xfrm>
          <a:off x="838200" y="3384550"/>
          <a:ext cx="11182166" cy="3473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9058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6A01-1D8C-E82D-69CE-C1BEA5E0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8D6E8-969C-81F9-8B97-1B42ED901A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7CC8B8-C5E9-D619-36FE-98011718FDE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3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{707F43A4-1E16-43EF-A779-CAD21CA54462}tf56410444_win32</Template>
  <TotalTime>101</TotalTime>
  <Words>546</Words>
  <Application>Microsoft Office PowerPoint</Application>
  <PresentationFormat>Widescreen</PresentationFormat>
  <Paragraphs>56</Paragraphs>
  <Slides>13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Baskerville</vt:lpstr>
      <vt:lpstr>Baskerville Old Face</vt:lpstr>
      <vt:lpstr>Calibri</vt:lpstr>
      <vt:lpstr>Gill Sans Light</vt:lpstr>
      <vt:lpstr>Gill Sans Nova</vt:lpstr>
      <vt:lpstr>Gill Sans Nova Light</vt:lpstr>
      <vt:lpstr>Office Theme</vt:lpstr>
      <vt:lpstr>Recunoașterea florilor</vt:lpstr>
      <vt:lpstr>Cuprins</vt:lpstr>
      <vt:lpstr>Introducere</vt:lpstr>
      <vt:lpstr>Detalii de implementare ale proiectului</vt:lpstr>
      <vt:lpstr>    </vt:lpstr>
      <vt:lpstr>Tabel aproximare precizie </vt:lpstr>
      <vt:lpstr>Concluzii</vt:lpstr>
      <vt:lpstr>Ce am reușit să realizăm</vt:lpstr>
      <vt:lpstr>PowerPoint Presentation</vt:lpstr>
      <vt:lpstr>Bibliografie</vt:lpstr>
      <vt:lpstr>PowerPoint Presentation</vt:lpstr>
      <vt:lpstr>PowerPoint Presentation</vt:lpstr>
      <vt:lpstr>Mulțumim!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Recunoașterea florilor</dc:title>
  <dc:creator>Sabina Nadejda Barila</dc:creator>
  <cp:lastModifiedBy>Sabina Nadejda Barila</cp:lastModifiedBy>
  <cp:revision>7</cp:revision>
  <dcterms:created xsi:type="dcterms:W3CDTF">2024-01-07T08:43:40Z</dcterms:created>
  <dcterms:modified xsi:type="dcterms:W3CDTF">2024-01-11T12:56:20Z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