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2" r:id="rId7"/>
    <p:sldId id="263" r:id="rId8"/>
    <p:sldId id="264" r:id="rId9"/>
    <p:sldId id="265" r:id="rId10"/>
    <p:sldId id="266" r:id="rId1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2T23:15:37.765"/>
    </inkml:context>
    <inkml:brush xml:id="br0">
      <inkml:brushProperty name="width" value="0.05" units="cm"/>
      <inkml:brushProperty name="height" value="0.05" units="cm"/>
    </inkml:brush>
  </inkml:definitions>
  <inkml:trace contextRef="#ctx0" brushRef="#br0">0 5 24575,'0'-4'0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1/13/2023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45331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1/13/2023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8466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1/13/2023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100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1/13/2023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401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1/13/2023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1468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1/13/2023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7853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1/13/2023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9591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1/13/2023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7993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1/13/2023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547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1/13/2023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23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1/13/2023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595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14448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Colourful wavy concept">
            <a:extLst>
              <a:ext uri="{FF2B5EF4-FFF2-40B4-BE49-F238E27FC236}">
                <a16:creationId xmlns:a16="http://schemas.microsoft.com/office/drawing/2014/main" id="{78DE9F7C-CFCA-C003-0EE2-E88355FB0980}"/>
              </a:ext>
            </a:extLst>
          </p:cNvPr>
          <p:cNvPicPr>
            <a:picLocks noChangeAspect="1"/>
          </p:cNvPicPr>
          <p:nvPr/>
        </p:nvPicPr>
        <p:blipFill rotWithShape="1">
          <a:blip r:embed="rId2">
            <a:alphaModFix amt="40000"/>
          </a:blip>
          <a:srcRect r="-1" b="15708"/>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u 1">
            <a:extLst>
              <a:ext uri="{FF2B5EF4-FFF2-40B4-BE49-F238E27FC236}">
                <a16:creationId xmlns:a16="http://schemas.microsoft.com/office/drawing/2014/main" id="{B5E6A101-D622-A1E6-7E9D-0DE78E6867EB}"/>
              </a:ext>
            </a:extLst>
          </p:cNvPr>
          <p:cNvSpPr>
            <a:spLocks noGrp="1"/>
          </p:cNvSpPr>
          <p:nvPr>
            <p:ph type="ctrTitle"/>
          </p:nvPr>
        </p:nvSpPr>
        <p:spPr>
          <a:xfrm>
            <a:off x="1217976" y="293024"/>
            <a:ext cx="9846213" cy="2387600"/>
          </a:xfrm>
        </p:spPr>
        <p:txBody>
          <a:bodyPr>
            <a:normAutofit/>
          </a:bodyPr>
          <a:lstStyle/>
          <a:p>
            <a:r>
              <a:rPr lang="en-US" dirty="0" err="1">
                <a:solidFill>
                  <a:srgbClr val="FFFFFF"/>
                </a:solidFill>
              </a:rPr>
              <a:t>Imitarea</a:t>
            </a:r>
            <a:r>
              <a:rPr lang="en-US" dirty="0">
                <a:solidFill>
                  <a:srgbClr val="FFFFFF"/>
                </a:solidFill>
              </a:rPr>
              <a:t> m</a:t>
            </a:r>
            <a:r>
              <a:rPr lang="ro-RO" dirty="0" err="1">
                <a:solidFill>
                  <a:srgbClr val="FFFFFF"/>
                </a:solidFill>
              </a:rPr>
              <a:t>ișcărilor</a:t>
            </a:r>
            <a:r>
              <a:rPr lang="ro-RO" dirty="0">
                <a:solidFill>
                  <a:srgbClr val="FFFFFF"/>
                </a:solidFill>
              </a:rPr>
              <a:t> folosind robotul </a:t>
            </a:r>
            <a:r>
              <a:rPr lang="ro-RO" dirty="0" err="1">
                <a:solidFill>
                  <a:srgbClr val="FFFFFF"/>
                </a:solidFill>
              </a:rPr>
              <a:t>nao</a:t>
            </a:r>
            <a:r>
              <a:rPr lang="ro-RO" dirty="0">
                <a:solidFill>
                  <a:srgbClr val="FFFFFF"/>
                </a:solidFill>
              </a:rPr>
              <a:t> si un </a:t>
            </a:r>
            <a:r>
              <a:rPr lang="ro-RO" dirty="0" err="1">
                <a:solidFill>
                  <a:srgbClr val="FFFFFF"/>
                </a:solidFill>
              </a:rPr>
              <a:t>kinnect</a:t>
            </a:r>
            <a:endParaRPr lang="ro-RO" dirty="0">
              <a:solidFill>
                <a:srgbClr val="FFFFFF"/>
              </a:solidFill>
            </a:endParaRPr>
          </a:p>
        </p:txBody>
      </p:sp>
      <p:sp>
        <p:nvSpPr>
          <p:cNvPr id="3" name="Subtitlu 2">
            <a:extLst>
              <a:ext uri="{FF2B5EF4-FFF2-40B4-BE49-F238E27FC236}">
                <a16:creationId xmlns:a16="http://schemas.microsoft.com/office/drawing/2014/main" id="{D27389D1-6D2D-E9C4-9F9A-010C7098F947}"/>
              </a:ext>
            </a:extLst>
          </p:cNvPr>
          <p:cNvSpPr>
            <a:spLocks noGrp="1"/>
          </p:cNvSpPr>
          <p:nvPr>
            <p:ph type="subTitle" idx="1"/>
          </p:nvPr>
        </p:nvSpPr>
        <p:spPr>
          <a:xfrm>
            <a:off x="8681582" y="6158131"/>
            <a:ext cx="3453409" cy="627468"/>
          </a:xfrm>
        </p:spPr>
        <p:txBody>
          <a:bodyPr>
            <a:normAutofit fontScale="70000" lnSpcReduction="20000"/>
          </a:bodyPr>
          <a:lstStyle/>
          <a:p>
            <a:r>
              <a:rPr lang="ro-RO" dirty="0">
                <a:solidFill>
                  <a:srgbClr val="FFFFFF"/>
                </a:solidFill>
              </a:rPr>
              <a:t>Ilie Ioan</a:t>
            </a:r>
          </a:p>
          <a:p>
            <a:r>
              <a:rPr lang="ro-RO" dirty="0">
                <a:solidFill>
                  <a:srgbClr val="FFFFFF"/>
                </a:solidFill>
              </a:rPr>
              <a:t>1310B</a:t>
            </a:r>
          </a:p>
        </p:txBody>
      </p:sp>
    </p:spTree>
    <p:extLst>
      <p:ext uri="{BB962C8B-B14F-4D97-AF65-F5344CB8AC3E}">
        <p14:creationId xmlns:p14="http://schemas.microsoft.com/office/powerpoint/2010/main" val="29994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9C73644-3C79-2166-6023-959AE049FE12}"/>
              </a:ext>
            </a:extLst>
          </p:cNvPr>
          <p:cNvSpPr>
            <a:spLocks noGrp="1"/>
          </p:cNvSpPr>
          <p:nvPr>
            <p:ph type="title"/>
          </p:nvPr>
        </p:nvSpPr>
        <p:spPr/>
        <p:txBody>
          <a:bodyPr/>
          <a:lstStyle/>
          <a:p>
            <a:r>
              <a:rPr lang="en-US" dirty="0" err="1"/>
              <a:t>Concluzia</a:t>
            </a:r>
            <a:endParaRPr lang="ro-RO" dirty="0"/>
          </a:p>
        </p:txBody>
      </p:sp>
      <p:sp>
        <p:nvSpPr>
          <p:cNvPr id="3" name="Substituent conținut 2">
            <a:extLst>
              <a:ext uri="{FF2B5EF4-FFF2-40B4-BE49-F238E27FC236}">
                <a16:creationId xmlns:a16="http://schemas.microsoft.com/office/drawing/2014/main" id="{B439BBBB-4388-8634-6FA7-C71A11F655AB}"/>
              </a:ext>
            </a:extLst>
          </p:cNvPr>
          <p:cNvSpPr>
            <a:spLocks noGrp="1"/>
          </p:cNvSpPr>
          <p:nvPr>
            <p:ph idx="1"/>
          </p:nvPr>
        </p:nvSpPr>
        <p:spPr/>
        <p:txBody>
          <a:bodyPr/>
          <a:lstStyle/>
          <a:p>
            <a:r>
              <a:rPr lang="en-US" dirty="0"/>
              <a:t>In </a:t>
            </a:r>
            <a:r>
              <a:rPr lang="en-US" dirty="0" err="1"/>
              <a:t>concluzie</a:t>
            </a:r>
            <a:r>
              <a:rPr lang="en-US" dirty="0"/>
              <a:t> am </a:t>
            </a:r>
            <a:r>
              <a:rPr lang="en-US" dirty="0" err="1"/>
              <a:t>reusit</a:t>
            </a:r>
            <a:r>
              <a:rPr lang="en-US" dirty="0"/>
              <a:t> </a:t>
            </a:r>
            <a:r>
              <a:rPr lang="en-US" dirty="0" err="1"/>
              <a:t>sa</a:t>
            </a:r>
            <a:r>
              <a:rPr lang="en-US" dirty="0"/>
              <a:t> </a:t>
            </a:r>
            <a:r>
              <a:rPr lang="en-US" dirty="0" err="1"/>
              <a:t>realizez</a:t>
            </a:r>
            <a:r>
              <a:rPr lang="en-US" dirty="0"/>
              <a:t> </a:t>
            </a:r>
            <a:r>
              <a:rPr lang="en-US" dirty="0" err="1"/>
              <a:t>conexiunea</a:t>
            </a:r>
            <a:r>
              <a:rPr lang="en-US" dirty="0"/>
              <a:t> </a:t>
            </a:r>
            <a:r>
              <a:rPr lang="en-US" dirty="0" err="1"/>
              <a:t>dintre</a:t>
            </a:r>
            <a:r>
              <a:rPr lang="en-US" dirty="0"/>
              <a:t> camera de Kinect </a:t>
            </a:r>
            <a:r>
              <a:rPr lang="en-US" dirty="0" err="1"/>
              <a:t>si</a:t>
            </a:r>
            <a:r>
              <a:rPr lang="en-US" dirty="0"/>
              <a:t> </a:t>
            </a:r>
            <a:r>
              <a:rPr lang="en-US" dirty="0" err="1"/>
              <a:t>robotul</a:t>
            </a:r>
            <a:r>
              <a:rPr lang="en-US" dirty="0"/>
              <a:t> </a:t>
            </a:r>
            <a:r>
              <a:rPr lang="en-US" dirty="0" err="1"/>
              <a:t>nao</a:t>
            </a:r>
            <a:r>
              <a:rPr lang="en-US" dirty="0"/>
              <a:t> </a:t>
            </a:r>
            <a:r>
              <a:rPr lang="en-US" dirty="0" err="1"/>
              <a:t>folosindu</a:t>
            </a:r>
            <a:r>
              <a:rPr lang="en-US" dirty="0"/>
              <a:t> ma de un broker </a:t>
            </a:r>
            <a:r>
              <a:rPr lang="en-US" dirty="0" err="1"/>
              <a:t>mqtt</a:t>
            </a:r>
            <a:r>
              <a:rPr lang="en-US" dirty="0"/>
              <a:t> </a:t>
            </a:r>
            <a:r>
              <a:rPr lang="en-US" dirty="0" err="1"/>
              <a:t>si</a:t>
            </a:r>
            <a:r>
              <a:rPr lang="en-US" dirty="0"/>
              <a:t> un </a:t>
            </a:r>
            <a:r>
              <a:rPr lang="en-US" dirty="0" err="1"/>
              <a:t>wpf,precum</a:t>
            </a:r>
            <a:r>
              <a:rPr lang="en-US" dirty="0"/>
              <a:t> </a:t>
            </a:r>
            <a:r>
              <a:rPr lang="en-US" dirty="0" err="1"/>
              <a:t>si</a:t>
            </a:r>
            <a:r>
              <a:rPr lang="en-US" dirty="0"/>
              <a:t> </a:t>
            </a:r>
            <a:r>
              <a:rPr lang="en-US" dirty="0" err="1"/>
              <a:t>implementarea</a:t>
            </a:r>
            <a:r>
              <a:rPr lang="en-US" dirty="0"/>
              <a:t> </a:t>
            </a:r>
            <a:r>
              <a:rPr lang="en-US" dirty="0" err="1"/>
              <a:t>miscarilor</a:t>
            </a:r>
            <a:r>
              <a:rPr lang="en-US" dirty="0"/>
              <a:t> </a:t>
            </a:r>
            <a:r>
              <a:rPr lang="en-US" dirty="0" err="1"/>
              <a:t>robotului</a:t>
            </a:r>
            <a:r>
              <a:rPr lang="en-US" dirty="0"/>
              <a:t> </a:t>
            </a:r>
            <a:r>
              <a:rPr lang="en-US" dirty="0" err="1"/>
              <a:t>nao</a:t>
            </a:r>
            <a:r>
              <a:rPr lang="en-US" dirty="0"/>
              <a:t> </a:t>
            </a:r>
            <a:r>
              <a:rPr lang="en-US" dirty="0" err="1"/>
              <a:t>folosindu</a:t>
            </a:r>
            <a:r>
              <a:rPr lang="en-US" dirty="0"/>
              <a:t> ma de </a:t>
            </a:r>
            <a:r>
              <a:rPr lang="en-US" dirty="0" err="1"/>
              <a:t>unghiurile</a:t>
            </a:r>
            <a:r>
              <a:rPr lang="en-US" dirty="0"/>
              <a:t> </a:t>
            </a:r>
            <a:r>
              <a:rPr lang="en-US" dirty="0" err="1"/>
              <a:t>deja</a:t>
            </a:r>
            <a:r>
              <a:rPr lang="en-US" dirty="0"/>
              <a:t> </a:t>
            </a:r>
            <a:r>
              <a:rPr lang="en-US" dirty="0" err="1"/>
              <a:t>cunoscute</a:t>
            </a:r>
            <a:r>
              <a:rPr lang="en-US" dirty="0"/>
              <a:t> ,</a:t>
            </a:r>
            <a:r>
              <a:rPr lang="en-US" dirty="0" err="1"/>
              <a:t>aceste</a:t>
            </a:r>
            <a:r>
              <a:rPr lang="en-US" dirty="0"/>
              <a:t> </a:t>
            </a:r>
            <a:r>
              <a:rPr lang="en-US" dirty="0" err="1"/>
              <a:t>unghiuri</a:t>
            </a:r>
            <a:r>
              <a:rPr lang="en-US" dirty="0"/>
              <a:t> </a:t>
            </a:r>
            <a:r>
              <a:rPr lang="en-US" dirty="0" err="1"/>
              <a:t>fiind</a:t>
            </a:r>
            <a:r>
              <a:rPr lang="en-US" dirty="0"/>
              <a:t> </a:t>
            </a:r>
            <a:r>
              <a:rPr lang="en-US" dirty="0" err="1"/>
              <a:t>luate</a:t>
            </a:r>
            <a:r>
              <a:rPr lang="en-US" dirty="0"/>
              <a:t> de </a:t>
            </a:r>
            <a:r>
              <a:rPr lang="en-US" dirty="0" err="1"/>
              <a:t>catre</a:t>
            </a:r>
            <a:r>
              <a:rPr lang="en-US" dirty="0"/>
              <a:t> </a:t>
            </a:r>
            <a:r>
              <a:rPr lang="en-US"/>
              <a:t>kinect</a:t>
            </a:r>
            <a:endParaRPr lang="ro-RO" dirty="0"/>
          </a:p>
        </p:txBody>
      </p:sp>
    </p:spTree>
    <p:extLst>
      <p:ext uri="{BB962C8B-B14F-4D97-AF65-F5344CB8AC3E}">
        <p14:creationId xmlns:p14="http://schemas.microsoft.com/office/powerpoint/2010/main" val="368692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E695FBE-34EF-2BCE-81CE-1312A034936E}"/>
              </a:ext>
            </a:extLst>
          </p:cNvPr>
          <p:cNvSpPr>
            <a:spLocks noGrp="1"/>
          </p:cNvSpPr>
          <p:nvPr>
            <p:ph type="title"/>
          </p:nvPr>
        </p:nvSpPr>
        <p:spPr>
          <a:xfrm>
            <a:off x="690976" y="356499"/>
            <a:ext cx="10659110" cy="1325563"/>
          </a:xfrm>
        </p:spPr>
        <p:txBody>
          <a:bodyPr>
            <a:noAutofit/>
          </a:bodyPr>
          <a:lstStyle/>
          <a:p>
            <a:r>
              <a:rPr lang="ro-RO" sz="3600" dirty="0"/>
              <a:t>Cuprins</a:t>
            </a:r>
          </a:p>
        </p:txBody>
      </p:sp>
      <p:sp>
        <p:nvSpPr>
          <p:cNvPr id="3" name="Substituent conținut 2">
            <a:extLst>
              <a:ext uri="{FF2B5EF4-FFF2-40B4-BE49-F238E27FC236}">
                <a16:creationId xmlns:a16="http://schemas.microsoft.com/office/drawing/2014/main" id="{24C423FE-5CFE-E3C5-3C04-154AFE09DCBA}"/>
              </a:ext>
            </a:extLst>
          </p:cNvPr>
          <p:cNvSpPr>
            <a:spLocks noGrp="1"/>
          </p:cNvSpPr>
          <p:nvPr>
            <p:ph idx="1"/>
          </p:nvPr>
        </p:nvSpPr>
        <p:spPr/>
        <p:txBody>
          <a:bodyPr/>
          <a:lstStyle/>
          <a:p>
            <a:r>
              <a:rPr lang="en-US" dirty="0"/>
              <a:t>Camera de </a:t>
            </a:r>
            <a:r>
              <a:rPr lang="en-US" dirty="0" err="1"/>
              <a:t>kinnect</a:t>
            </a:r>
            <a:endParaRPr lang="en-US" dirty="0"/>
          </a:p>
          <a:p>
            <a:r>
              <a:rPr lang="en-US" dirty="0"/>
              <a:t>WPF</a:t>
            </a:r>
          </a:p>
          <a:p>
            <a:r>
              <a:rPr lang="en-US" dirty="0"/>
              <a:t>MQTT BROKER</a:t>
            </a:r>
          </a:p>
          <a:p>
            <a:r>
              <a:rPr lang="en-US" dirty="0" err="1"/>
              <a:t>Metoda</a:t>
            </a:r>
            <a:r>
              <a:rPr lang="en-US" dirty="0"/>
              <a:t> </a:t>
            </a:r>
            <a:r>
              <a:rPr lang="en-US" dirty="0" err="1"/>
              <a:t>aleasa</a:t>
            </a:r>
            <a:r>
              <a:rPr lang="en-US" dirty="0"/>
              <a:t> de </a:t>
            </a:r>
            <a:r>
              <a:rPr lang="en-US" dirty="0" err="1"/>
              <a:t>implementare</a:t>
            </a:r>
            <a:r>
              <a:rPr lang="en-US" dirty="0"/>
              <a:t> a </a:t>
            </a:r>
            <a:r>
              <a:rPr lang="en-US" dirty="0" err="1"/>
              <a:t>imitarii</a:t>
            </a:r>
            <a:r>
              <a:rPr lang="en-US" dirty="0"/>
              <a:t> </a:t>
            </a:r>
            <a:r>
              <a:rPr lang="en-US" dirty="0" err="1"/>
              <a:t>miscarilor</a:t>
            </a:r>
            <a:r>
              <a:rPr lang="en-US" dirty="0"/>
              <a:t>:</a:t>
            </a:r>
          </a:p>
          <a:p>
            <a:pPr marL="457200" indent="-457200">
              <a:buFont typeface="+mj-lt"/>
              <a:buAutoNum type="arabicPeriod"/>
            </a:pPr>
            <a:r>
              <a:rPr lang="en-US" dirty="0" err="1"/>
              <a:t>Calculul</a:t>
            </a:r>
            <a:r>
              <a:rPr lang="en-US" dirty="0"/>
              <a:t> </a:t>
            </a:r>
            <a:r>
              <a:rPr lang="en-US" dirty="0" err="1"/>
              <a:t>unghiului</a:t>
            </a:r>
            <a:r>
              <a:rPr lang="en-US" dirty="0"/>
              <a:t> de </a:t>
            </a:r>
            <a:r>
              <a:rPr lang="en-US" dirty="0" err="1"/>
              <a:t>rotire</a:t>
            </a:r>
            <a:r>
              <a:rPr lang="en-US" dirty="0"/>
              <a:t> a </a:t>
            </a:r>
            <a:r>
              <a:rPr lang="en-US" dirty="0" err="1"/>
              <a:t>cotului</a:t>
            </a:r>
            <a:endParaRPr lang="en-US" dirty="0"/>
          </a:p>
          <a:p>
            <a:pPr marL="457200" indent="-457200">
              <a:buFont typeface="+mj-lt"/>
              <a:buAutoNum type="arabicPeriod"/>
            </a:pPr>
            <a:r>
              <a:rPr lang="en-US" dirty="0" err="1"/>
              <a:t>Calculul</a:t>
            </a:r>
            <a:r>
              <a:rPr lang="en-US" dirty="0"/>
              <a:t> </a:t>
            </a:r>
            <a:r>
              <a:rPr lang="en-US" dirty="0" err="1"/>
              <a:t>unghiului</a:t>
            </a:r>
            <a:r>
              <a:rPr lang="en-US" dirty="0"/>
              <a:t> de </a:t>
            </a:r>
            <a:r>
              <a:rPr lang="en-US" dirty="0" err="1"/>
              <a:t>deschidere</a:t>
            </a:r>
            <a:r>
              <a:rPr lang="en-US" dirty="0"/>
              <a:t> a </a:t>
            </a:r>
            <a:r>
              <a:rPr lang="en-US" dirty="0" err="1"/>
              <a:t>cotului</a:t>
            </a:r>
            <a:endParaRPr lang="en-US" dirty="0"/>
          </a:p>
          <a:p>
            <a:pPr marL="457200" indent="-457200">
              <a:buFont typeface="+mj-lt"/>
              <a:buAutoNum type="arabicPeriod"/>
            </a:pPr>
            <a:r>
              <a:rPr lang="en-US" sz="2000" dirty="0" err="1"/>
              <a:t>Calculul</a:t>
            </a:r>
            <a:r>
              <a:rPr lang="en-US" sz="2000" dirty="0"/>
              <a:t> </a:t>
            </a:r>
            <a:r>
              <a:rPr lang="en-US" sz="2000" dirty="0" err="1"/>
              <a:t>unhiului</a:t>
            </a:r>
            <a:r>
              <a:rPr lang="en-US" sz="2000" dirty="0"/>
              <a:t> de </a:t>
            </a:r>
            <a:r>
              <a:rPr lang="en-US" sz="2000" dirty="0" err="1"/>
              <a:t>rotire</a:t>
            </a:r>
            <a:r>
              <a:rPr lang="en-US" sz="2000" dirty="0"/>
              <a:t> </a:t>
            </a:r>
            <a:r>
              <a:rPr lang="en-US" sz="2000" dirty="0" err="1"/>
              <a:t>si</a:t>
            </a:r>
            <a:r>
              <a:rPr lang="en-US" sz="2000" dirty="0"/>
              <a:t> al </a:t>
            </a:r>
            <a:r>
              <a:rPr lang="en-US" sz="2000" dirty="0" err="1"/>
              <a:t>unghiului</a:t>
            </a:r>
            <a:r>
              <a:rPr lang="en-US" sz="2000" dirty="0"/>
              <a:t> de </a:t>
            </a:r>
            <a:r>
              <a:rPr lang="en-US" sz="2000" dirty="0" err="1"/>
              <a:t>incliunare</a:t>
            </a:r>
            <a:r>
              <a:rPr lang="en-US" sz="2000" dirty="0"/>
              <a:t> al </a:t>
            </a:r>
            <a:r>
              <a:rPr lang="en-US" sz="2000" dirty="0" err="1"/>
              <a:t>umarului</a:t>
            </a:r>
            <a:endParaRPr lang="en-US" sz="2000" dirty="0"/>
          </a:p>
          <a:p>
            <a:r>
              <a:rPr lang="en-US" dirty="0" err="1"/>
              <a:t>Concluzia</a:t>
            </a:r>
            <a:endParaRPr lang="en-US" dirty="0"/>
          </a:p>
        </p:txBody>
      </p:sp>
    </p:spTree>
    <p:extLst>
      <p:ext uri="{BB962C8B-B14F-4D97-AF65-F5344CB8AC3E}">
        <p14:creationId xmlns:p14="http://schemas.microsoft.com/office/powerpoint/2010/main" val="379976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6A99417-2134-FAD2-9866-1698E39DD07D}"/>
              </a:ext>
            </a:extLst>
          </p:cNvPr>
          <p:cNvSpPr>
            <a:spLocks noGrp="1"/>
          </p:cNvSpPr>
          <p:nvPr>
            <p:ph type="title"/>
          </p:nvPr>
        </p:nvSpPr>
        <p:spPr/>
        <p:txBody>
          <a:bodyPr/>
          <a:lstStyle/>
          <a:p>
            <a:r>
              <a:rPr lang="ro-RO" dirty="0"/>
              <a:t>Camera de </a:t>
            </a:r>
            <a:r>
              <a:rPr lang="ro-RO" dirty="0" err="1"/>
              <a:t>kinnect</a:t>
            </a:r>
            <a:endParaRPr lang="ro-RO" dirty="0"/>
          </a:p>
        </p:txBody>
      </p:sp>
      <p:sp>
        <p:nvSpPr>
          <p:cNvPr id="3" name="Substituent conținut 2">
            <a:extLst>
              <a:ext uri="{FF2B5EF4-FFF2-40B4-BE49-F238E27FC236}">
                <a16:creationId xmlns:a16="http://schemas.microsoft.com/office/drawing/2014/main" id="{49105FEA-9AEF-646A-E362-4336E0F1DC29}"/>
              </a:ext>
            </a:extLst>
          </p:cNvPr>
          <p:cNvSpPr>
            <a:spLocks noGrp="1"/>
          </p:cNvSpPr>
          <p:nvPr>
            <p:ph idx="1"/>
          </p:nvPr>
        </p:nvSpPr>
        <p:spPr/>
        <p:txBody>
          <a:bodyPr>
            <a:normAutofit fontScale="92500" lnSpcReduction="10000"/>
          </a:bodyPr>
          <a:lstStyle/>
          <a:p>
            <a:endParaRPr lang="ro-RO" dirty="0"/>
          </a:p>
          <a:p>
            <a:r>
              <a:rPr lang="ro-RO" dirty="0"/>
              <a:t>- În realitate, este într-adevăr </a:t>
            </a:r>
            <a:r>
              <a:rPr lang="ro-RO" dirty="0" err="1"/>
              <a:t>Scheletonstream</a:t>
            </a:r>
            <a:r>
              <a:rPr lang="ro-RO" dirty="0"/>
              <a:t> care face treaba. Activarea </a:t>
            </a:r>
            <a:r>
              <a:rPr lang="ro-RO" dirty="0" err="1"/>
              <a:t>Scheletonstream</a:t>
            </a:r>
            <a:r>
              <a:rPr lang="ro-RO" dirty="0"/>
              <a:t> înseamnă că scheletul persoanei este urmărit. Din acest schelet </a:t>
            </a:r>
            <a:r>
              <a:rPr lang="en-US" dirty="0" err="1"/>
              <a:t>reies</a:t>
            </a:r>
            <a:r>
              <a:rPr lang="ro-RO" dirty="0"/>
              <a:t> tot felul de informații, de exemplu. orientări osoase, informații comune,</a:t>
            </a:r>
            <a:r>
              <a:rPr lang="en-US" dirty="0" err="1"/>
              <a:t>etc</a:t>
            </a:r>
            <a:r>
              <a:rPr lang="ro-RO" dirty="0"/>
              <a:t>. Cheia proiectului a fost informarea comună. Folosind coordonatele x-y &amp; z ale fiecărei articulații din scheletul urmărit, am știut că </a:t>
            </a:r>
            <a:r>
              <a:rPr lang="en-US" dirty="0" err="1"/>
              <a:t>robotul</a:t>
            </a:r>
            <a:r>
              <a:rPr lang="ro-RO" dirty="0"/>
              <a:t>  să se miște. Deci, la fiecare .8 secunde (folosind un cronometru) publicăm coordonatele x, y &amp; z ale fiecărei articulații la brokerul </a:t>
            </a:r>
            <a:r>
              <a:rPr lang="ro-RO" dirty="0" err="1"/>
              <a:t>mqtt</a:t>
            </a:r>
            <a:r>
              <a:rPr lang="ro-RO" dirty="0"/>
              <a:t>.</a:t>
            </a:r>
          </a:p>
          <a:p>
            <a:endParaRPr lang="ro-RO" dirty="0"/>
          </a:p>
          <a:p>
            <a:r>
              <a:rPr lang="ro-RO" dirty="0"/>
              <a:t>- Din moment ce proiectul </a:t>
            </a:r>
            <a:r>
              <a:rPr lang="ro-RO" dirty="0" err="1"/>
              <a:t>Python</a:t>
            </a:r>
            <a:r>
              <a:rPr lang="ro-RO" dirty="0"/>
              <a:t> are o </a:t>
            </a:r>
            <a:r>
              <a:rPr lang="ro-RO" dirty="0" err="1"/>
              <a:t>subsiție</a:t>
            </a:r>
            <a:r>
              <a:rPr lang="ro-RO" dirty="0"/>
              <a:t> pe brokerul </a:t>
            </a:r>
            <a:r>
              <a:rPr lang="ro-RO" dirty="0" err="1"/>
              <a:t>mqtt</a:t>
            </a:r>
            <a:r>
              <a:rPr lang="ro-RO" dirty="0"/>
              <a:t>, acum putem accesa datele din cadrul acestui proiect. În interiorul fiecărei îmbinări a robotului sunt două motoare. Aceste motoare nu pot fi direcționate doar utilizând coordonatele x, y și z direct. Deci, folosind trigonometria și un bun simț, am transformat coordonatele x, y &amp; z ale articulațiilor în unghiuri </a:t>
            </a:r>
            <a:r>
              <a:rPr lang="ro-RO" dirty="0" err="1"/>
              <a:t>subcapabile</a:t>
            </a:r>
            <a:r>
              <a:rPr lang="ro-RO" dirty="0"/>
              <a:t> de roboți.</a:t>
            </a:r>
          </a:p>
          <a:p>
            <a:endParaRPr lang="ro-RO" dirty="0"/>
          </a:p>
          <a:p>
            <a:r>
              <a:rPr lang="ro-RO" dirty="0"/>
              <a:t>Astfel, la fiecare .8 secunde, proiectul WPF publică coordonatele x, y &amp; z ale fiecărei îmbinări. În consecință, în interiorul proiectului </a:t>
            </a:r>
            <a:r>
              <a:rPr lang="ro-RO" dirty="0" err="1"/>
              <a:t>Python</a:t>
            </a:r>
            <a:r>
              <a:rPr lang="ro-RO" dirty="0"/>
              <a:t>, coordonate sunt convertiți în unghiuri, care sunt apoi trimise la motoarele corespunzătoare ale robotului.</a:t>
            </a:r>
          </a:p>
        </p:txBody>
      </p:sp>
    </p:spTree>
    <p:extLst>
      <p:ext uri="{BB962C8B-B14F-4D97-AF65-F5344CB8AC3E}">
        <p14:creationId xmlns:p14="http://schemas.microsoft.com/office/powerpoint/2010/main" val="222737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645358B-7DDB-3E23-F711-562F5CEABDD5}"/>
              </a:ext>
            </a:extLst>
          </p:cNvPr>
          <p:cNvSpPr>
            <a:spLocks noGrp="1"/>
          </p:cNvSpPr>
          <p:nvPr>
            <p:ph type="title"/>
          </p:nvPr>
        </p:nvSpPr>
        <p:spPr/>
        <p:txBody>
          <a:bodyPr/>
          <a:lstStyle/>
          <a:p>
            <a:r>
              <a:rPr lang="ro-RO" dirty="0"/>
              <a:t>WPF</a:t>
            </a:r>
          </a:p>
        </p:txBody>
      </p:sp>
      <p:sp>
        <p:nvSpPr>
          <p:cNvPr id="3" name="Substituent conținut 2">
            <a:extLst>
              <a:ext uri="{FF2B5EF4-FFF2-40B4-BE49-F238E27FC236}">
                <a16:creationId xmlns:a16="http://schemas.microsoft.com/office/drawing/2014/main" id="{12924E90-41A6-4085-A47C-12C7E5EF77B4}"/>
              </a:ext>
            </a:extLst>
          </p:cNvPr>
          <p:cNvSpPr>
            <a:spLocks noGrp="1"/>
          </p:cNvSpPr>
          <p:nvPr>
            <p:ph idx="1"/>
          </p:nvPr>
        </p:nvSpPr>
        <p:spPr>
          <a:xfrm>
            <a:off x="777240" y="1851504"/>
            <a:ext cx="10659110" cy="4351338"/>
          </a:xfrm>
        </p:spPr>
        <p:txBody>
          <a:bodyPr/>
          <a:lstStyle/>
          <a:p>
            <a:r>
              <a:rPr lang="ro-RO" dirty="0"/>
              <a:t>Ce reprezintă WPF?</a:t>
            </a:r>
          </a:p>
          <a:p>
            <a:pPr lvl="1"/>
            <a:r>
              <a:rPr lang="ro-RO" b="0" i="0" dirty="0">
                <a:solidFill>
                  <a:srgbClr val="414141"/>
                </a:solidFill>
                <a:effectLst/>
                <a:latin typeface="Open Sans" panose="020B0606030504020204" pitchFamily="34" charset="0"/>
              </a:rPr>
              <a:t>WPF este un subsistem grafic care face interfețe utilizator în aplicațiile bazate pe Windows; Windows </a:t>
            </a:r>
            <a:r>
              <a:rPr lang="ro-RO" b="0" i="0" dirty="0" err="1">
                <a:solidFill>
                  <a:srgbClr val="414141"/>
                </a:solidFill>
                <a:effectLst/>
                <a:latin typeface="Open Sans" panose="020B0606030504020204" pitchFamily="34" charset="0"/>
              </a:rPr>
              <a:t>Forms</a:t>
            </a:r>
            <a:r>
              <a:rPr lang="ro-RO" b="0" i="0" dirty="0">
                <a:solidFill>
                  <a:srgbClr val="414141"/>
                </a:solidFill>
                <a:effectLst/>
                <a:latin typeface="Open Sans" panose="020B0606030504020204" pitchFamily="34" charset="0"/>
              </a:rPr>
              <a:t> este API grafic care oferă acces la elementele de interfață Microsoft Windows native.</a:t>
            </a:r>
          </a:p>
          <a:p>
            <a:pPr lvl="1"/>
            <a:r>
              <a:rPr lang="ro-RO" dirty="0">
                <a:solidFill>
                  <a:srgbClr val="414141"/>
                </a:solidFill>
                <a:latin typeface="Open Sans" panose="020B0606030504020204" pitchFamily="34" charset="0"/>
              </a:rPr>
              <a:t>Motivul pentru care am ales să folosesc acest sub-sistem  grafic este realizarea conexiunii cu brokerul </a:t>
            </a:r>
            <a:r>
              <a:rPr lang="ro-RO" dirty="0" err="1">
                <a:solidFill>
                  <a:srgbClr val="414141"/>
                </a:solidFill>
                <a:latin typeface="Open Sans" panose="020B0606030504020204" pitchFamily="34" charset="0"/>
              </a:rPr>
              <a:t>specificat,trimițând</a:t>
            </a:r>
            <a:r>
              <a:rPr lang="ro-RO" dirty="0">
                <a:solidFill>
                  <a:srgbClr val="414141"/>
                </a:solidFill>
                <a:latin typeface="Open Sans" panose="020B0606030504020204" pitchFamily="34" charset="0"/>
              </a:rPr>
              <a:t> </a:t>
            </a:r>
            <a:r>
              <a:rPr lang="ro-RO" dirty="0" err="1">
                <a:solidFill>
                  <a:srgbClr val="414141"/>
                </a:solidFill>
                <a:latin typeface="Open Sans" panose="020B0606030504020204" pitchFamily="34" charset="0"/>
              </a:rPr>
              <a:t>informatiile</a:t>
            </a:r>
            <a:r>
              <a:rPr lang="ro-RO" dirty="0">
                <a:solidFill>
                  <a:srgbClr val="414141"/>
                </a:solidFill>
                <a:latin typeface="Open Sans" panose="020B0606030504020204" pitchFamily="34" charset="0"/>
              </a:rPr>
              <a:t> culese de </a:t>
            </a:r>
            <a:r>
              <a:rPr lang="ro-RO" dirty="0" err="1">
                <a:solidFill>
                  <a:srgbClr val="414141"/>
                </a:solidFill>
                <a:latin typeface="Open Sans" panose="020B0606030504020204" pitchFamily="34" charset="0"/>
              </a:rPr>
              <a:t>catre</a:t>
            </a:r>
            <a:r>
              <a:rPr lang="ro-RO" dirty="0">
                <a:solidFill>
                  <a:srgbClr val="414141"/>
                </a:solidFill>
                <a:latin typeface="Open Sans" panose="020B0606030504020204" pitchFamily="34" charset="0"/>
              </a:rPr>
              <a:t> camera de </a:t>
            </a:r>
            <a:r>
              <a:rPr lang="ro-RO" dirty="0" err="1">
                <a:solidFill>
                  <a:srgbClr val="414141"/>
                </a:solidFill>
                <a:latin typeface="Open Sans" panose="020B0606030504020204" pitchFamily="34" charset="0"/>
              </a:rPr>
              <a:t>kinect</a:t>
            </a:r>
            <a:r>
              <a:rPr lang="ro-RO" dirty="0">
                <a:solidFill>
                  <a:srgbClr val="414141"/>
                </a:solidFill>
                <a:latin typeface="Open Sans" panose="020B0606030504020204" pitchFamily="34" charset="0"/>
              </a:rPr>
              <a:t> </a:t>
            </a:r>
            <a:r>
              <a:rPr lang="ro-RO" dirty="0" err="1">
                <a:solidFill>
                  <a:srgbClr val="414141"/>
                </a:solidFill>
                <a:latin typeface="Open Sans" panose="020B0606030504020204" pitchFamily="34" charset="0"/>
              </a:rPr>
              <a:t>catre</a:t>
            </a:r>
            <a:r>
              <a:rPr lang="ro-RO" dirty="0">
                <a:solidFill>
                  <a:srgbClr val="414141"/>
                </a:solidFill>
                <a:latin typeface="Open Sans" panose="020B0606030504020204" pitchFamily="34" charset="0"/>
              </a:rPr>
              <a:t> brokerul </a:t>
            </a:r>
            <a:r>
              <a:rPr lang="ro-RO" dirty="0" err="1">
                <a:solidFill>
                  <a:srgbClr val="414141"/>
                </a:solidFill>
                <a:latin typeface="Open Sans" panose="020B0606030504020204" pitchFamily="34" charset="0"/>
              </a:rPr>
              <a:t>specificatt</a:t>
            </a:r>
            <a:endParaRPr lang="ro-RO" dirty="0">
              <a:solidFill>
                <a:srgbClr val="414141"/>
              </a:solidFill>
              <a:latin typeface="Open Sans" panose="020B0606030504020204" pitchFamily="34" charset="0"/>
            </a:endParaRPr>
          </a:p>
        </p:txBody>
      </p:sp>
    </p:spTree>
    <p:extLst>
      <p:ext uri="{BB962C8B-B14F-4D97-AF65-F5344CB8AC3E}">
        <p14:creationId xmlns:p14="http://schemas.microsoft.com/office/powerpoint/2010/main" val="29183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59D6DE8-872B-418E-9C77-2E4801CD9E87}"/>
              </a:ext>
            </a:extLst>
          </p:cNvPr>
          <p:cNvSpPr>
            <a:spLocks noGrp="1"/>
          </p:cNvSpPr>
          <p:nvPr>
            <p:ph type="title"/>
          </p:nvPr>
        </p:nvSpPr>
        <p:spPr/>
        <p:txBody>
          <a:bodyPr/>
          <a:lstStyle/>
          <a:p>
            <a:r>
              <a:rPr lang="ro-RO" dirty="0"/>
              <a:t>MQTT BROKER</a:t>
            </a:r>
          </a:p>
        </p:txBody>
      </p:sp>
      <p:sp>
        <p:nvSpPr>
          <p:cNvPr id="3" name="Substituent conținut 2">
            <a:extLst>
              <a:ext uri="{FF2B5EF4-FFF2-40B4-BE49-F238E27FC236}">
                <a16:creationId xmlns:a16="http://schemas.microsoft.com/office/drawing/2014/main" id="{4BA4F33B-CBFD-4DD1-0737-8E9191095253}"/>
              </a:ext>
            </a:extLst>
          </p:cNvPr>
          <p:cNvSpPr>
            <a:spLocks noGrp="1"/>
          </p:cNvSpPr>
          <p:nvPr>
            <p:ph idx="1"/>
          </p:nvPr>
        </p:nvSpPr>
        <p:spPr/>
        <p:txBody>
          <a:bodyPr/>
          <a:lstStyle/>
          <a:p>
            <a:r>
              <a:rPr lang="ro-RO" dirty="0"/>
              <a:t>Înainte de a începe înregistrarea, utilizatorul trebuie să introducă adresa </a:t>
            </a:r>
            <a:r>
              <a:rPr lang="ro-RO" dirty="0" err="1"/>
              <a:t>ip</a:t>
            </a:r>
            <a:r>
              <a:rPr lang="ro-RO" dirty="0"/>
              <a:t> a brokerului MQTT. În plus, avem nevoie și de subiectul pe care dorim să publicăm datele. După apăsarea butonului Start, aplicația va verifica dacă o conexiune ar putea fi stabilită cu brokerul și ne va oferi feedback. Când ambele intrări sunt OK, aplicația va începe să trimită date (coordonatele x, y &amp; z formează fiecare articulație) de la scheletul care este urmărit la subiect pe brokerul MQTT. Deoarece robotul este conectat cu același broker MQTT și abonat la același subiect (acest lucru trebuie să fie introdus și în aplicația </a:t>
            </a:r>
            <a:r>
              <a:rPr lang="ro-RO" dirty="0" err="1"/>
              <a:t>Python</a:t>
            </a:r>
            <a:r>
              <a:rPr lang="ro-RO" dirty="0"/>
              <a:t>), aplicația </a:t>
            </a:r>
            <a:r>
              <a:rPr lang="ro-RO" dirty="0" err="1"/>
              <a:t>Python</a:t>
            </a:r>
            <a:r>
              <a:rPr lang="ro-RO" dirty="0"/>
              <a:t> va primi acum datele din aplicația WPF. Folosind trigonometrie și algoritmi auto-scriși, convertim coordonatele în unghiuri și radiani, pe care îi folosim pentru a roti motoarele în interiorul robotului în timp real.</a:t>
            </a:r>
          </a:p>
          <a:p>
            <a:r>
              <a:rPr lang="ro-RO" dirty="0"/>
              <a:t>Când utilizatorul termină </a:t>
            </a:r>
            <a:r>
              <a:rPr lang="ro-RO" dirty="0" err="1"/>
              <a:t>inregistrarea,acesta</a:t>
            </a:r>
            <a:r>
              <a:rPr lang="ro-RO" dirty="0"/>
              <a:t> va apăsa pe butonul </a:t>
            </a:r>
            <a:r>
              <a:rPr lang="ro-RO" dirty="0" err="1"/>
              <a:t>Stop.După</a:t>
            </a:r>
            <a:r>
              <a:rPr lang="ro-RO" dirty="0"/>
              <a:t> apăsarea acestui </a:t>
            </a:r>
            <a:r>
              <a:rPr lang="ro-RO" dirty="0" err="1"/>
              <a:t>buton,acesta</a:t>
            </a:r>
            <a:r>
              <a:rPr lang="ro-RO" dirty="0"/>
              <a:t> va primit o fereastra de tip pop-out care </a:t>
            </a:r>
            <a:r>
              <a:rPr lang="ro-RO" dirty="0" err="1"/>
              <a:t>il</a:t>
            </a:r>
            <a:r>
              <a:rPr lang="ro-RO" dirty="0"/>
              <a:t> va </a:t>
            </a:r>
            <a:r>
              <a:rPr lang="ro-RO" dirty="0" err="1"/>
              <a:t>intreba</a:t>
            </a:r>
            <a:r>
              <a:rPr lang="ro-RO" dirty="0"/>
              <a:t> daca acesta </a:t>
            </a:r>
            <a:r>
              <a:rPr lang="ro-RO" dirty="0" err="1"/>
              <a:t>doreste</a:t>
            </a:r>
            <a:r>
              <a:rPr lang="ro-RO" dirty="0"/>
              <a:t> sa salveze acea </a:t>
            </a:r>
            <a:r>
              <a:rPr lang="ro-RO" dirty="0" err="1"/>
              <a:t>inregistrare.In</a:t>
            </a:r>
            <a:r>
              <a:rPr lang="ro-RO" dirty="0"/>
              <a:t> momentul in  care acesta va </a:t>
            </a:r>
            <a:r>
              <a:rPr lang="ro-RO" dirty="0" err="1"/>
              <a:t>apasa</a:t>
            </a:r>
            <a:r>
              <a:rPr lang="ro-RO" dirty="0"/>
              <a:t> pe butonul </a:t>
            </a:r>
            <a:r>
              <a:rPr lang="ro-RO" dirty="0" err="1"/>
              <a:t>delete,toate</a:t>
            </a:r>
            <a:r>
              <a:rPr lang="ro-RO" dirty="0"/>
              <a:t> datele se vor pierde .In momentul in care acesta </a:t>
            </a:r>
            <a:r>
              <a:rPr lang="ro-RO" dirty="0" err="1"/>
              <a:t>apasa</a:t>
            </a:r>
            <a:r>
              <a:rPr lang="ro-RO" dirty="0"/>
              <a:t> pe butonul </a:t>
            </a:r>
            <a:r>
              <a:rPr lang="ro-RO" dirty="0" err="1"/>
              <a:t>save,utilizatorul</a:t>
            </a:r>
            <a:r>
              <a:rPr lang="ro-RO" dirty="0"/>
              <a:t> va trebui sa </a:t>
            </a:r>
            <a:r>
              <a:rPr lang="ro-RO" dirty="0" err="1"/>
              <a:t>introduca</a:t>
            </a:r>
            <a:r>
              <a:rPr lang="ro-RO" dirty="0"/>
              <a:t> un titlu .</a:t>
            </a:r>
            <a:r>
              <a:rPr lang="ro-RO" dirty="0" err="1"/>
              <a:t>Cand</a:t>
            </a:r>
            <a:r>
              <a:rPr lang="ro-RO" dirty="0"/>
              <a:t> se atinge butonul de </a:t>
            </a:r>
            <a:r>
              <a:rPr lang="ro-RO" dirty="0" err="1"/>
              <a:t>save,toate</a:t>
            </a:r>
            <a:r>
              <a:rPr lang="ro-RO" dirty="0"/>
              <a:t> datele </a:t>
            </a:r>
            <a:r>
              <a:rPr lang="ro-RO" dirty="0" err="1"/>
              <a:t>achizitionate</a:t>
            </a:r>
            <a:r>
              <a:rPr lang="ro-RO" dirty="0"/>
              <a:t> sunt scrise </a:t>
            </a:r>
            <a:r>
              <a:rPr lang="ro-RO" dirty="0" err="1"/>
              <a:t>intr</a:t>
            </a:r>
            <a:r>
              <a:rPr lang="ro-RO" dirty="0"/>
              <a:t> un </a:t>
            </a:r>
            <a:r>
              <a:rPr lang="ro-RO" dirty="0" err="1"/>
              <a:t>fisier</a:t>
            </a:r>
            <a:r>
              <a:rPr lang="ro-RO"/>
              <a:t> local.</a:t>
            </a:r>
            <a:endParaRPr lang="ro-RO" dirty="0"/>
          </a:p>
        </p:txBody>
      </p:sp>
    </p:spTree>
    <p:extLst>
      <p:ext uri="{BB962C8B-B14F-4D97-AF65-F5344CB8AC3E}">
        <p14:creationId xmlns:p14="http://schemas.microsoft.com/office/powerpoint/2010/main" val="342086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CB2ADCE-2C70-4C56-3050-B707E3DCA801}"/>
              </a:ext>
            </a:extLst>
          </p:cNvPr>
          <p:cNvSpPr>
            <a:spLocks noGrp="1"/>
          </p:cNvSpPr>
          <p:nvPr>
            <p:ph type="title"/>
          </p:nvPr>
        </p:nvSpPr>
        <p:spPr/>
        <p:txBody>
          <a:bodyPr>
            <a:normAutofit fontScale="90000"/>
          </a:bodyPr>
          <a:lstStyle/>
          <a:p>
            <a:r>
              <a:rPr lang="en-US" dirty="0" err="1"/>
              <a:t>Metoda</a:t>
            </a:r>
            <a:r>
              <a:rPr lang="en-US" dirty="0"/>
              <a:t> </a:t>
            </a:r>
            <a:r>
              <a:rPr lang="en-US" dirty="0" err="1"/>
              <a:t>aleasa</a:t>
            </a:r>
            <a:r>
              <a:rPr lang="en-US" dirty="0"/>
              <a:t> de </a:t>
            </a:r>
            <a:r>
              <a:rPr lang="en-US" dirty="0" err="1"/>
              <a:t>implementare</a:t>
            </a:r>
            <a:r>
              <a:rPr lang="en-US" dirty="0"/>
              <a:t> a </a:t>
            </a:r>
            <a:r>
              <a:rPr lang="en-US" dirty="0" err="1"/>
              <a:t>imitarii</a:t>
            </a:r>
            <a:r>
              <a:rPr lang="en-US" dirty="0"/>
              <a:t> </a:t>
            </a:r>
            <a:r>
              <a:rPr lang="en-US" dirty="0" err="1"/>
              <a:t>miscarilor</a:t>
            </a:r>
            <a:br>
              <a:rPr lang="en-US" dirty="0"/>
            </a:br>
            <a:endParaRPr lang="ro-RO" dirty="0"/>
          </a:p>
        </p:txBody>
      </p:sp>
      <p:sp>
        <p:nvSpPr>
          <p:cNvPr id="3" name="Substituent conținut 2">
            <a:extLst>
              <a:ext uri="{FF2B5EF4-FFF2-40B4-BE49-F238E27FC236}">
                <a16:creationId xmlns:a16="http://schemas.microsoft.com/office/drawing/2014/main" id="{9000FE3C-7658-C1DA-92CA-999C9BCF999B}"/>
              </a:ext>
            </a:extLst>
          </p:cNvPr>
          <p:cNvSpPr>
            <a:spLocks noGrp="1"/>
          </p:cNvSpPr>
          <p:nvPr>
            <p:ph idx="1"/>
          </p:nvPr>
        </p:nvSpPr>
        <p:spPr/>
        <p:txBody>
          <a:bodyPr/>
          <a:lstStyle/>
          <a:p>
            <a:r>
              <a:rPr lang="en-US" dirty="0" err="1"/>
              <a:t>Metoda</a:t>
            </a:r>
            <a:r>
              <a:rPr lang="en-US" dirty="0"/>
              <a:t> pe care am ales o </a:t>
            </a:r>
            <a:r>
              <a:rPr lang="en-US" dirty="0" err="1"/>
              <a:t>sa</a:t>
            </a:r>
            <a:r>
              <a:rPr lang="en-US" dirty="0"/>
              <a:t> o </a:t>
            </a:r>
            <a:r>
              <a:rPr lang="en-US" dirty="0" err="1"/>
              <a:t>implementez</a:t>
            </a:r>
            <a:r>
              <a:rPr lang="en-US" dirty="0"/>
              <a:t> </a:t>
            </a:r>
            <a:r>
              <a:rPr lang="en-US" dirty="0" err="1"/>
              <a:t>este</a:t>
            </a:r>
            <a:r>
              <a:rPr lang="en-US" dirty="0"/>
              <a:t> </a:t>
            </a:r>
            <a:r>
              <a:rPr lang="en-US" dirty="0" err="1"/>
              <a:t>cea</a:t>
            </a:r>
            <a:r>
              <a:rPr lang="en-US" dirty="0"/>
              <a:t> de </a:t>
            </a:r>
            <a:r>
              <a:rPr lang="en-US" dirty="0" err="1"/>
              <a:t>mapare</a:t>
            </a:r>
            <a:r>
              <a:rPr lang="en-US" dirty="0"/>
              <a:t> a </a:t>
            </a:r>
            <a:r>
              <a:rPr lang="en-US" dirty="0" err="1"/>
              <a:t>unghiurilor.Mai</a:t>
            </a:r>
            <a:r>
              <a:rPr lang="en-US" dirty="0"/>
              <a:t> exact se </a:t>
            </a:r>
            <a:r>
              <a:rPr lang="en-US" dirty="0" err="1"/>
              <a:t>calculeaza</a:t>
            </a:r>
            <a:r>
              <a:rPr lang="en-US" dirty="0"/>
              <a:t> </a:t>
            </a:r>
            <a:r>
              <a:rPr lang="en-US" dirty="0" err="1"/>
              <a:t>unghiurile</a:t>
            </a:r>
            <a:r>
              <a:rPr lang="en-US" dirty="0"/>
              <a:t> </a:t>
            </a:r>
            <a:r>
              <a:rPr lang="en-US" dirty="0" err="1"/>
              <a:t>articulatiilor</a:t>
            </a:r>
            <a:r>
              <a:rPr lang="en-US" dirty="0"/>
              <a:t> </a:t>
            </a:r>
            <a:r>
              <a:rPr lang="en-US" dirty="0" err="1"/>
              <a:t>umane</a:t>
            </a:r>
            <a:r>
              <a:rPr lang="en-US" dirty="0"/>
              <a:t> </a:t>
            </a:r>
            <a:r>
              <a:rPr lang="en-US" dirty="0" err="1"/>
              <a:t>folosind</a:t>
            </a:r>
            <a:r>
              <a:rPr lang="en-US" dirty="0"/>
              <a:t> </a:t>
            </a:r>
            <a:r>
              <a:rPr lang="en-US" dirty="0" err="1"/>
              <a:t>coordonatele</a:t>
            </a:r>
            <a:r>
              <a:rPr lang="en-US" dirty="0"/>
              <a:t> </a:t>
            </a:r>
            <a:r>
              <a:rPr lang="en-US" dirty="0" err="1"/>
              <a:t>incheieturilor</a:t>
            </a:r>
            <a:r>
              <a:rPr lang="en-US" dirty="0"/>
              <a:t> ale </a:t>
            </a:r>
            <a:r>
              <a:rPr lang="en-US" dirty="0" err="1"/>
              <a:t>umarului,ale</a:t>
            </a:r>
            <a:r>
              <a:rPr lang="en-US" dirty="0"/>
              <a:t> </a:t>
            </a:r>
            <a:r>
              <a:rPr lang="en-US" dirty="0" err="1"/>
              <a:t>cotului</a:t>
            </a:r>
            <a:r>
              <a:rPr lang="en-US" dirty="0"/>
              <a:t> </a:t>
            </a:r>
            <a:r>
              <a:rPr lang="en-US" dirty="0" err="1"/>
              <a:t>si</a:t>
            </a:r>
            <a:r>
              <a:rPr lang="en-US" dirty="0"/>
              <a:t> ale </a:t>
            </a:r>
            <a:r>
              <a:rPr lang="en-US" dirty="0" err="1"/>
              <a:t>incheieturii</a:t>
            </a:r>
            <a:r>
              <a:rPr lang="en-US" dirty="0"/>
              <a:t> </a:t>
            </a:r>
            <a:r>
              <a:rPr lang="en-US" dirty="0" err="1"/>
              <a:t>mainii</a:t>
            </a:r>
            <a:r>
              <a:rPr lang="en-US" dirty="0"/>
              <a:t>. Kinect </a:t>
            </a:r>
            <a:r>
              <a:rPr lang="en-US" dirty="0" err="1"/>
              <a:t>oferă</a:t>
            </a:r>
            <a:r>
              <a:rPr lang="en-US" dirty="0"/>
              <a:t> </a:t>
            </a:r>
            <a:r>
              <a:rPr lang="en-US" dirty="0" err="1"/>
              <a:t>coordonatele</a:t>
            </a:r>
            <a:r>
              <a:rPr lang="en-US" dirty="0"/>
              <a:t> a </a:t>
            </a:r>
            <a:r>
              <a:rPr lang="en-US" dirty="0" err="1"/>
              <a:t>patru</a:t>
            </a:r>
            <a:r>
              <a:rPr lang="en-US" dirty="0"/>
              <a:t> </a:t>
            </a:r>
            <a:r>
              <a:rPr lang="en-US" dirty="0" err="1"/>
              <a:t>puncte</a:t>
            </a:r>
            <a:r>
              <a:rPr lang="en-US" dirty="0"/>
              <a:t> de pe </a:t>
            </a:r>
            <a:r>
              <a:rPr lang="en-US" dirty="0" err="1"/>
              <a:t>braț</a:t>
            </a:r>
            <a:r>
              <a:rPr lang="en-US" dirty="0"/>
              <a:t>: </a:t>
            </a:r>
            <a:r>
              <a:rPr lang="en-US" dirty="0" err="1"/>
              <a:t>Umărul</a:t>
            </a:r>
            <a:r>
              <a:rPr lang="en-US" dirty="0"/>
              <a:t> </a:t>
            </a:r>
            <a:r>
              <a:rPr lang="en-US" dirty="0" err="1"/>
              <a:t>stâng</a:t>
            </a:r>
            <a:r>
              <a:rPr lang="en-US" dirty="0"/>
              <a:t>, </a:t>
            </a:r>
            <a:r>
              <a:rPr lang="en-US" dirty="0" err="1"/>
              <a:t>cotul</a:t>
            </a:r>
            <a:r>
              <a:rPr lang="en-US" dirty="0"/>
              <a:t> </a:t>
            </a:r>
            <a:r>
              <a:rPr lang="en-US" dirty="0" err="1"/>
              <a:t>stâng</a:t>
            </a:r>
            <a:r>
              <a:rPr lang="en-US" dirty="0"/>
              <a:t>, </a:t>
            </a:r>
            <a:r>
              <a:rPr lang="en-US" dirty="0" err="1"/>
              <a:t>încheietura</a:t>
            </a:r>
            <a:r>
              <a:rPr lang="en-US" dirty="0"/>
              <a:t> </a:t>
            </a:r>
            <a:r>
              <a:rPr lang="en-US" dirty="0" err="1"/>
              <a:t>mâinii</a:t>
            </a:r>
            <a:r>
              <a:rPr lang="en-US" dirty="0"/>
              <a:t> </a:t>
            </a:r>
            <a:r>
              <a:rPr lang="en-US" dirty="0" err="1"/>
              <a:t>stângi</a:t>
            </a:r>
            <a:r>
              <a:rPr lang="en-US" dirty="0"/>
              <a:t> </a:t>
            </a:r>
            <a:r>
              <a:rPr lang="en-US" dirty="0" err="1"/>
              <a:t>și</a:t>
            </a:r>
            <a:r>
              <a:rPr lang="en-US" dirty="0"/>
              <a:t> </a:t>
            </a:r>
            <a:r>
              <a:rPr lang="en-US" dirty="0" err="1"/>
              <a:t>mâna</a:t>
            </a:r>
            <a:r>
              <a:rPr lang="en-US" dirty="0"/>
              <a:t> </a:t>
            </a:r>
            <a:r>
              <a:rPr lang="en-US" dirty="0" err="1"/>
              <a:t>stângă</a:t>
            </a:r>
            <a:r>
              <a:rPr lang="en-US" dirty="0"/>
              <a:t>. </a:t>
            </a:r>
            <a:r>
              <a:rPr lang="en-US" dirty="0" err="1"/>
              <a:t>Brațul</a:t>
            </a:r>
            <a:r>
              <a:rPr lang="en-US" dirty="0"/>
              <a:t> </a:t>
            </a:r>
            <a:r>
              <a:rPr lang="en-US" dirty="0" err="1"/>
              <a:t>robotului</a:t>
            </a:r>
            <a:r>
              <a:rPr lang="en-US" dirty="0"/>
              <a:t> NAO are 6 grade de libertate: Pasul </a:t>
            </a:r>
            <a:r>
              <a:rPr lang="en-US" dirty="0" err="1"/>
              <a:t>umărului</a:t>
            </a:r>
            <a:r>
              <a:rPr lang="en-US" dirty="0"/>
              <a:t>, </a:t>
            </a:r>
            <a:r>
              <a:rPr lang="en-US" dirty="0" err="1"/>
              <a:t>rola</a:t>
            </a:r>
            <a:r>
              <a:rPr lang="en-US" dirty="0"/>
              <a:t> </a:t>
            </a:r>
            <a:r>
              <a:rPr lang="en-US" dirty="0" err="1"/>
              <a:t>umărului</a:t>
            </a:r>
            <a:r>
              <a:rPr lang="en-US" dirty="0"/>
              <a:t>, </a:t>
            </a:r>
            <a:r>
              <a:rPr lang="en-US" dirty="0" err="1"/>
              <a:t>rola</a:t>
            </a:r>
            <a:r>
              <a:rPr lang="en-US" dirty="0"/>
              <a:t> </a:t>
            </a:r>
            <a:r>
              <a:rPr lang="en-US" dirty="0" err="1"/>
              <a:t>cotului</a:t>
            </a:r>
            <a:r>
              <a:rPr lang="en-US" dirty="0"/>
              <a:t>, </a:t>
            </a:r>
            <a:r>
              <a:rPr lang="en-US" dirty="0" err="1"/>
              <a:t>girația</a:t>
            </a:r>
            <a:r>
              <a:rPr lang="en-US" dirty="0"/>
              <a:t> </a:t>
            </a:r>
            <a:r>
              <a:rPr lang="en-US" dirty="0" err="1"/>
              <a:t>cotului</a:t>
            </a:r>
            <a:r>
              <a:rPr lang="en-US" dirty="0"/>
              <a:t>, </a:t>
            </a:r>
            <a:r>
              <a:rPr lang="en-US" dirty="0" err="1"/>
              <a:t>girația</a:t>
            </a:r>
            <a:r>
              <a:rPr lang="en-US" dirty="0"/>
              <a:t> </a:t>
            </a:r>
            <a:r>
              <a:rPr lang="en-US" dirty="0" err="1"/>
              <a:t>încheieturii</a:t>
            </a:r>
            <a:r>
              <a:rPr lang="en-US" dirty="0"/>
              <a:t> </a:t>
            </a:r>
            <a:r>
              <a:rPr lang="en-US" dirty="0" err="1"/>
              <a:t>mâinii</a:t>
            </a:r>
            <a:r>
              <a:rPr lang="en-US" dirty="0"/>
              <a:t> </a:t>
            </a:r>
            <a:r>
              <a:rPr lang="en-US" dirty="0" err="1"/>
              <a:t>și</a:t>
            </a:r>
            <a:r>
              <a:rPr lang="en-US" dirty="0"/>
              <a:t> </a:t>
            </a:r>
            <a:r>
              <a:rPr lang="en-US" dirty="0" err="1"/>
              <a:t>deschiderea</a:t>
            </a:r>
            <a:r>
              <a:rPr lang="en-US" dirty="0"/>
              <a:t>/</a:t>
            </a:r>
            <a:r>
              <a:rPr lang="en-US" dirty="0" err="1"/>
              <a:t>închiderea</a:t>
            </a:r>
            <a:r>
              <a:rPr lang="en-US" dirty="0"/>
              <a:t> </a:t>
            </a:r>
            <a:r>
              <a:rPr lang="en-US" dirty="0" err="1"/>
              <a:t>mâinii</a:t>
            </a:r>
            <a:r>
              <a:rPr lang="en-US" dirty="0"/>
              <a:t>. </a:t>
            </a:r>
            <a:r>
              <a:rPr lang="en-US" dirty="0" err="1"/>
              <a:t>Primele</a:t>
            </a:r>
            <a:r>
              <a:rPr lang="en-US" dirty="0"/>
              <a:t> </a:t>
            </a:r>
            <a:r>
              <a:rPr lang="en-US" dirty="0" err="1"/>
              <a:t>patru</a:t>
            </a:r>
            <a:r>
              <a:rPr lang="en-US" dirty="0"/>
              <a:t> </a:t>
            </a:r>
            <a:r>
              <a:rPr lang="en-US" dirty="0" err="1"/>
              <a:t>unghiuri</a:t>
            </a:r>
            <a:r>
              <a:rPr lang="en-US" dirty="0"/>
              <a:t> ale </a:t>
            </a:r>
            <a:r>
              <a:rPr lang="en-US" dirty="0" err="1"/>
              <a:t>brațelor</a:t>
            </a:r>
            <a:r>
              <a:rPr lang="en-US" dirty="0"/>
              <a:t> </a:t>
            </a:r>
            <a:r>
              <a:rPr lang="en-US" dirty="0" err="1"/>
              <a:t>robotului</a:t>
            </a:r>
            <a:r>
              <a:rPr lang="en-US" dirty="0"/>
              <a:t> sunt calculate </a:t>
            </a:r>
            <a:r>
              <a:rPr lang="en-US" dirty="0" err="1"/>
              <a:t>folosind</a:t>
            </a:r>
            <a:r>
              <a:rPr lang="en-US" dirty="0"/>
              <a:t> </a:t>
            </a:r>
            <a:r>
              <a:rPr lang="en-US" dirty="0" err="1"/>
              <a:t>coordonatele</a:t>
            </a:r>
            <a:r>
              <a:rPr lang="en-US" dirty="0"/>
              <a:t> </a:t>
            </a:r>
            <a:r>
              <a:rPr lang="en-US" dirty="0" err="1"/>
              <a:t>umărului</a:t>
            </a:r>
            <a:r>
              <a:rPr lang="en-US" dirty="0"/>
              <a:t>, </a:t>
            </a:r>
            <a:r>
              <a:rPr lang="en-US" dirty="0" err="1"/>
              <a:t>cotului</a:t>
            </a:r>
            <a:r>
              <a:rPr lang="en-US" dirty="0"/>
              <a:t> </a:t>
            </a:r>
            <a:r>
              <a:rPr lang="en-US" dirty="0" err="1"/>
              <a:t>și</a:t>
            </a:r>
            <a:r>
              <a:rPr lang="en-US" dirty="0"/>
              <a:t> </a:t>
            </a:r>
            <a:r>
              <a:rPr lang="en-US" dirty="0" err="1"/>
              <a:t>încheieturii</a:t>
            </a:r>
            <a:r>
              <a:rPr lang="en-US" dirty="0"/>
              <a:t> </a:t>
            </a:r>
            <a:r>
              <a:rPr lang="en-US" dirty="0" err="1"/>
              <a:t>mâinii</a:t>
            </a:r>
            <a:r>
              <a:rPr lang="en-US" dirty="0"/>
              <a:t> de la </a:t>
            </a:r>
            <a:r>
              <a:rPr lang="en-US" dirty="0" err="1"/>
              <a:t>Kinect:Aceste</a:t>
            </a:r>
            <a:r>
              <a:rPr lang="en-US" dirty="0"/>
              <a:t> </a:t>
            </a:r>
            <a:r>
              <a:rPr lang="en-US" dirty="0" err="1"/>
              <a:t>coordonoate</a:t>
            </a:r>
            <a:r>
              <a:rPr lang="en-US" dirty="0"/>
              <a:t> </a:t>
            </a:r>
            <a:r>
              <a:rPr lang="en-US" dirty="0" err="1"/>
              <a:t>vor</a:t>
            </a:r>
            <a:r>
              <a:rPr lang="en-US" dirty="0"/>
              <a:t> fi </a:t>
            </a:r>
            <a:r>
              <a:rPr lang="en-US" dirty="0" err="1"/>
              <a:t>stocate</a:t>
            </a:r>
            <a:r>
              <a:rPr lang="en-US" dirty="0"/>
              <a:t> in 2 </a:t>
            </a:r>
            <a:r>
              <a:rPr lang="en-US" dirty="0" err="1"/>
              <a:t>vectori</a:t>
            </a:r>
            <a:r>
              <a:rPr lang="en-US" dirty="0"/>
              <a:t> </a:t>
            </a:r>
          </a:p>
          <a:p>
            <a:r>
              <a:rPr lang="en-US" dirty="0" err="1"/>
              <a:t>Bratul</a:t>
            </a:r>
            <a:r>
              <a:rPr lang="en-US" dirty="0"/>
              <a:t> = </a:t>
            </a:r>
            <a:r>
              <a:rPr lang="en-US" dirty="0" err="1"/>
              <a:t>Pozitia_cotului</a:t>
            </a:r>
            <a:r>
              <a:rPr lang="en-US" dirty="0"/>
              <a:t> – </a:t>
            </a:r>
            <a:r>
              <a:rPr lang="en-US" dirty="0" err="1"/>
              <a:t>pozitia_umarului</a:t>
            </a:r>
            <a:endParaRPr lang="en-US" dirty="0"/>
          </a:p>
          <a:p>
            <a:r>
              <a:rPr lang="en-US" dirty="0" err="1"/>
              <a:t>Antebratul</a:t>
            </a:r>
            <a:r>
              <a:rPr lang="en-US" dirty="0"/>
              <a:t> = </a:t>
            </a:r>
            <a:r>
              <a:rPr lang="en-US" dirty="0" err="1"/>
              <a:t>Pozitia_incheieturii</a:t>
            </a:r>
            <a:r>
              <a:rPr lang="en-US" dirty="0"/>
              <a:t> – </a:t>
            </a:r>
            <a:r>
              <a:rPr lang="en-US" dirty="0" err="1"/>
              <a:t>pozitia_umarului</a:t>
            </a:r>
            <a:endParaRPr lang="en-US" dirty="0"/>
          </a:p>
          <a:p>
            <a:endParaRPr lang="en-US" dirty="0"/>
          </a:p>
        </p:txBody>
      </p:sp>
    </p:spTree>
    <p:extLst>
      <p:ext uri="{BB962C8B-B14F-4D97-AF65-F5344CB8AC3E}">
        <p14:creationId xmlns:p14="http://schemas.microsoft.com/office/powerpoint/2010/main" val="43613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364772-632E-B843-19F2-9FE7B0428191}"/>
              </a:ext>
            </a:extLst>
          </p:cNvPr>
          <p:cNvSpPr>
            <a:spLocks noGrp="1"/>
          </p:cNvSpPr>
          <p:nvPr>
            <p:ph type="title"/>
          </p:nvPr>
        </p:nvSpPr>
        <p:spPr/>
        <p:txBody>
          <a:bodyPr/>
          <a:lstStyle/>
          <a:p>
            <a:r>
              <a:rPr lang="en-US" dirty="0" err="1"/>
              <a:t>Calculul</a:t>
            </a:r>
            <a:r>
              <a:rPr lang="en-US" dirty="0"/>
              <a:t> </a:t>
            </a:r>
            <a:r>
              <a:rPr lang="en-US" dirty="0" err="1"/>
              <a:t>unghiului</a:t>
            </a:r>
            <a:r>
              <a:rPr lang="en-US" dirty="0"/>
              <a:t> de </a:t>
            </a:r>
            <a:r>
              <a:rPr lang="en-US" dirty="0" err="1"/>
              <a:t>rotire</a:t>
            </a:r>
            <a:r>
              <a:rPr lang="en-US" dirty="0"/>
              <a:t> a </a:t>
            </a:r>
            <a:r>
              <a:rPr lang="en-US" dirty="0" err="1"/>
              <a:t>cotului</a:t>
            </a:r>
            <a:endParaRPr lang="ro-RO" dirty="0"/>
          </a:p>
        </p:txBody>
      </p:sp>
      <p:sp>
        <p:nvSpPr>
          <p:cNvPr id="3" name="Substituent conținut 2">
            <a:extLst>
              <a:ext uri="{FF2B5EF4-FFF2-40B4-BE49-F238E27FC236}">
                <a16:creationId xmlns:a16="http://schemas.microsoft.com/office/drawing/2014/main" id="{AABE317E-76FD-E6A2-5990-40C78AB8353C}"/>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ro-RO" dirty="0"/>
              <a:t>Unghiul </a:t>
            </a:r>
            <a:r>
              <a:rPr lang="el-GR" dirty="0"/>
              <a:t>θ </a:t>
            </a:r>
            <a:r>
              <a:rPr lang="ro-RO" dirty="0"/>
              <a:t>dintre vectorii brațului superior și cel al brațului inferior oferă unghiul de r</a:t>
            </a:r>
            <a:r>
              <a:rPr lang="en-US" dirty="0" err="1"/>
              <a:t>otire</a:t>
            </a:r>
            <a:r>
              <a:rPr lang="en-US" dirty="0"/>
              <a:t> </a:t>
            </a:r>
            <a:r>
              <a:rPr lang="ro-RO" dirty="0"/>
              <a:t> al cotului. Unghiul astfel obținut este apoi </a:t>
            </a:r>
            <a:r>
              <a:rPr lang="en-US" dirty="0" err="1"/>
              <a:t>mapat</a:t>
            </a:r>
            <a:r>
              <a:rPr lang="ro-RO" dirty="0"/>
              <a:t> la intervalul cotului robotului NAO. Gama articulației cotului NAO este de la -1,5446 radiani la -0,0349 radiani, care este aproape o gamă de 90 °. Deoarece operatorul uman are o gamă mult mai mare de rotație a cotului (aproximativ 180°), prin urmare, din cauza constrângerilor articulare, unele dintre acțiuni nu pot fi imitate de robot.</a:t>
            </a:r>
            <a:endParaRPr lang="en-US" dirty="0"/>
          </a:p>
          <a:p>
            <a:endParaRPr lang="en-US" dirty="0"/>
          </a:p>
          <a:p>
            <a:pPr marL="0" indent="0">
              <a:buNone/>
            </a:pPr>
            <a:r>
              <a:rPr lang="en-US" dirty="0"/>
              <a:t>   cos</a:t>
            </a:r>
            <a:r>
              <a:rPr lang="el-GR" dirty="0"/>
              <a:t> θ</a:t>
            </a:r>
            <a:r>
              <a:rPr lang="en-US" dirty="0"/>
              <a:t>=</a:t>
            </a:r>
            <a:endParaRPr lang="ro-RO" dirty="0"/>
          </a:p>
        </p:txBody>
      </p:sp>
      <mc:AlternateContent xmlns:mc="http://schemas.openxmlformats.org/markup-compatibility/2006">
        <mc:Choice xmlns:p14="http://schemas.microsoft.com/office/powerpoint/2010/main" Requires="p14">
          <p:contentPart p14:bwMode="auto" r:id="rId2">
            <p14:nvContentPartPr>
              <p14:cNvPr id="5" name="Cerneală 4">
                <a:extLst>
                  <a:ext uri="{FF2B5EF4-FFF2-40B4-BE49-F238E27FC236}">
                    <a16:creationId xmlns:a16="http://schemas.microsoft.com/office/drawing/2014/main" id="{1E16E576-7451-A778-4690-8614B3AC9E31}"/>
                  </a:ext>
                </a:extLst>
              </p14:cNvPr>
              <p14:cNvContentPartPr/>
              <p14:nvPr/>
            </p14:nvContentPartPr>
            <p14:xfrm>
              <a:off x="4459945" y="3819817"/>
              <a:ext cx="360" cy="1800"/>
            </p14:xfrm>
          </p:contentPart>
        </mc:Choice>
        <mc:Fallback>
          <p:pic>
            <p:nvPicPr>
              <p:cNvPr id="5" name="Cerneală 4">
                <a:extLst>
                  <a:ext uri="{FF2B5EF4-FFF2-40B4-BE49-F238E27FC236}">
                    <a16:creationId xmlns:a16="http://schemas.microsoft.com/office/drawing/2014/main" id="{1E16E576-7451-A778-4690-8614B3AC9E31}"/>
                  </a:ext>
                </a:extLst>
              </p:cNvPr>
              <p:cNvPicPr/>
              <p:nvPr/>
            </p:nvPicPr>
            <p:blipFill>
              <a:blip r:embed="rId3"/>
              <a:stretch>
                <a:fillRect/>
              </a:stretch>
            </p:blipFill>
            <p:spPr>
              <a:xfrm>
                <a:off x="4450945" y="3811177"/>
                <a:ext cx="18000" cy="19440"/>
              </a:xfrm>
              <a:prstGeom prst="rect">
                <a:avLst/>
              </a:prstGeom>
            </p:spPr>
          </p:pic>
        </mc:Fallback>
      </mc:AlternateContent>
      <p:cxnSp>
        <p:nvCxnSpPr>
          <p:cNvPr id="7" name="Conector drept 6">
            <a:extLst>
              <a:ext uri="{FF2B5EF4-FFF2-40B4-BE49-F238E27FC236}">
                <a16:creationId xmlns:a16="http://schemas.microsoft.com/office/drawing/2014/main" id="{3CEDE309-6A57-7175-92D6-C403DE8980BE}"/>
              </a:ext>
            </a:extLst>
          </p:cNvPr>
          <p:cNvCxnSpPr/>
          <p:nvPr/>
        </p:nvCxnSpPr>
        <p:spPr>
          <a:xfrm>
            <a:off x="1837426" y="3925019"/>
            <a:ext cx="345056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setăText 8">
            <a:extLst>
              <a:ext uri="{FF2B5EF4-FFF2-40B4-BE49-F238E27FC236}">
                <a16:creationId xmlns:a16="http://schemas.microsoft.com/office/drawing/2014/main" id="{B446EA34-0C59-269F-52D3-A801217CB190}"/>
              </a:ext>
            </a:extLst>
          </p:cNvPr>
          <p:cNvSpPr txBox="1"/>
          <p:nvPr/>
        </p:nvSpPr>
        <p:spPr>
          <a:xfrm>
            <a:off x="1837426" y="3522719"/>
            <a:ext cx="3286665" cy="369332"/>
          </a:xfrm>
          <a:prstGeom prst="rect">
            <a:avLst/>
          </a:prstGeom>
          <a:noFill/>
        </p:spPr>
        <p:txBody>
          <a:bodyPr wrap="square" rtlCol="0">
            <a:spAutoFit/>
          </a:bodyPr>
          <a:lstStyle/>
          <a:p>
            <a:r>
              <a:rPr lang="en-US" dirty="0"/>
              <a:t>BRAT * ANTEBRAT</a:t>
            </a:r>
            <a:endParaRPr lang="ro-RO" dirty="0"/>
          </a:p>
        </p:txBody>
      </p:sp>
      <p:cxnSp>
        <p:nvCxnSpPr>
          <p:cNvPr id="11" name="Conector drept cu săgeată 10">
            <a:extLst>
              <a:ext uri="{FF2B5EF4-FFF2-40B4-BE49-F238E27FC236}">
                <a16:creationId xmlns:a16="http://schemas.microsoft.com/office/drawing/2014/main" id="{73FF4DB3-755C-E1DC-1C8E-F70DD9EA8E58}"/>
              </a:ext>
            </a:extLst>
          </p:cNvPr>
          <p:cNvCxnSpPr/>
          <p:nvPr/>
        </p:nvCxnSpPr>
        <p:spPr>
          <a:xfrm>
            <a:off x="1906438" y="3522719"/>
            <a:ext cx="552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5B57A279-7544-A66B-6EE4-0FF5579917BD}"/>
              </a:ext>
            </a:extLst>
          </p:cNvPr>
          <p:cNvCxnSpPr/>
          <p:nvPr/>
        </p:nvCxnSpPr>
        <p:spPr>
          <a:xfrm>
            <a:off x="2622430" y="3522719"/>
            <a:ext cx="1000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tăText 13">
            <a:extLst>
              <a:ext uri="{FF2B5EF4-FFF2-40B4-BE49-F238E27FC236}">
                <a16:creationId xmlns:a16="http://schemas.microsoft.com/office/drawing/2014/main" id="{454774E0-FA88-1E2A-CE28-47201151D858}"/>
              </a:ext>
            </a:extLst>
          </p:cNvPr>
          <p:cNvSpPr txBox="1"/>
          <p:nvPr/>
        </p:nvSpPr>
        <p:spPr>
          <a:xfrm>
            <a:off x="1906438" y="4123426"/>
            <a:ext cx="3079630" cy="369332"/>
          </a:xfrm>
          <a:prstGeom prst="rect">
            <a:avLst/>
          </a:prstGeom>
          <a:noFill/>
        </p:spPr>
        <p:txBody>
          <a:bodyPr wrap="square" rtlCol="0">
            <a:spAutoFit/>
          </a:bodyPr>
          <a:lstStyle/>
          <a:p>
            <a:r>
              <a:rPr lang="en-US" dirty="0"/>
              <a:t>BRAT * ANTEBRAT</a:t>
            </a:r>
            <a:endParaRPr lang="ro-RO" dirty="0"/>
          </a:p>
        </p:txBody>
      </p:sp>
      <p:cxnSp>
        <p:nvCxnSpPr>
          <p:cNvPr id="16" name="Conector drept cu săgeată 15">
            <a:extLst>
              <a:ext uri="{FF2B5EF4-FFF2-40B4-BE49-F238E27FC236}">
                <a16:creationId xmlns:a16="http://schemas.microsoft.com/office/drawing/2014/main" id="{B6942E8C-4CE4-0A61-4893-EAD379E793CF}"/>
              </a:ext>
            </a:extLst>
          </p:cNvPr>
          <p:cNvCxnSpPr/>
          <p:nvPr/>
        </p:nvCxnSpPr>
        <p:spPr>
          <a:xfrm>
            <a:off x="1975449" y="4192438"/>
            <a:ext cx="543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203CC0AB-1E9E-F5BF-2A4F-131E0DD3C67B}"/>
              </a:ext>
            </a:extLst>
          </p:cNvPr>
          <p:cNvCxnSpPr/>
          <p:nvPr/>
        </p:nvCxnSpPr>
        <p:spPr>
          <a:xfrm>
            <a:off x="2700068" y="4123426"/>
            <a:ext cx="1078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rept 19">
            <a:extLst>
              <a:ext uri="{FF2B5EF4-FFF2-40B4-BE49-F238E27FC236}">
                <a16:creationId xmlns:a16="http://schemas.microsoft.com/office/drawing/2014/main" id="{6FC5E106-769B-0AEA-B459-CA82C8A5FD5D}"/>
              </a:ext>
            </a:extLst>
          </p:cNvPr>
          <p:cNvCxnSpPr/>
          <p:nvPr/>
        </p:nvCxnSpPr>
        <p:spPr>
          <a:xfrm>
            <a:off x="1975449" y="4078690"/>
            <a:ext cx="0" cy="41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drept 21">
            <a:extLst>
              <a:ext uri="{FF2B5EF4-FFF2-40B4-BE49-F238E27FC236}">
                <a16:creationId xmlns:a16="http://schemas.microsoft.com/office/drawing/2014/main" id="{6A06756B-770F-F8C3-F324-1BFCCE339DA3}"/>
              </a:ext>
            </a:extLst>
          </p:cNvPr>
          <p:cNvCxnSpPr>
            <a:cxnSpLocks/>
          </p:cNvCxnSpPr>
          <p:nvPr/>
        </p:nvCxnSpPr>
        <p:spPr>
          <a:xfrm>
            <a:off x="2458528" y="4078690"/>
            <a:ext cx="0" cy="41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drept 24">
            <a:extLst>
              <a:ext uri="{FF2B5EF4-FFF2-40B4-BE49-F238E27FC236}">
                <a16:creationId xmlns:a16="http://schemas.microsoft.com/office/drawing/2014/main" id="{EADBC907-BB0E-B7CB-C9A5-9AFF7C4B6E7F}"/>
              </a:ext>
            </a:extLst>
          </p:cNvPr>
          <p:cNvCxnSpPr/>
          <p:nvPr/>
        </p:nvCxnSpPr>
        <p:spPr>
          <a:xfrm>
            <a:off x="2700068" y="4078690"/>
            <a:ext cx="0" cy="41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drept 26">
            <a:extLst>
              <a:ext uri="{FF2B5EF4-FFF2-40B4-BE49-F238E27FC236}">
                <a16:creationId xmlns:a16="http://schemas.microsoft.com/office/drawing/2014/main" id="{EE5728B3-2F76-1210-2807-4ACA2C6E8808}"/>
              </a:ext>
            </a:extLst>
          </p:cNvPr>
          <p:cNvCxnSpPr>
            <a:cxnSpLocks/>
          </p:cNvCxnSpPr>
          <p:nvPr/>
        </p:nvCxnSpPr>
        <p:spPr>
          <a:xfrm>
            <a:off x="3700731" y="4078690"/>
            <a:ext cx="0" cy="4674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9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08D6DE1-CE1E-E398-7EF6-19E33A0CE30C}"/>
              </a:ext>
            </a:extLst>
          </p:cNvPr>
          <p:cNvSpPr>
            <a:spLocks noGrp="1"/>
          </p:cNvSpPr>
          <p:nvPr>
            <p:ph type="title"/>
          </p:nvPr>
        </p:nvSpPr>
        <p:spPr/>
        <p:txBody>
          <a:bodyPr>
            <a:normAutofit fontScale="90000"/>
          </a:bodyPr>
          <a:lstStyle/>
          <a:p>
            <a:r>
              <a:rPr lang="en-US" sz="4900" dirty="0" err="1"/>
              <a:t>Calculul</a:t>
            </a:r>
            <a:r>
              <a:rPr lang="en-US" sz="4900" dirty="0"/>
              <a:t> </a:t>
            </a:r>
            <a:r>
              <a:rPr lang="en-US" sz="4900" dirty="0" err="1"/>
              <a:t>unghiului</a:t>
            </a:r>
            <a:r>
              <a:rPr lang="en-US" sz="4900" dirty="0"/>
              <a:t> de </a:t>
            </a:r>
            <a:r>
              <a:rPr lang="en-US" sz="4900" dirty="0" err="1"/>
              <a:t>deschidere</a:t>
            </a:r>
            <a:r>
              <a:rPr lang="en-US" sz="4900" dirty="0"/>
              <a:t> al </a:t>
            </a:r>
            <a:r>
              <a:rPr lang="en-US" sz="4900" dirty="0" err="1"/>
              <a:t>cotului</a:t>
            </a:r>
            <a:endParaRPr lang="ro-RO" dirty="0"/>
          </a:p>
        </p:txBody>
      </p:sp>
      <p:sp>
        <p:nvSpPr>
          <p:cNvPr id="3" name="Substituent conținut 2">
            <a:extLst>
              <a:ext uri="{FF2B5EF4-FFF2-40B4-BE49-F238E27FC236}">
                <a16:creationId xmlns:a16="http://schemas.microsoft.com/office/drawing/2014/main" id="{0F749D46-9087-5A0B-8DCF-B1582E95FF7C}"/>
              </a:ext>
            </a:extLst>
          </p:cNvPr>
          <p:cNvSpPr>
            <a:spLocks noGrp="1"/>
          </p:cNvSpPr>
          <p:nvPr>
            <p:ph idx="1"/>
          </p:nvPr>
        </p:nvSpPr>
        <p:spPr/>
        <p:txBody>
          <a:bodyPr/>
          <a:lstStyle/>
          <a:p>
            <a:r>
              <a:rPr lang="ro-RO" dirty="0"/>
              <a:t>Următoarea procedură este utilizată pentru calcularea unghiului de deschidere:</a:t>
            </a:r>
            <a:endParaRPr lang="en-US" dirty="0"/>
          </a:p>
          <a:p>
            <a:pPr marL="457200" indent="-457200">
              <a:buFont typeface="+mj-lt"/>
              <a:buAutoNum type="arabicPeriod"/>
            </a:pPr>
            <a:r>
              <a:rPr lang="ro-RO" dirty="0"/>
              <a:t>Vectorii brațului superior și inferior sunt utilizați pentru a defini „planul brațului stâng”, adică planul care conține coordonatele umărului stâng, cotului și încheieturii mâinii</a:t>
            </a:r>
            <a:endParaRPr lang="en-US" dirty="0"/>
          </a:p>
          <a:p>
            <a:pPr marL="457200" indent="-457200">
              <a:buFont typeface="+mj-lt"/>
              <a:buAutoNum type="arabicPeriod"/>
            </a:pPr>
            <a:r>
              <a:rPr lang="ro-RO" dirty="0"/>
              <a:t>Planul vertical care trece prin brațul superior se găsește folosind proiecția vectorului brațului superior pe planul XY și vectorul însuși.</a:t>
            </a:r>
            <a:endParaRPr lang="en-US" dirty="0"/>
          </a:p>
          <a:p>
            <a:pPr marL="457200" indent="-457200">
              <a:buFont typeface="+mj-lt"/>
              <a:buAutoNum type="arabicPeriod"/>
            </a:pPr>
            <a:r>
              <a:rPr lang="ro-RO" dirty="0"/>
              <a:t>Unghiul de deschidere al cotului se găsește prin calcularea unghiului dintre planul normal la „planul brațului stâng” și planul normal la planul vertical prin brațul superior.</a:t>
            </a:r>
            <a:endParaRPr lang="en-US" dirty="0"/>
          </a:p>
          <a:p>
            <a:r>
              <a:rPr lang="en-US" dirty="0" err="1"/>
              <a:t>Unghiul</a:t>
            </a:r>
            <a:r>
              <a:rPr lang="en-US" dirty="0"/>
              <a:t> de </a:t>
            </a:r>
            <a:r>
              <a:rPr lang="en-US" dirty="0" err="1"/>
              <a:t>deschidere</a:t>
            </a:r>
            <a:r>
              <a:rPr lang="en-US" dirty="0"/>
              <a:t> al </a:t>
            </a:r>
            <a:r>
              <a:rPr lang="en-US" dirty="0" err="1"/>
              <a:t>cotului</a:t>
            </a:r>
            <a:r>
              <a:rPr lang="en-US" dirty="0"/>
              <a:t> </a:t>
            </a:r>
            <a:r>
              <a:rPr lang="en-US" dirty="0" err="1"/>
              <a:t>astfel</a:t>
            </a:r>
            <a:r>
              <a:rPr lang="en-US" dirty="0"/>
              <a:t> </a:t>
            </a:r>
            <a:r>
              <a:rPr lang="en-US" dirty="0" err="1"/>
              <a:t>calculat</a:t>
            </a:r>
            <a:r>
              <a:rPr lang="en-US" dirty="0"/>
              <a:t> </a:t>
            </a:r>
            <a:r>
              <a:rPr lang="en-US" dirty="0" err="1"/>
              <a:t>este</a:t>
            </a:r>
            <a:r>
              <a:rPr lang="en-US" dirty="0"/>
              <a:t> </a:t>
            </a:r>
            <a:r>
              <a:rPr lang="en-US" dirty="0" err="1"/>
              <a:t>apoi</a:t>
            </a:r>
            <a:r>
              <a:rPr lang="en-US" dirty="0"/>
              <a:t> </a:t>
            </a:r>
            <a:r>
              <a:rPr lang="en-US" dirty="0" err="1"/>
              <a:t>atribuit</a:t>
            </a:r>
            <a:r>
              <a:rPr lang="en-US" dirty="0"/>
              <a:t> </a:t>
            </a:r>
            <a:r>
              <a:rPr lang="en-US" dirty="0" err="1"/>
              <a:t>în</a:t>
            </a:r>
            <a:r>
              <a:rPr lang="en-US" dirty="0"/>
              <a:t> </a:t>
            </a:r>
            <a:r>
              <a:rPr lang="en-US" dirty="0" err="1"/>
              <a:t>intervalul</a:t>
            </a:r>
            <a:r>
              <a:rPr lang="en-US" dirty="0"/>
              <a:t> </a:t>
            </a:r>
            <a:r>
              <a:rPr lang="en-US" dirty="0" err="1"/>
              <a:t>articulației</a:t>
            </a:r>
            <a:r>
              <a:rPr lang="en-US" dirty="0"/>
              <a:t> </a:t>
            </a:r>
            <a:r>
              <a:rPr lang="en-US" dirty="0" err="1"/>
              <a:t>robotului</a:t>
            </a:r>
            <a:r>
              <a:rPr lang="en-US" dirty="0"/>
              <a:t>. </a:t>
            </a:r>
            <a:r>
              <a:rPr lang="en-US" dirty="0" err="1"/>
              <a:t>Intervalul</a:t>
            </a:r>
            <a:r>
              <a:rPr lang="en-US" dirty="0"/>
              <a:t> </a:t>
            </a:r>
            <a:r>
              <a:rPr lang="en-US" dirty="0" err="1"/>
              <a:t>unghiului</a:t>
            </a:r>
            <a:r>
              <a:rPr lang="en-US" dirty="0"/>
              <a:t> de </a:t>
            </a:r>
            <a:r>
              <a:rPr lang="en-US" dirty="0" err="1"/>
              <a:t>deschidere</a:t>
            </a:r>
            <a:r>
              <a:rPr lang="en-US" dirty="0"/>
              <a:t> al </a:t>
            </a:r>
            <a:r>
              <a:rPr lang="en-US" dirty="0" err="1"/>
              <a:t>cotului</a:t>
            </a:r>
            <a:r>
              <a:rPr lang="en-US" dirty="0"/>
              <a:t> </a:t>
            </a:r>
            <a:r>
              <a:rPr lang="en-US" dirty="0" err="1"/>
              <a:t>este</a:t>
            </a:r>
            <a:r>
              <a:rPr lang="en-US" dirty="0"/>
              <a:t> de la −2,0857 </a:t>
            </a:r>
            <a:r>
              <a:rPr lang="en-US" dirty="0" err="1"/>
              <a:t>radiani</a:t>
            </a:r>
            <a:r>
              <a:rPr lang="en-US" dirty="0"/>
              <a:t> la +2,0857 </a:t>
            </a:r>
            <a:r>
              <a:rPr lang="en-US" dirty="0" err="1"/>
              <a:t>radiani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457200" indent="-457200">
              <a:buFont typeface="+mj-lt"/>
              <a:buAutoNum type="arabicPeriod"/>
            </a:pPr>
            <a:endParaRPr lang="ro-RO" dirty="0"/>
          </a:p>
        </p:txBody>
      </p:sp>
    </p:spTree>
    <p:extLst>
      <p:ext uri="{BB962C8B-B14F-4D97-AF65-F5344CB8AC3E}">
        <p14:creationId xmlns:p14="http://schemas.microsoft.com/office/powerpoint/2010/main" val="132452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D0409E1-7942-BACB-79CC-188F3B066CEC}"/>
              </a:ext>
            </a:extLst>
          </p:cNvPr>
          <p:cNvSpPr>
            <a:spLocks noGrp="1"/>
          </p:cNvSpPr>
          <p:nvPr>
            <p:ph type="title"/>
          </p:nvPr>
        </p:nvSpPr>
        <p:spPr/>
        <p:txBody>
          <a:bodyPr>
            <a:normAutofit/>
          </a:bodyPr>
          <a:lstStyle/>
          <a:p>
            <a:r>
              <a:rPr lang="en-US" sz="3600" dirty="0" err="1"/>
              <a:t>Calculul</a:t>
            </a:r>
            <a:r>
              <a:rPr lang="en-US" sz="3600" dirty="0"/>
              <a:t> </a:t>
            </a:r>
            <a:r>
              <a:rPr lang="en-US" sz="3600" dirty="0" err="1"/>
              <a:t>unhiului</a:t>
            </a:r>
            <a:r>
              <a:rPr lang="en-US" sz="3600" dirty="0"/>
              <a:t> de </a:t>
            </a:r>
            <a:r>
              <a:rPr lang="en-US" sz="3600" dirty="0" err="1"/>
              <a:t>rotire</a:t>
            </a:r>
            <a:r>
              <a:rPr lang="en-US" sz="3600" dirty="0"/>
              <a:t> </a:t>
            </a:r>
            <a:r>
              <a:rPr lang="en-US" sz="3600" dirty="0" err="1"/>
              <a:t>si</a:t>
            </a:r>
            <a:r>
              <a:rPr lang="en-US" sz="3600" dirty="0"/>
              <a:t> al </a:t>
            </a:r>
            <a:r>
              <a:rPr lang="en-US" sz="3600" dirty="0" err="1"/>
              <a:t>unghiului</a:t>
            </a:r>
            <a:r>
              <a:rPr lang="en-US" sz="3600" dirty="0"/>
              <a:t> de </a:t>
            </a:r>
            <a:r>
              <a:rPr lang="en-US" sz="3600" dirty="0" err="1"/>
              <a:t>incliunare</a:t>
            </a:r>
            <a:r>
              <a:rPr lang="en-US" sz="3600" dirty="0"/>
              <a:t> al </a:t>
            </a:r>
            <a:r>
              <a:rPr lang="en-US" sz="3600" dirty="0" err="1"/>
              <a:t>umarului</a:t>
            </a:r>
            <a:endParaRPr lang="ro-RO" sz="3600" dirty="0"/>
          </a:p>
        </p:txBody>
      </p:sp>
      <p:sp>
        <p:nvSpPr>
          <p:cNvPr id="3" name="Substituent conținut 2">
            <a:extLst>
              <a:ext uri="{FF2B5EF4-FFF2-40B4-BE49-F238E27FC236}">
                <a16:creationId xmlns:a16="http://schemas.microsoft.com/office/drawing/2014/main" id="{1A4C7283-4EF5-E86C-82F0-4895C64D1E3A}"/>
              </a:ext>
            </a:extLst>
          </p:cNvPr>
          <p:cNvSpPr>
            <a:spLocks noGrp="1"/>
          </p:cNvSpPr>
          <p:nvPr>
            <p:ph idx="1"/>
          </p:nvPr>
        </p:nvSpPr>
        <p:spPr/>
        <p:txBody>
          <a:bodyPr/>
          <a:lstStyle/>
          <a:p>
            <a:r>
              <a:rPr lang="ro-RO" dirty="0"/>
              <a:t>Vectorul brațului superior este proiectat pe planurile Z-X și respectiv Y-X, iar apoi unghiul făcut de brațul superior cu aceste proiecții este găsit ca în </a:t>
            </a:r>
            <a:r>
              <a:rPr lang="ro-RO" dirty="0" err="1"/>
              <a:t>fig</a:t>
            </a:r>
            <a:r>
              <a:rPr lang="en-US" dirty="0" err="1"/>
              <a:t>ura</a:t>
            </a:r>
            <a:r>
              <a:rPr lang="en-US" dirty="0"/>
              <a:t> </a:t>
            </a:r>
            <a:r>
              <a:rPr lang="ro-RO" dirty="0"/>
              <a:t>Aceste unghiuri </a:t>
            </a:r>
            <a:r>
              <a:rPr lang="en-US" dirty="0" err="1"/>
              <a:t>reprezinta</a:t>
            </a:r>
            <a:r>
              <a:rPr lang="ro-RO" dirty="0"/>
              <a:t> unghiul de înclinare a umărului și </a:t>
            </a:r>
            <a:r>
              <a:rPr lang="en-US" dirty="0"/>
              <a:t>de </a:t>
            </a:r>
            <a:r>
              <a:rPr lang="en-US" dirty="0" err="1"/>
              <a:t>rotire</a:t>
            </a:r>
            <a:r>
              <a:rPr lang="en-US" dirty="0"/>
              <a:t> al </a:t>
            </a:r>
            <a:r>
              <a:rPr lang="ro-RO" dirty="0"/>
              <a:t> umărului robotului. Gama articulației umărului este de la -2,0857 radiani la +2,0857 radiani. Intervalul unghiului de ruliu al umărului este de la - 0,314 radiani la 1,3265 radiani.</a:t>
            </a:r>
          </a:p>
        </p:txBody>
      </p:sp>
      <p:pic>
        <p:nvPicPr>
          <p:cNvPr id="5" name="Imagine 4">
            <a:extLst>
              <a:ext uri="{FF2B5EF4-FFF2-40B4-BE49-F238E27FC236}">
                <a16:creationId xmlns:a16="http://schemas.microsoft.com/office/drawing/2014/main" id="{46E14FB8-4C9E-D82C-80B4-38228876E81F}"/>
              </a:ext>
            </a:extLst>
          </p:cNvPr>
          <p:cNvPicPr>
            <a:picLocks noChangeAspect="1"/>
          </p:cNvPicPr>
          <p:nvPr/>
        </p:nvPicPr>
        <p:blipFill>
          <a:blip r:embed="rId2"/>
          <a:stretch>
            <a:fillRect/>
          </a:stretch>
        </p:blipFill>
        <p:spPr>
          <a:xfrm>
            <a:off x="5147237" y="3216903"/>
            <a:ext cx="3765854" cy="3094997"/>
          </a:xfrm>
          <a:prstGeom prst="rect">
            <a:avLst/>
          </a:prstGeom>
        </p:spPr>
      </p:pic>
    </p:spTree>
    <p:extLst>
      <p:ext uri="{BB962C8B-B14F-4D97-AF65-F5344CB8AC3E}">
        <p14:creationId xmlns:p14="http://schemas.microsoft.com/office/powerpoint/2010/main" val="2736660889"/>
      </p:ext>
    </p:extLst>
  </p:cSld>
  <p:clrMapOvr>
    <a:masterClrMapping/>
  </p:clrMapOvr>
</p:sld>
</file>

<file path=ppt/theme/theme1.xml><?xml version="1.0" encoding="utf-8"?>
<a:theme xmlns:a="http://schemas.openxmlformats.org/drawingml/2006/main" name="Confetti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352</TotalTime>
  <Words>1074</Words>
  <Application>Microsoft Office PowerPoint</Application>
  <PresentationFormat>Ecran lat</PresentationFormat>
  <Paragraphs>49</Paragraphs>
  <Slides>10</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10</vt:i4>
      </vt:variant>
    </vt:vector>
  </HeadingPairs>
  <TitlesOfParts>
    <vt:vector size="15" baseType="lpstr">
      <vt:lpstr>Arial</vt:lpstr>
      <vt:lpstr>Calibri</vt:lpstr>
      <vt:lpstr>Gill Sans Nova</vt:lpstr>
      <vt:lpstr>Open Sans</vt:lpstr>
      <vt:lpstr>ConfettiVTI</vt:lpstr>
      <vt:lpstr>Imitarea mișcărilor folosind robotul nao si un kinnect</vt:lpstr>
      <vt:lpstr>Cuprins</vt:lpstr>
      <vt:lpstr>Camera de kinnect</vt:lpstr>
      <vt:lpstr>WPF</vt:lpstr>
      <vt:lpstr>MQTT BROKER</vt:lpstr>
      <vt:lpstr>Metoda aleasa de implementare a imitarii miscarilor </vt:lpstr>
      <vt:lpstr>Calculul unghiului de rotire a cotului</vt:lpstr>
      <vt:lpstr>Calculul unghiului de deschidere al cotului</vt:lpstr>
      <vt:lpstr>Calculul unhiului de rotire si al unghiului de incliunare al umarului</vt:lpstr>
      <vt:lpstr>Concluzia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Imitarea mișcărilor folosind robotul nao si un kinnect</dc:title>
  <dc:creator>Ioan Ilie</dc:creator>
  <cp:lastModifiedBy>Ioan Ilie</cp:lastModifiedBy>
  <cp:revision>3</cp:revision>
  <dcterms:created xsi:type="dcterms:W3CDTF">2022-11-25T07:56:23Z</dcterms:created>
  <dcterms:modified xsi:type="dcterms:W3CDTF">2023-01-12T23:32:23Z</dcterms:modified>
</cp:coreProperties>
</file>