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11/25/2022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5331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11/25/2022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8466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11/25/2022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100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11/25/2022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0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11/25/2022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1468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11/25/2022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7853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11/25/2022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9591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11/25/2022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799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11/25/2022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547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11/25/2022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23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11/25/2022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595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11/25/2022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4448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olourful wavy concept">
            <a:extLst>
              <a:ext uri="{FF2B5EF4-FFF2-40B4-BE49-F238E27FC236}">
                <a16:creationId xmlns:a16="http://schemas.microsoft.com/office/drawing/2014/main" id="{78DE9F7C-CFCA-C003-0EE2-E88355FB0980}"/>
              </a:ext>
            </a:extLst>
          </p:cNvPr>
          <p:cNvPicPr>
            <a:picLocks noChangeAspect="1"/>
          </p:cNvPicPr>
          <p:nvPr/>
        </p:nvPicPr>
        <p:blipFill rotWithShape="1">
          <a:blip r:embed="rId2">
            <a:alphaModFix amt="40000"/>
          </a:blip>
          <a:srcRect r="-1" b="15708"/>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u 1">
            <a:extLst>
              <a:ext uri="{FF2B5EF4-FFF2-40B4-BE49-F238E27FC236}">
                <a16:creationId xmlns:a16="http://schemas.microsoft.com/office/drawing/2014/main" id="{B5E6A101-D622-A1E6-7E9D-0DE78E6867EB}"/>
              </a:ext>
            </a:extLst>
          </p:cNvPr>
          <p:cNvSpPr>
            <a:spLocks noGrp="1"/>
          </p:cNvSpPr>
          <p:nvPr>
            <p:ph type="ctrTitle"/>
          </p:nvPr>
        </p:nvSpPr>
        <p:spPr>
          <a:xfrm>
            <a:off x="1217976" y="293024"/>
            <a:ext cx="9846213" cy="2387600"/>
          </a:xfrm>
        </p:spPr>
        <p:txBody>
          <a:bodyPr>
            <a:normAutofit/>
          </a:bodyPr>
          <a:lstStyle/>
          <a:p>
            <a:r>
              <a:rPr lang="en-US" dirty="0" err="1">
                <a:solidFill>
                  <a:srgbClr val="FFFFFF"/>
                </a:solidFill>
              </a:rPr>
              <a:t>Imitarea</a:t>
            </a:r>
            <a:r>
              <a:rPr lang="en-US" dirty="0">
                <a:solidFill>
                  <a:srgbClr val="FFFFFF"/>
                </a:solidFill>
              </a:rPr>
              <a:t> m</a:t>
            </a:r>
            <a:r>
              <a:rPr lang="ro-RO" dirty="0" err="1">
                <a:solidFill>
                  <a:srgbClr val="FFFFFF"/>
                </a:solidFill>
              </a:rPr>
              <a:t>ișcărilor</a:t>
            </a:r>
            <a:r>
              <a:rPr lang="ro-RO" dirty="0">
                <a:solidFill>
                  <a:srgbClr val="FFFFFF"/>
                </a:solidFill>
              </a:rPr>
              <a:t> folosind robotul </a:t>
            </a:r>
            <a:r>
              <a:rPr lang="ro-RO" dirty="0" err="1">
                <a:solidFill>
                  <a:srgbClr val="FFFFFF"/>
                </a:solidFill>
              </a:rPr>
              <a:t>nao</a:t>
            </a:r>
            <a:r>
              <a:rPr lang="ro-RO" dirty="0">
                <a:solidFill>
                  <a:srgbClr val="FFFFFF"/>
                </a:solidFill>
              </a:rPr>
              <a:t> si un </a:t>
            </a:r>
            <a:r>
              <a:rPr lang="ro-RO" dirty="0" err="1">
                <a:solidFill>
                  <a:srgbClr val="FFFFFF"/>
                </a:solidFill>
              </a:rPr>
              <a:t>kinnect</a:t>
            </a:r>
            <a:endParaRPr lang="ro-RO" dirty="0">
              <a:solidFill>
                <a:srgbClr val="FFFFFF"/>
              </a:solidFill>
            </a:endParaRPr>
          </a:p>
        </p:txBody>
      </p:sp>
      <p:sp>
        <p:nvSpPr>
          <p:cNvPr id="3" name="Subtitlu 2">
            <a:extLst>
              <a:ext uri="{FF2B5EF4-FFF2-40B4-BE49-F238E27FC236}">
                <a16:creationId xmlns:a16="http://schemas.microsoft.com/office/drawing/2014/main" id="{D27389D1-6D2D-E9C4-9F9A-010C7098F947}"/>
              </a:ext>
            </a:extLst>
          </p:cNvPr>
          <p:cNvSpPr>
            <a:spLocks noGrp="1"/>
          </p:cNvSpPr>
          <p:nvPr>
            <p:ph type="subTitle" idx="1"/>
          </p:nvPr>
        </p:nvSpPr>
        <p:spPr>
          <a:xfrm>
            <a:off x="8681582" y="6158131"/>
            <a:ext cx="3453409" cy="627468"/>
          </a:xfrm>
        </p:spPr>
        <p:txBody>
          <a:bodyPr>
            <a:normAutofit fontScale="70000" lnSpcReduction="20000"/>
          </a:bodyPr>
          <a:lstStyle/>
          <a:p>
            <a:r>
              <a:rPr lang="ro-RO" dirty="0">
                <a:solidFill>
                  <a:srgbClr val="FFFFFF"/>
                </a:solidFill>
              </a:rPr>
              <a:t>Ilie Ioan</a:t>
            </a:r>
          </a:p>
          <a:p>
            <a:r>
              <a:rPr lang="ro-RO" dirty="0">
                <a:solidFill>
                  <a:srgbClr val="FFFFFF"/>
                </a:solidFill>
              </a:rPr>
              <a:t>1310B</a:t>
            </a:r>
          </a:p>
        </p:txBody>
      </p:sp>
    </p:spTree>
    <p:extLst>
      <p:ext uri="{BB962C8B-B14F-4D97-AF65-F5344CB8AC3E}">
        <p14:creationId xmlns:p14="http://schemas.microsoft.com/office/powerpoint/2010/main" val="29994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E695FBE-34EF-2BCE-81CE-1312A034936E}"/>
              </a:ext>
            </a:extLst>
          </p:cNvPr>
          <p:cNvSpPr>
            <a:spLocks noGrp="1"/>
          </p:cNvSpPr>
          <p:nvPr>
            <p:ph type="title"/>
          </p:nvPr>
        </p:nvSpPr>
        <p:spPr>
          <a:xfrm>
            <a:off x="690976" y="356499"/>
            <a:ext cx="10659110" cy="1325563"/>
          </a:xfrm>
        </p:spPr>
        <p:txBody>
          <a:bodyPr>
            <a:noAutofit/>
          </a:bodyPr>
          <a:lstStyle/>
          <a:p>
            <a:r>
              <a:rPr lang="ro-RO" sz="3600" dirty="0"/>
              <a:t>Cuprins</a:t>
            </a:r>
          </a:p>
        </p:txBody>
      </p:sp>
      <p:sp>
        <p:nvSpPr>
          <p:cNvPr id="3" name="Substituent conținut 2">
            <a:extLst>
              <a:ext uri="{FF2B5EF4-FFF2-40B4-BE49-F238E27FC236}">
                <a16:creationId xmlns:a16="http://schemas.microsoft.com/office/drawing/2014/main" id="{24C423FE-5CFE-E3C5-3C04-154AFE09DCBA}"/>
              </a:ext>
            </a:extLst>
          </p:cNvPr>
          <p:cNvSpPr>
            <a:spLocks noGrp="1"/>
          </p:cNvSpPr>
          <p:nvPr>
            <p:ph idx="1"/>
          </p:nvPr>
        </p:nvSpPr>
        <p:spPr/>
        <p:txBody>
          <a:bodyPr/>
          <a:lstStyle/>
          <a:p>
            <a:r>
              <a:rPr lang="en-US" dirty="0"/>
              <a:t>WPF</a:t>
            </a:r>
          </a:p>
          <a:p>
            <a:r>
              <a:rPr lang="en-US" dirty="0"/>
              <a:t>Camera de </a:t>
            </a:r>
            <a:r>
              <a:rPr lang="en-US" dirty="0" err="1"/>
              <a:t>kinnect</a:t>
            </a:r>
            <a:endParaRPr lang="en-US" dirty="0"/>
          </a:p>
          <a:p>
            <a:r>
              <a:rPr lang="en-US" dirty="0" err="1"/>
              <a:t>Concluzia</a:t>
            </a:r>
            <a:endParaRPr lang="en-US" dirty="0"/>
          </a:p>
        </p:txBody>
      </p:sp>
    </p:spTree>
    <p:extLst>
      <p:ext uri="{BB962C8B-B14F-4D97-AF65-F5344CB8AC3E}">
        <p14:creationId xmlns:p14="http://schemas.microsoft.com/office/powerpoint/2010/main" val="379976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6A99417-2134-FAD2-9866-1698E39DD07D}"/>
              </a:ext>
            </a:extLst>
          </p:cNvPr>
          <p:cNvSpPr>
            <a:spLocks noGrp="1"/>
          </p:cNvSpPr>
          <p:nvPr>
            <p:ph type="title"/>
          </p:nvPr>
        </p:nvSpPr>
        <p:spPr/>
        <p:txBody>
          <a:bodyPr/>
          <a:lstStyle/>
          <a:p>
            <a:r>
              <a:rPr lang="ro-RO" dirty="0"/>
              <a:t>Camera de </a:t>
            </a:r>
            <a:r>
              <a:rPr lang="ro-RO" dirty="0" err="1"/>
              <a:t>kinnect</a:t>
            </a:r>
            <a:endParaRPr lang="ro-RO" dirty="0"/>
          </a:p>
        </p:txBody>
      </p:sp>
      <p:sp>
        <p:nvSpPr>
          <p:cNvPr id="3" name="Substituent conținut 2">
            <a:extLst>
              <a:ext uri="{FF2B5EF4-FFF2-40B4-BE49-F238E27FC236}">
                <a16:creationId xmlns:a16="http://schemas.microsoft.com/office/drawing/2014/main" id="{49105FEA-9AEF-646A-E362-4336E0F1DC29}"/>
              </a:ext>
            </a:extLst>
          </p:cNvPr>
          <p:cNvSpPr>
            <a:spLocks noGrp="1"/>
          </p:cNvSpPr>
          <p:nvPr>
            <p:ph idx="1"/>
          </p:nvPr>
        </p:nvSpPr>
        <p:spPr/>
        <p:txBody>
          <a:bodyPr>
            <a:normAutofit fontScale="92500" lnSpcReduction="10000"/>
          </a:bodyPr>
          <a:lstStyle/>
          <a:p>
            <a:endParaRPr lang="ro-RO" dirty="0"/>
          </a:p>
          <a:p>
            <a:r>
              <a:rPr lang="ro-RO" dirty="0"/>
              <a:t>- În realitate, este într-adevăr </a:t>
            </a:r>
            <a:r>
              <a:rPr lang="ro-RO" dirty="0" err="1"/>
              <a:t>Scheletonstream</a:t>
            </a:r>
            <a:r>
              <a:rPr lang="ro-RO" dirty="0"/>
              <a:t> care face treaba. Activarea </a:t>
            </a:r>
            <a:r>
              <a:rPr lang="ro-RO" dirty="0" err="1"/>
              <a:t>Scheletonstream</a:t>
            </a:r>
            <a:r>
              <a:rPr lang="ro-RO" dirty="0"/>
              <a:t> înseamnă că scheletul persoanei este urmărit. Din acest schelet </a:t>
            </a:r>
            <a:r>
              <a:rPr lang="en-US" dirty="0" err="1"/>
              <a:t>reies</a:t>
            </a:r>
            <a:r>
              <a:rPr lang="ro-RO" dirty="0"/>
              <a:t> tot felul de informații, de exemplu. orientări osoase, informații comune,</a:t>
            </a:r>
            <a:r>
              <a:rPr lang="en-US" dirty="0" err="1"/>
              <a:t>etc</a:t>
            </a:r>
            <a:r>
              <a:rPr lang="ro-RO" dirty="0"/>
              <a:t>. Cheia proiectului a fost informarea comună. Folosind coordonatele x-y &amp; z ale fiecărei articulații din scheletul urmărit, am știut că </a:t>
            </a:r>
            <a:r>
              <a:rPr lang="en-US" dirty="0" err="1"/>
              <a:t>robotul</a:t>
            </a:r>
            <a:r>
              <a:rPr lang="ro-RO" dirty="0"/>
              <a:t>  să se miște. Deci, la fiecare .8 secunde (folosind un cronometru) publicăm coordonatele x, y &amp; z ale fiecărei articulații la brokerul </a:t>
            </a:r>
            <a:r>
              <a:rPr lang="ro-RO" dirty="0" err="1"/>
              <a:t>mqtt</a:t>
            </a:r>
            <a:r>
              <a:rPr lang="ro-RO" dirty="0"/>
              <a:t>.</a:t>
            </a:r>
          </a:p>
          <a:p>
            <a:endParaRPr lang="ro-RO" dirty="0"/>
          </a:p>
          <a:p>
            <a:r>
              <a:rPr lang="ro-RO" dirty="0"/>
              <a:t>- Din moment ce proiectul </a:t>
            </a:r>
            <a:r>
              <a:rPr lang="ro-RO" dirty="0" err="1"/>
              <a:t>Python</a:t>
            </a:r>
            <a:r>
              <a:rPr lang="ro-RO" dirty="0"/>
              <a:t> are o </a:t>
            </a:r>
            <a:r>
              <a:rPr lang="ro-RO" dirty="0" err="1"/>
              <a:t>subsiție</a:t>
            </a:r>
            <a:r>
              <a:rPr lang="ro-RO" dirty="0"/>
              <a:t> pe brokerul </a:t>
            </a:r>
            <a:r>
              <a:rPr lang="ro-RO" dirty="0" err="1"/>
              <a:t>mqtt</a:t>
            </a:r>
            <a:r>
              <a:rPr lang="ro-RO" dirty="0"/>
              <a:t>, acum putem accesa datele din cadrul acestui proiect. În interiorul fiecărei îmbinări a robotului sunt două motoare. Aceste motoare nu pot fi direcționate doar utilizând coordonatele x, y și z direct. Deci, folosind trigonometria și un bun simț, am transformat coordonatele x, y &amp; z ale articulațiilor în unghiuri </a:t>
            </a:r>
            <a:r>
              <a:rPr lang="ro-RO" dirty="0" err="1"/>
              <a:t>subcapabile</a:t>
            </a:r>
            <a:r>
              <a:rPr lang="ro-RO" dirty="0"/>
              <a:t> de roboți.</a:t>
            </a:r>
          </a:p>
          <a:p>
            <a:endParaRPr lang="ro-RO" dirty="0"/>
          </a:p>
          <a:p>
            <a:r>
              <a:rPr lang="ro-RO" dirty="0"/>
              <a:t>Astfel, la fiecare .8 secunde, proiectul WPF publică coordonatele x, y &amp; z ale fiecărei îmbinări. În consecință, în interiorul proiectului </a:t>
            </a:r>
            <a:r>
              <a:rPr lang="ro-RO" dirty="0" err="1"/>
              <a:t>Python</a:t>
            </a:r>
            <a:r>
              <a:rPr lang="ro-RO" dirty="0"/>
              <a:t>, coordonate sunt convertiți în unghiuri, care sunt apoi trimise la motoarele corespunzătoare ale robotului.</a:t>
            </a:r>
          </a:p>
        </p:txBody>
      </p:sp>
    </p:spTree>
    <p:extLst>
      <p:ext uri="{BB962C8B-B14F-4D97-AF65-F5344CB8AC3E}">
        <p14:creationId xmlns:p14="http://schemas.microsoft.com/office/powerpoint/2010/main" val="222737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645358B-7DDB-3E23-F711-562F5CEABDD5}"/>
              </a:ext>
            </a:extLst>
          </p:cNvPr>
          <p:cNvSpPr>
            <a:spLocks noGrp="1"/>
          </p:cNvSpPr>
          <p:nvPr>
            <p:ph type="title"/>
          </p:nvPr>
        </p:nvSpPr>
        <p:spPr/>
        <p:txBody>
          <a:bodyPr/>
          <a:lstStyle/>
          <a:p>
            <a:r>
              <a:rPr lang="ro-RO" dirty="0"/>
              <a:t>WPF</a:t>
            </a:r>
          </a:p>
        </p:txBody>
      </p:sp>
      <p:sp>
        <p:nvSpPr>
          <p:cNvPr id="3" name="Substituent conținut 2">
            <a:extLst>
              <a:ext uri="{FF2B5EF4-FFF2-40B4-BE49-F238E27FC236}">
                <a16:creationId xmlns:a16="http://schemas.microsoft.com/office/drawing/2014/main" id="{12924E90-41A6-4085-A47C-12C7E5EF77B4}"/>
              </a:ext>
            </a:extLst>
          </p:cNvPr>
          <p:cNvSpPr>
            <a:spLocks noGrp="1"/>
          </p:cNvSpPr>
          <p:nvPr>
            <p:ph idx="1"/>
          </p:nvPr>
        </p:nvSpPr>
        <p:spPr>
          <a:xfrm>
            <a:off x="777240" y="1851504"/>
            <a:ext cx="10659110" cy="4351338"/>
          </a:xfrm>
        </p:spPr>
        <p:txBody>
          <a:bodyPr/>
          <a:lstStyle/>
          <a:p>
            <a:r>
              <a:rPr lang="ro-RO" dirty="0"/>
              <a:t>Ce reprezintă WPF?</a:t>
            </a:r>
          </a:p>
          <a:p>
            <a:pPr lvl="1"/>
            <a:r>
              <a:rPr lang="ro-RO" b="0" i="0" dirty="0">
                <a:solidFill>
                  <a:srgbClr val="414141"/>
                </a:solidFill>
                <a:effectLst/>
                <a:latin typeface="Open Sans" panose="020B0606030504020204" pitchFamily="34" charset="0"/>
              </a:rPr>
              <a:t>WPF este un subsistem grafic care face interfețe utilizator în aplicațiile bazate pe Windows; Windows </a:t>
            </a:r>
            <a:r>
              <a:rPr lang="ro-RO" b="0" i="0" dirty="0" err="1">
                <a:solidFill>
                  <a:srgbClr val="414141"/>
                </a:solidFill>
                <a:effectLst/>
                <a:latin typeface="Open Sans" panose="020B0606030504020204" pitchFamily="34" charset="0"/>
              </a:rPr>
              <a:t>Forms</a:t>
            </a:r>
            <a:r>
              <a:rPr lang="ro-RO" b="0" i="0" dirty="0">
                <a:solidFill>
                  <a:srgbClr val="414141"/>
                </a:solidFill>
                <a:effectLst/>
                <a:latin typeface="Open Sans" panose="020B0606030504020204" pitchFamily="34" charset="0"/>
              </a:rPr>
              <a:t> este API grafic care oferă acces la elementele de interfață Microsoft Windows native.</a:t>
            </a:r>
          </a:p>
          <a:p>
            <a:pPr lvl="1"/>
            <a:r>
              <a:rPr lang="ro-RO" dirty="0">
                <a:solidFill>
                  <a:srgbClr val="414141"/>
                </a:solidFill>
                <a:latin typeface="Open Sans" panose="020B0606030504020204" pitchFamily="34" charset="0"/>
              </a:rPr>
              <a:t>Motivul pentru care am ales să folosesc acest sub-sistem  grafic este realizarea conexiunii cu brokerul </a:t>
            </a:r>
            <a:r>
              <a:rPr lang="ro-RO" dirty="0" err="1">
                <a:solidFill>
                  <a:srgbClr val="414141"/>
                </a:solidFill>
                <a:latin typeface="Open Sans" panose="020B0606030504020204" pitchFamily="34" charset="0"/>
              </a:rPr>
              <a:t>specificat,trimițând</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informatiile</a:t>
            </a:r>
            <a:r>
              <a:rPr lang="ro-RO" dirty="0">
                <a:solidFill>
                  <a:srgbClr val="414141"/>
                </a:solidFill>
                <a:latin typeface="Open Sans" panose="020B0606030504020204" pitchFamily="34" charset="0"/>
              </a:rPr>
              <a:t> culese de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camera de </a:t>
            </a:r>
            <a:r>
              <a:rPr lang="ro-RO" dirty="0" err="1">
                <a:solidFill>
                  <a:srgbClr val="414141"/>
                </a:solidFill>
                <a:latin typeface="Open Sans" panose="020B0606030504020204" pitchFamily="34" charset="0"/>
              </a:rPr>
              <a:t>kinect</a:t>
            </a:r>
            <a:r>
              <a:rPr lang="ro-RO" dirty="0">
                <a:solidFill>
                  <a:srgbClr val="414141"/>
                </a:solidFill>
                <a:latin typeface="Open Sans" panose="020B0606030504020204" pitchFamily="34" charset="0"/>
              </a:rPr>
              <a:t> </a:t>
            </a:r>
            <a:r>
              <a:rPr lang="ro-RO" dirty="0" err="1">
                <a:solidFill>
                  <a:srgbClr val="414141"/>
                </a:solidFill>
                <a:latin typeface="Open Sans" panose="020B0606030504020204" pitchFamily="34" charset="0"/>
              </a:rPr>
              <a:t>catre</a:t>
            </a:r>
            <a:r>
              <a:rPr lang="ro-RO" dirty="0">
                <a:solidFill>
                  <a:srgbClr val="414141"/>
                </a:solidFill>
                <a:latin typeface="Open Sans" panose="020B0606030504020204" pitchFamily="34" charset="0"/>
              </a:rPr>
              <a:t> brokerul </a:t>
            </a:r>
            <a:r>
              <a:rPr lang="ro-RO" dirty="0" err="1">
                <a:solidFill>
                  <a:srgbClr val="414141"/>
                </a:solidFill>
                <a:latin typeface="Open Sans" panose="020B0606030504020204" pitchFamily="34" charset="0"/>
              </a:rPr>
              <a:t>specificatt</a:t>
            </a:r>
            <a:endParaRPr lang="ro-RO" dirty="0">
              <a:solidFill>
                <a:srgbClr val="414141"/>
              </a:solidFill>
              <a:latin typeface="Open Sans" panose="020B0606030504020204" pitchFamily="34" charset="0"/>
            </a:endParaRPr>
          </a:p>
        </p:txBody>
      </p:sp>
    </p:spTree>
    <p:extLst>
      <p:ext uri="{BB962C8B-B14F-4D97-AF65-F5344CB8AC3E}">
        <p14:creationId xmlns:p14="http://schemas.microsoft.com/office/powerpoint/2010/main" val="29183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59D6DE8-872B-418E-9C77-2E4801CD9E87}"/>
              </a:ext>
            </a:extLst>
          </p:cNvPr>
          <p:cNvSpPr>
            <a:spLocks noGrp="1"/>
          </p:cNvSpPr>
          <p:nvPr>
            <p:ph type="title"/>
          </p:nvPr>
        </p:nvSpPr>
        <p:spPr/>
        <p:txBody>
          <a:bodyPr/>
          <a:lstStyle/>
          <a:p>
            <a:r>
              <a:rPr lang="ro-RO" dirty="0"/>
              <a:t>MQTT BROKER</a:t>
            </a:r>
          </a:p>
        </p:txBody>
      </p:sp>
      <p:sp>
        <p:nvSpPr>
          <p:cNvPr id="3" name="Substituent conținut 2">
            <a:extLst>
              <a:ext uri="{FF2B5EF4-FFF2-40B4-BE49-F238E27FC236}">
                <a16:creationId xmlns:a16="http://schemas.microsoft.com/office/drawing/2014/main" id="{4BA4F33B-CBFD-4DD1-0737-8E9191095253}"/>
              </a:ext>
            </a:extLst>
          </p:cNvPr>
          <p:cNvSpPr>
            <a:spLocks noGrp="1"/>
          </p:cNvSpPr>
          <p:nvPr>
            <p:ph idx="1"/>
          </p:nvPr>
        </p:nvSpPr>
        <p:spPr/>
        <p:txBody>
          <a:bodyPr/>
          <a:lstStyle/>
          <a:p>
            <a:r>
              <a:rPr lang="ro-RO" dirty="0"/>
              <a:t>Înainte de a începe înregistrarea, utilizatorul trebuie să introducă adresa </a:t>
            </a:r>
            <a:r>
              <a:rPr lang="ro-RO" dirty="0" err="1"/>
              <a:t>ip</a:t>
            </a:r>
            <a:r>
              <a:rPr lang="ro-RO" dirty="0"/>
              <a:t> a brokerului MQTT. În plus, avem nevoie și de subiectul pe care dorim să publicăm datele. După apăsarea butonului Start, aplicația va verifica dacă o conexiune ar putea fi stabilită cu brokerul și ne va oferi feedback. Când ambele intrări sunt OK, aplicația va începe să trimită date (coordonatele x, y &amp; z formează fiecare articulație) de la scheletul care este urmărit la subiect pe brokerul MQTT. Deoarece robotul este conectat cu același broker MQTT și abonat la același subiect (acest lucru trebuie să fie introdus și în aplicația </a:t>
            </a:r>
            <a:r>
              <a:rPr lang="ro-RO" dirty="0" err="1"/>
              <a:t>Python</a:t>
            </a:r>
            <a:r>
              <a:rPr lang="ro-RO" dirty="0"/>
              <a:t>), aplicația </a:t>
            </a:r>
            <a:r>
              <a:rPr lang="ro-RO" dirty="0" err="1"/>
              <a:t>Python</a:t>
            </a:r>
            <a:r>
              <a:rPr lang="ro-RO" dirty="0"/>
              <a:t> va primi acum datele din aplicația WPF. Folosind trigonometrie și algoritmi auto-scriși, convertim coordonatele în unghiuri și radiani, pe care îi folosim pentru a roti motoarele în interiorul robotului în timp real.</a:t>
            </a:r>
          </a:p>
          <a:p>
            <a:r>
              <a:rPr lang="ro-RO" dirty="0"/>
              <a:t>Când utilizatorul termină </a:t>
            </a:r>
            <a:r>
              <a:rPr lang="ro-RO" dirty="0" err="1"/>
              <a:t>inregistrarea,acesta</a:t>
            </a:r>
            <a:r>
              <a:rPr lang="ro-RO" dirty="0"/>
              <a:t> va apăsa pe butonul </a:t>
            </a:r>
            <a:r>
              <a:rPr lang="ro-RO" dirty="0" err="1"/>
              <a:t>Stop.După</a:t>
            </a:r>
            <a:r>
              <a:rPr lang="ro-RO" dirty="0"/>
              <a:t> apăsarea acestui </a:t>
            </a:r>
            <a:r>
              <a:rPr lang="ro-RO" dirty="0" err="1"/>
              <a:t>buton,acesta</a:t>
            </a:r>
            <a:r>
              <a:rPr lang="ro-RO" dirty="0"/>
              <a:t> va primit o fereastra de tip pop-out care </a:t>
            </a:r>
            <a:r>
              <a:rPr lang="ro-RO" dirty="0" err="1"/>
              <a:t>il</a:t>
            </a:r>
            <a:r>
              <a:rPr lang="ro-RO" dirty="0"/>
              <a:t> va </a:t>
            </a:r>
            <a:r>
              <a:rPr lang="ro-RO" dirty="0" err="1"/>
              <a:t>intreba</a:t>
            </a:r>
            <a:r>
              <a:rPr lang="ro-RO" dirty="0"/>
              <a:t> daca acesta </a:t>
            </a:r>
            <a:r>
              <a:rPr lang="ro-RO" dirty="0" err="1"/>
              <a:t>doreste</a:t>
            </a:r>
            <a:r>
              <a:rPr lang="ro-RO" dirty="0"/>
              <a:t> sa salveze acea </a:t>
            </a:r>
            <a:r>
              <a:rPr lang="ro-RO" dirty="0" err="1"/>
              <a:t>inregistrare.In</a:t>
            </a:r>
            <a:r>
              <a:rPr lang="ro-RO" dirty="0"/>
              <a:t> momentul in  care acesta va </a:t>
            </a:r>
            <a:r>
              <a:rPr lang="ro-RO" dirty="0" err="1"/>
              <a:t>apasa</a:t>
            </a:r>
            <a:r>
              <a:rPr lang="ro-RO" dirty="0"/>
              <a:t> pe butonul </a:t>
            </a:r>
            <a:r>
              <a:rPr lang="ro-RO" dirty="0" err="1"/>
              <a:t>delete,toate</a:t>
            </a:r>
            <a:r>
              <a:rPr lang="ro-RO" dirty="0"/>
              <a:t> datele se vor pierde .In momentul in care acesta </a:t>
            </a:r>
            <a:r>
              <a:rPr lang="ro-RO" dirty="0" err="1"/>
              <a:t>apasa</a:t>
            </a:r>
            <a:r>
              <a:rPr lang="ro-RO" dirty="0"/>
              <a:t> pe butonul </a:t>
            </a:r>
            <a:r>
              <a:rPr lang="ro-RO" dirty="0" err="1"/>
              <a:t>save,utilizatorul</a:t>
            </a:r>
            <a:r>
              <a:rPr lang="ro-RO" dirty="0"/>
              <a:t> va trebui sa </a:t>
            </a:r>
            <a:r>
              <a:rPr lang="ro-RO" dirty="0" err="1"/>
              <a:t>introduca</a:t>
            </a:r>
            <a:r>
              <a:rPr lang="ro-RO" dirty="0"/>
              <a:t> un titlu .</a:t>
            </a:r>
            <a:r>
              <a:rPr lang="ro-RO" dirty="0" err="1"/>
              <a:t>Cand</a:t>
            </a:r>
            <a:r>
              <a:rPr lang="ro-RO" dirty="0"/>
              <a:t> se atinge butonul de </a:t>
            </a:r>
            <a:r>
              <a:rPr lang="ro-RO" dirty="0" err="1"/>
              <a:t>save,toate</a:t>
            </a:r>
            <a:r>
              <a:rPr lang="ro-RO" dirty="0"/>
              <a:t> datele </a:t>
            </a:r>
            <a:r>
              <a:rPr lang="ro-RO" dirty="0" err="1"/>
              <a:t>achizitionate</a:t>
            </a:r>
            <a:r>
              <a:rPr lang="ro-RO" dirty="0"/>
              <a:t> sunt scrise </a:t>
            </a:r>
            <a:r>
              <a:rPr lang="ro-RO" dirty="0" err="1"/>
              <a:t>intr</a:t>
            </a:r>
            <a:r>
              <a:rPr lang="ro-RO" dirty="0"/>
              <a:t> un </a:t>
            </a:r>
            <a:r>
              <a:rPr lang="ro-RO" dirty="0" err="1"/>
              <a:t>fisier</a:t>
            </a:r>
            <a:r>
              <a:rPr lang="ro-RO"/>
              <a:t> local.</a:t>
            </a:r>
            <a:endParaRPr lang="ro-RO" dirty="0"/>
          </a:p>
        </p:txBody>
      </p:sp>
    </p:spTree>
    <p:extLst>
      <p:ext uri="{BB962C8B-B14F-4D97-AF65-F5344CB8AC3E}">
        <p14:creationId xmlns:p14="http://schemas.microsoft.com/office/powerpoint/2010/main" val="342086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7C2B744-AD11-816E-6022-E37B4402EBB7}"/>
              </a:ext>
            </a:extLst>
          </p:cNvPr>
          <p:cNvSpPr>
            <a:spLocks noGrp="1"/>
          </p:cNvSpPr>
          <p:nvPr>
            <p:ph type="title"/>
          </p:nvPr>
        </p:nvSpPr>
        <p:spPr/>
        <p:txBody>
          <a:bodyPr/>
          <a:lstStyle/>
          <a:p>
            <a:r>
              <a:rPr lang="ro-RO" dirty="0"/>
              <a:t>Rezultate preliminare + Concluzia</a:t>
            </a:r>
          </a:p>
        </p:txBody>
      </p:sp>
      <p:pic>
        <p:nvPicPr>
          <p:cNvPr id="5" name="Substituent conținut 4" descr="O imagine care conține text&#10;&#10;Descriere generată automat">
            <a:extLst>
              <a:ext uri="{FF2B5EF4-FFF2-40B4-BE49-F238E27FC236}">
                <a16:creationId xmlns:a16="http://schemas.microsoft.com/office/drawing/2014/main" id="{DBEFE708-0857-A63E-C92F-F9E94D0E9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1" y="1342084"/>
            <a:ext cx="4786168" cy="1757952"/>
          </a:xfrm>
        </p:spPr>
      </p:pic>
      <p:sp>
        <p:nvSpPr>
          <p:cNvPr id="6" name="CasetăText 5">
            <a:extLst>
              <a:ext uri="{FF2B5EF4-FFF2-40B4-BE49-F238E27FC236}">
                <a16:creationId xmlns:a16="http://schemas.microsoft.com/office/drawing/2014/main" id="{6EE30A5E-88A6-9852-A13D-24DA721026A6}"/>
              </a:ext>
            </a:extLst>
          </p:cNvPr>
          <p:cNvSpPr txBox="1"/>
          <p:nvPr/>
        </p:nvSpPr>
        <p:spPr>
          <a:xfrm>
            <a:off x="777240" y="3288145"/>
            <a:ext cx="9447415" cy="1477328"/>
          </a:xfrm>
          <a:prstGeom prst="rect">
            <a:avLst/>
          </a:prstGeom>
          <a:noFill/>
        </p:spPr>
        <p:txBody>
          <a:bodyPr wrap="square" rtlCol="0">
            <a:spAutoFit/>
          </a:bodyPr>
          <a:lstStyle/>
          <a:p>
            <a:r>
              <a:rPr lang="ro-RO" dirty="0"/>
              <a:t>După cum se </a:t>
            </a:r>
            <a:r>
              <a:rPr lang="ro-RO" dirty="0" err="1"/>
              <a:t>vede,articulațille</a:t>
            </a:r>
            <a:r>
              <a:rPr lang="ro-RO" dirty="0"/>
              <a:t> mele sunt urmărite de către camera de </a:t>
            </a:r>
            <a:r>
              <a:rPr lang="ro-RO" dirty="0" err="1"/>
              <a:t>kinnect.Insă</a:t>
            </a:r>
            <a:r>
              <a:rPr lang="ro-RO" dirty="0"/>
              <a:t> ,</a:t>
            </a:r>
            <a:r>
              <a:rPr lang="ro-RO" dirty="0" err="1"/>
              <a:t>desi</a:t>
            </a:r>
            <a:r>
              <a:rPr lang="ro-RO" dirty="0"/>
              <a:t> am pus acel IP care nu are vreo </a:t>
            </a:r>
            <a:r>
              <a:rPr lang="ro-RO" dirty="0" err="1"/>
              <a:t>legatura</a:t>
            </a:r>
            <a:r>
              <a:rPr lang="ro-RO" dirty="0"/>
              <a:t> ,in sensul ca nu </a:t>
            </a:r>
            <a:r>
              <a:rPr lang="ro-RO" dirty="0" err="1"/>
              <a:t>reprezinta</a:t>
            </a:r>
            <a:r>
              <a:rPr lang="ro-RO" dirty="0"/>
              <a:t> adresa </a:t>
            </a:r>
            <a:r>
              <a:rPr lang="ro-RO" dirty="0" err="1"/>
              <a:t>ip</a:t>
            </a:r>
            <a:r>
              <a:rPr lang="ro-RO" dirty="0"/>
              <a:t> a brokerului robotului NAO care e aflat </a:t>
            </a:r>
            <a:r>
              <a:rPr lang="ro-RO" dirty="0" err="1"/>
              <a:t>dupa</a:t>
            </a:r>
            <a:r>
              <a:rPr lang="ro-RO" dirty="0"/>
              <a:t> ce se afla adresa </a:t>
            </a:r>
            <a:r>
              <a:rPr lang="ro-RO" dirty="0" err="1"/>
              <a:t>ip</a:t>
            </a:r>
            <a:r>
              <a:rPr lang="ro-RO" dirty="0"/>
              <a:t> a robotului </a:t>
            </a:r>
            <a:r>
              <a:rPr lang="ro-RO" dirty="0" err="1"/>
              <a:t>Nao</a:t>
            </a:r>
            <a:r>
              <a:rPr lang="ro-RO" dirty="0"/>
              <a:t> ,se va observa ca va </a:t>
            </a:r>
            <a:r>
              <a:rPr lang="ro-RO" dirty="0" err="1"/>
              <a:t>aparea</a:t>
            </a:r>
            <a:r>
              <a:rPr lang="ro-RO" dirty="0"/>
              <a:t> o eroare cu mesajul ,,Nu s-a putut realiza conectarea la adresa </a:t>
            </a:r>
            <a:r>
              <a:rPr lang="ro-RO" dirty="0" err="1"/>
              <a:t>ip</a:t>
            </a:r>
            <a:r>
              <a:rPr lang="ro-RO" dirty="0"/>
              <a:t> introdusa ,</a:t>
            </a:r>
            <a:r>
              <a:rPr lang="ro-RO" dirty="0" err="1"/>
              <a:t>Incearca</a:t>
            </a:r>
            <a:r>
              <a:rPr lang="ro-RO" dirty="0"/>
              <a:t> din nou</a:t>
            </a:r>
            <a:r>
              <a:rPr lang="en-US" dirty="0"/>
              <a:t>”</a:t>
            </a:r>
          </a:p>
          <a:p>
            <a:endParaRPr lang="ro-RO" dirty="0"/>
          </a:p>
        </p:txBody>
      </p:sp>
      <p:pic>
        <p:nvPicPr>
          <p:cNvPr id="8" name="Imagine 7">
            <a:extLst>
              <a:ext uri="{FF2B5EF4-FFF2-40B4-BE49-F238E27FC236}">
                <a16:creationId xmlns:a16="http://schemas.microsoft.com/office/drawing/2014/main" id="{6A364DB5-A58D-C80E-50C9-99781B08612C}"/>
              </a:ext>
            </a:extLst>
          </p:cNvPr>
          <p:cNvPicPr>
            <a:picLocks noChangeAspect="1"/>
          </p:cNvPicPr>
          <p:nvPr/>
        </p:nvPicPr>
        <p:blipFill>
          <a:blip r:embed="rId3"/>
          <a:stretch>
            <a:fillRect/>
          </a:stretch>
        </p:blipFill>
        <p:spPr>
          <a:xfrm>
            <a:off x="777240" y="4462305"/>
            <a:ext cx="4071851" cy="1495585"/>
          </a:xfrm>
          <a:prstGeom prst="rect">
            <a:avLst/>
          </a:prstGeom>
        </p:spPr>
      </p:pic>
    </p:spTree>
    <p:extLst>
      <p:ext uri="{BB962C8B-B14F-4D97-AF65-F5344CB8AC3E}">
        <p14:creationId xmlns:p14="http://schemas.microsoft.com/office/powerpoint/2010/main" val="528948773"/>
      </p:ext>
    </p:extLst>
  </p:cSld>
  <p:clrMapOvr>
    <a:masterClrMapping/>
  </p:clrMapOvr>
</p:sld>
</file>

<file path=ppt/theme/theme1.xml><?xml version="1.0" encoding="utf-8"?>
<a:theme xmlns:a="http://schemas.openxmlformats.org/drawingml/2006/main" name="Confetti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311</TotalTime>
  <Words>620</Words>
  <Application>Microsoft Office PowerPoint</Application>
  <PresentationFormat>Ecran lat</PresentationFormat>
  <Paragraphs>23</Paragraphs>
  <Slides>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6</vt:i4>
      </vt:variant>
    </vt:vector>
  </HeadingPairs>
  <TitlesOfParts>
    <vt:vector size="11" baseType="lpstr">
      <vt:lpstr>Arial</vt:lpstr>
      <vt:lpstr>Calibri</vt:lpstr>
      <vt:lpstr>Gill Sans Nova</vt:lpstr>
      <vt:lpstr>Open Sans</vt:lpstr>
      <vt:lpstr>ConfettiVTI</vt:lpstr>
      <vt:lpstr>Imitarea mișcărilor folosind robotul nao si un kinnect</vt:lpstr>
      <vt:lpstr>Cuprins</vt:lpstr>
      <vt:lpstr>Camera de kinnect</vt:lpstr>
      <vt:lpstr>WPF</vt:lpstr>
      <vt:lpstr>MQTT BROKER</vt:lpstr>
      <vt:lpstr>Rezultate preliminare + Concluzia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Imitarea mișcărilor folosind robotul nao si un kinnect</dc:title>
  <dc:creator>Ioan Ilie</dc:creator>
  <cp:lastModifiedBy>Ioan Ilie</cp:lastModifiedBy>
  <cp:revision>2</cp:revision>
  <dcterms:created xsi:type="dcterms:W3CDTF">2022-11-25T07:56:23Z</dcterms:created>
  <dcterms:modified xsi:type="dcterms:W3CDTF">2022-11-25T13:26:14Z</dcterms:modified>
</cp:coreProperties>
</file>