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7" r:id="rId6"/>
    <p:sldId id="263" r:id="rId7"/>
    <p:sldId id="258" r:id="rId8"/>
    <p:sldId id="259" r:id="rId9"/>
    <p:sldId id="261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5F9E-00F4-435F-BED3-1A945E00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C1278-AB17-4067-8BA0-26B9C8F5E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1B5A-94FA-4ABF-A02E-D214BCE7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1F97F-02B2-4269-BBE6-16699DA7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73FFA-4F56-4264-B694-05B3A964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2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59D9-BFF0-4D46-A1C5-44CB2118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40B97-8294-4FDE-8018-E707451D1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A8F2-4D61-4633-8B9D-65274A02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9DE8D-1D22-4507-8CA3-C681D1FD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0DD1D-BB40-459C-86D1-B9FAC148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489B9-2581-468B-A9FC-DDFD40BE3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F3DF4-7761-4AC8-822A-11953E16D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D7F33-4463-44EE-BF69-FDC134A9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0335-D80B-4D3E-B453-9A0D9E84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3D76-05A5-4B1F-BD89-6766CC4C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0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394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32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91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99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3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722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75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1CE5-0094-4866-87EC-95C850BB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D958A-F842-49E2-A17B-188A08712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B056-F710-47D9-8B5A-FB13E62C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AFB9D-06C2-43A1-9F89-E1D226D9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3CF2-2E50-496C-BCDA-65F48FD6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0326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449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99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458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69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765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62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32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383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26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23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5947-D234-4D3C-8482-A1D15B9A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C2D57-207B-48EA-9635-25895A7A7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422D9-29AA-473C-A253-7329B0B4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8182-1265-4710-BFF5-213B911D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0E6D8-647B-461D-A844-4271E03F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0533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6326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821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529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1430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3283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2496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8958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915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7770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65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46D4-500E-4B8F-BEF5-D8B0EF0E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9AE9-5966-4818-9EFE-8167226CD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21B88-EB04-4E06-9848-FAB3DF510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B2586-17CB-4FF5-8FB8-3F7564B0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6FB99-696B-4E5D-9F42-C86B8F63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9914E-8377-47E3-B352-0E67AE1B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748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8200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04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0255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6040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37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1842-F4AD-4976-A6AB-1212F3D4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6B90-3DAD-434F-8394-4C5D3C00C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E4907-9E04-412B-8527-C4248DD75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D8A86-8B86-40A9-A963-BBFF3264B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50139-E5FD-4A88-98AC-06BFB657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386E6-176D-4968-B935-9740BAF2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87253-6611-4AC4-89AB-B38D6F40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D9744-6DC5-4AC7-8368-1F00F4F2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63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7C26-E5E2-49F1-94EE-06725F2F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C9B6F-BE4E-4148-99DE-DBF8C6D3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BB228-4014-4078-BCC1-1176D7C5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F728B-B6E5-4E3D-9D32-A2630035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56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C800B-3964-4A86-84BB-35E00410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DAF2D-02CA-49D5-AC88-0983C871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19C69-3B9F-4A17-ABBD-DD5A08D5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86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0FEF-6CF6-4067-93E4-FE5E21BB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0BF6D-9903-47FD-A967-5E432D66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A0499-A8C4-41DD-B5E5-E3F495773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C50D7-BD65-4DC5-9410-588525C6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170AA-1BB2-49D5-899A-3BF990AC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8ABD6-67C5-41C6-BA96-05604291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62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EF9B-9168-460A-9F5A-2220B6FD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0D97D-4ABA-417C-A93F-5DEC32928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12DBB-6CA9-4FFB-B1A1-5FD8FB6D7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38DC-36F1-4ED8-BF79-74386B96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E452F-C643-4269-B6E7-BD527842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472E1-9ED8-46EF-A8A3-F27922AD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0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5568C-B2ED-4C5F-A66D-DD557FC9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56A3F-1A9A-4D7B-A549-1AE55A441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10605-052A-4DDE-A637-11931E54B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26A29-85E9-4337-9294-6B18EF81C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282D-CB72-48BC-BA5C-D76AB3AB6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89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2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17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5C6A-E92B-478A-A6DE-6775A8C63864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5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D475-A0A1-4B6A-823E-0D670A9C0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b="1" dirty="0" err="1">
                <a:gradFill>
                  <a:gsLst>
                    <a:gs pos="53000">
                      <a:srgbClr val="FF66FF"/>
                    </a:gs>
                    <a:gs pos="63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88000">
                      <a:schemeClr val="bg1"/>
                    </a:gs>
                  </a:gsLst>
                  <a:lin ang="5400000" scaled="1"/>
                </a:gradFill>
                <a:latin typeface="Bahnschrift" panose="020B0502040204020203" pitchFamily="34" charset="0"/>
              </a:rPr>
              <a:t>Ofatlmologie</a:t>
            </a:r>
            <a:r>
              <a:rPr lang="en-US" b="1" dirty="0">
                <a:gradFill>
                  <a:gsLst>
                    <a:gs pos="53000">
                      <a:srgbClr val="FF66FF"/>
                    </a:gs>
                    <a:gs pos="63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88000">
                      <a:schemeClr val="bg1"/>
                    </a:gs>
                  </a:gsLst>
                  <a:lin ang="5400000" scaled="1"/>
                </a:gradFill>
                <a:latin typeface="Bahnschrift" panose="020B0502040204020203" pitchFamily="34" charset="0"/>
              </a:rPr>
              <a:t> : </a:t>
            </a:r>
            <a:r>
              <a:rPr lang="en-US" b="1" dirty="0" err="1">
                <a:gradFill>
                  <a:gsLst>
                    <a:gs pos="53000">
                      <a:srgbClr val="FF66FF"/>
                    </a:gs>
                    <a:gs pos="63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88000">
                      <a:schemeClr val="bg1"/>
                    </a:gs>
                  </a:gsLst>
                  <a:lin ang="5400000" scaled="1"/>
                </a:gradFill>
                <a:latin typeface="Bahnschrift" panose="020B0502040204020203" pitchFamily="34" charset="0"/>
              </a:rPr>
              <a:t>Detectia</a:t>
            </a:r>
            <a:r>
              <a:rPr lang="en-US" b="1" dirty="0">
                <a:gradFill>
                  <a:gsLst>
                    <a:gs pos="6000">
                      <a:schemeClr val="accent1">
                        <a:lumMod val="5000"/>
                        <a:lumOff val="95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87000">
                      <a:schemeClr val="bg1"/>
                    </a:gs>
                  </a:gsLst>
                  <a:lin ang="5400000" scaled="1"/>
                </a:gra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gradFill>
                  <a:gsLst>
                    <a:gs pos="6000">
                      <a:srgbClr val="FF66FF"/>
                    </a:gs>
                    <a:gs pos="80000">
                      <a:schemeClr val="accent1">
                        <a:lumMod val="20000"/>
                        <a:lumOff val="80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87000">
                      <a:schemeClr val="bg1"/>
                    </a:gs>
                  </a:gsLst>
                  <a:lin ang="5400000" scaled="1"/>
                </a:gradFill>
                <a:latin typeface="Bahnschrift" panose="020B0502040204020203" pitchFamily="34" charset="0"/>
              </a:rPr>
              <a:t>li</a:t>
            </a:r>
            <a:r>
              <a:rPr lang="en-US" b="1" dirty="0" err="1">
                <a:gradFill>
                  <a:gsLst>
                    <a:gs pos="6000">
                      <a:srgbClr val="FF66FF"/>
                    </a:gs>
                    <a:gs pos="80000">
                      <a:schemeClr val="accent1">
                        <a:lumMod val="20000"/>
                        <a:lumOff val="80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87000">
                      <a:schemeClr val="bg1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Bahnschrift" panose="020B0502040204020203" pitchFamily="34" charset="0"/>
              </a:rPr>
              <a:t>c</a:t>
            </a:r>
            <a:r>
              <a:rPr lang="en-US" b="1" dirty="0" err="1">
                <a:gradFill>
                  <a:gsLst>
                    <a:gs pos="6000">
                      <a:srgbClr val="FF66FF"/>
                    </a:gs>
                    <a:gs pos="80000">
                      <a:schemeClr val="accent1">
                        <a:lumMod val="20000"/>
                        <a:lumOff val="80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87000">
                      <a:schemeClr val="bg1"/>
                    </a:gs>
                  </a:gsLst>
                  <a:lin ang="5400000" scaled="1"/>
                </a:gradFill>
                <a:latin typeface="Bahnschrift" panose="020B0502040204020203" pitchFamily="34" charset="0"/>
              </a:rPr>
              <a:t>hidului</a:t>
            </a:r>
            <a:r>
              <a:rPr lang="en-US" b="1" dirty="0">
                <a:gradFill>
                  <a:gsLst>
                    <a:gs pos="6000">
                      <a:schemeClr val="accent1">
                        <a:lumMod val="5000"/>
                        <a:lumOff val="95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87000">
                      <a:schemeClr val="bg1"/>
                    </a:gs>
                  </a:gsLst>
                  <a:lin ang="5400000" scaled="1"/>
                </a:gradFill>
                <a:latin typeface="Bahnschrift" panose="020B0502040204020203" pitchFamily="34" charset="0"/>
              </a:rPr>
              <a:t> </a:t>
            </a:r>
            <a:r>
              <a:rPr lang="en-US" b="1" dirty="0">
                <a:gradFill>
                  <a:gsLst>
                    <a:gs pos="6000">
                      <a:schemeClr val="accent1">
                        <a:lumMod val="5000"/>
                        <a:lumOff val="95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48000">
                      <a:schemeClr val="accent1">
                        <a:lumMod val="45000"/>
                        <a:lumOff val="55000"/>
                      </a:schemeClr>
                    </a:gs>
                    <a:gs pos="65000">
                      <a:srgbClr val="FF66FF"/>
                    </a:gs>
                  </a:gsLst>
                  <a:lin ang="5400000" scaled="1"/>
                </a:gradFill>
                <a:latin typeface="Bahnschrift" panose="020B0502040204020203" pitchFamily="34" charset="0"/>
              </a:rPr>
              <a:t>macular</a:t>
            </a:r>
            <a:endParaRPr lang="en-GB" b="1" dirty="0">
              <a:gradFill>
                <a:gsLst>
                  <a:gs pos="6000">
                    <a:schemeClr val="accent1">
                      <a:lumMod val="5000"/>
                      <a:lumOff val="95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48000">
                    <a:schemeClr val="accent1">
                      <a:lumMod val="45000"/>
                      <a:lumOff val="55000"/>
                    </a:schemeClr>
                  </a:gs>
                  <a:gs pos="65000">
                    <a:srgbClr val="FF66FF"/>
                  </a:gs>
                </a:gsLst>
                <a:lin ang="5400000" scaled="1"/>
              </a:gradFill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73FBA-90D4-4980-A5B2-23CCDC41CF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Cobzariu</a:t>
            </a:r>
            <a:r>
              <a:rPr lang="en-US" dirty="0">
                <a:solidFill>
                  <a:schemeClr val="bg1"/>
                </a:solidFill>
              </a:rPr>
              <a:t> Stefan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Bulgaru</a:t>
            </a:r>
            <a:r>
              <a:rPr lang="en-US" dirty="0">
                <a:solidFill>
                  <a:schemeClr val="bg1"/>
                </a:solidFill>
              </a:rPr>
              <a:t> Vlad	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6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49AF-F468-4CF0-AD49-203B251E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A9BF-467B-4376-89C1-E4C706158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Degenerescenta</a:t>
            </a:r>
            <a:r>
              <a:rPr lang="en-GB" dirty="0"/>
              <a:t> </a:t>
            </a:r>
            <a:r>
              <a:rPr lang="en-GB" dirty="0" err="1"/>
              <a:t>maculara</a:t>
            </a:r>
            <a:r>
              <a:rPr lang="en-GB" dirty="0"/>
              <a:t> </a:t>
            </a:r>
            <a:r>
              <a:rPr lang="en-GB" dirty="0" err="1"/>
              <a:t>legata</a:t>
            </a:r>
            <a:r>
              <a:rPr lang="en-GB" dirty="0"/>
              <a:t> de </a:t>
            </a:r>
            <a:r>
              <a:rPr lang="en-GB" dirty="0" err="1"/>
              <a:t>varsta</a:t>
            </a:r>
            <a:r>
              <a:rPr lang="en-GB" dirty="0"/>
              <a:t> (AMD) </a:t>
            </a:r>
            <a:r>
              <a:rPr lang="en-GB" dirty="0" err="1"/>
              <a:t>este</a:t>
            </a:r>
            <a:r>
              <a:rPr lang="en-GB" dirty="0"/>
              <a:t> o </a:t>
            </a:r>
            <a:r>
              <a:rPr lang="en-GB" dirty="0" err="1"/>
              <a:t>boala</a:t>
            </a:r>
            <a:r>
              <a:rPr lang="en-GB" dirty="0"/>
              <a:t> </a:t>
            </a:r>
            <a:r>
              <a:rPr lang="en-GB" dirty="0" err="1"/>
              <a:t>oculara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se </a:t>
            </a:r>
            <a:r>
              <a:rPr lang="en-GB" dirty="0" err="1"/>
              <a:t>manifesta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estomparea</a:t>
            </a:r>
            <a:r>
              <a:rPr lang="en-GB" dirty="0"/>
              <a:t> </a:t>
            </a:r>
            <a:r>
              <a:rPr lang="en-GB" dirty="0" err="1"/>
              <a:t>vederii</a:t>
            </a:r>
            <a:r>
              <a:rPr lang="en-GB" dirty="0"/>
              <a:t> </a:t>
            </a:r>
            <a:r>
              <a:rPr lang="en-GB" dirty="0" err="1"/>
              <a:t>centrale</a:t>
            </a:r>
            <a:r>
              <a:rPr lang="en-GB" dirty="0"/>
              <a:t>. </a:t>
            </a:r>
            <a:r>
              <a:rPr lang="en-GB" dirty="0" err="1"/>
              <a:t>Imbatranirea</a:t>
            </a:r>
            <a:r>
              <a:rPr lang="en-GB" dirty="0"/>
              <a:t> </a:t>
            </a:r>
            <a:r>
              <a:rPr lang="en-GB" dirty="0" err="1"/>
              <a:t>provoaca</a:t>
            </a:r>
            <a:r>
              <a:rPr lang="en-GB" dirty="0"/>
              <a:t> </a:t>
            </a:r>
            <a:r>
              <a:rPr lang="en-GB" dirty="0" err="1"/>
              <a:t>leziuni</a:t>
            </a:r>
            <a:r>
              <a:rPr lang="en-GB" dirty="0"/>
              <a:t> ale </a:t>
            </a:r>
            <a:r>
              <a:rPr lang="en-GB" dirty="0" err="1"/>
              <a:t>maculei</a:t>
            </a:r>
            <a:r>
              <a:rPr lang="en-GB" dirty="0"/>
              <a:t> - </a:t>
            </a:r>
            <a:r>
              <a:rPr lang="en-GB" dirty="0" err="1"/>
              <a:t>parte</a:t>
            </a:r>
            <a:r>
              <a:rPr lang="en-GB" dirty="0"/>
              <a:t> a </a:t>
            </a:r>
            <a:r>
              <a:rPr lang="en-GB" dirty="0" err="1"/>
              <a:t>ochiului</a:t>
            </a:r>
            <a:r>
              <a:rPr lang="en-GB" dirty="0"/>
              <a:t> care </a:t>
            </a:r>
            <a:r>
              <a:rPr lang="en-GB" dirty="0" err="1"/>
              <a:t>controleaza</a:t>
            </a:r>
            <a:r>
              <a:rPr lang="en-GB" dirty="0"/>
              <a:t> </a:t>
            </a:r>
            <a:r>
              <a:rPr lang="en-GB" dirty="0" err="1"/>
              <a:t>vederea</a:t>
            </a:r>
            <a:r>
              <a:rPr lang="en-GB" dirty="0"/>
              <a:t> </a:t>
            </a:r>
            <a:r>
              <a:rPr lang="en-GB" dirty="0" err="1"/>
              <a:t>clara</a:t>
            </a:r>
            <a:r>
              <a:rPr lang="en-GB" dirty="0"/>
              <a:t>, </a:t>
            </a:r>
            <a:r>
              <a:rPr lang="en-GB" dirty="0" err="1"/>
              <a:t>directa</a:t>
            </a:r>
            <a:r>
              <a:rPr lang="en-GB" dirty="0"/>
              <a:t>. Macula face </a:t>
            </a:r>
            <a:r>
              <a:rPr lang="en-GB" dirty="0" err="1"/>
              <a:t>parte</a:t>
            </a:r>
            <a:r>
              <a:rPr lang="en-GB" dirty="0"/>
              <a:t> din retina (</a:t>
            </a:r>
            <a:r>
              <a:rPr lang="en-GB" dirty="0" err="1"/>
              <a:t>tesutul</a:t>
            </a:r>
            <a:r>
              <a:rPr lang="en-GB" dirty="0"/>
              <a:t> </a:t>
            </a:r>
            <a:r>
              <a:rPr lang="en-GB" dirty="0" err="1"/>
              <a:t>sensibil</a:t>
            </a:r>
            <a:r>
              <a:rPr lang="en-GB" dirty="0"/>
              <a:t> la </a:t>
            </a:r>
            <a:r>
              <a:rPr lang="en-GB" dirty="0" err="1"/>
              <a:t>lumina</a:t>
            </a:r>
            <a:r>
              <a:rPr lang="en-GB" dirty="0"/>
              <a:t> din </a:t>
            </a:r>
            <a:r>
              <a:rPr lang="en-GB" dirty="0" err="1"/>
              <a:t>partea</a:t>
            </a:r>
            <a:r>
              <a:rPr lang="en-GB" dirty="0"/>
              <a:t> din spate a </a:t>
            </a:r>
            <a:r>
              <a:rPr lang="en-GB" dirty="0" err="1"/>
              <a:t>ochiului</a:t>
            </a:r>
            <a:r>
              <a:rPr lang="en-GB" dirty="0"/>
              <a:t>).</a:t>
            </a:r>
          </a:p>
          <a:p>
            <a:r>
              <a:rPr lang="en-GB" dirty="0"/>
              <a:t>AMD </a:t>
            </a:r>
            <a:r>
              <a:rPr lang="en-GB" dirty="0" err="1"/>
              <a:t>este</a:t>
            </a:r>
            <a:r>
              <a:rPr lang="en-GB" dirty="0"/>
              <a:t> o </a:t>
            </a:r>
            <a:r>
              <a:rPr lang="en-GB" dirty="0" err="1"/>
              <a:t>afectiune</a:t>
            </a:r>
            <a:r>
              <a:rPr lang="en-GB" dirty="0"/>
              <a:t> </a:t>
            </a:r>
            <a:r>
              <a:rPr lang="en-GB" dirty="0" err="1"/>
              <a:t>comuna</a:t>
            </a:r>
            <a:r>
              <a:rPr lang="en-GB" dirty="0"/>
              <a:t> — </a:t>
            </a:r>
            <a:r>
              <a:rPr lang="en-GB" dirty="0" err="1"/>
              <a:t>este</a:t>
            </a:r>
            <a:r>
              <a:rPr lang="en-GB" dirty="0"/>
              <a:t> o </a:t>
            </a:r>
            <a:r>
              <a:rPr lang="en-GB" dirty="0" err="1"/>
              <a:t>cauza</a:t>
            </a:r>
            <a:r>
              <a:rPr lang="en-GB" dirty="0"/>
              <a:t> </a:t>
            </a:r>
            <a:r>
              <a:rPr lang="en-GB" dirty="0" err="1"/>
              <a:t>principala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afecteaza</a:t>
            </a:r>
            <a:r>
              <a:rPr lang="en-GB" dirty="0"/>
              <a:t>  </a:t>
            </a:r>
            <a:r>
              <a:rPr lang="en-GB" dirty="0" err="1"/>
              <a:t>calitatea</a:t>
            </a:r>
            <a:r>
              <a:rPr lang="en-GB" dirty="0"/>
              <a:t> </a:t>
            </a:r>
            <a:r>
              <a:rPr lang="en-GB" dirty="0" err="1"/>
              <a:t>vederii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 </a:t>
            </a:r>
            <a:r>
              <a:rPr lang="en-GB" dirty="0" err="1"/>
              <a:t>adulti</a:t>
            </a:r>
            <a:r>
              <a:rPr lang="en-GB" dirty="0"/>
              <a:t> in </a:t>
            </a:r>
            <a:r>
              <a:rPr lang="en-GB" dirty="0" err="1"/>
              <a:t>varsta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41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996B-BF4B-42BB-AA70-465B6DDC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DESCRIEREA SOLUTIEI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0B23-C5AA-4BE1-9DB7-7ECA65008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Ne </a:t>
            </a:r>
            <a:r>
              <a:rPr lang="en-GB" dirty="0" err="1"/>
              <a:t>propunem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realizam</a:t>
            </a:r>
            <a:r>
              <a:rPr lang="en-GB" dirty="0"/>
              <a:t> o </a:t>
            </a:r>
            <a:r>
              <a:rPr lang="en-GB" dirty="0" err="1"/>
              <a:t>clasificare</a:t>
            </a:r>
            <a:r>
              <a:rPr lang="en-GB" dirty="0"/>
              <a:t> care </a:t>
            </a:r>
            <a:r>
              <a:rPr lang="en-GB" dirty="0" err="1"/>
              <a:t>foloseste</a:t>
            </a:r>
            <a:r>
              <a:rPr lang="en-GB" dirty="0"/>
              <a:t> </a:t>
            </a:r>
            <a:r>
              <a:rPr lang="en-GB" dirty="0" err="1"/>
              <a:t>retelele</a:t>
            </a:r>
            <a:r>
              <a:rPr lang="en-GB" dirty="0"/>
              <a:t> </a:t>
            </a:r>
            <a:r>
              <a:rPr lang="en-GB" dirty="0" err="1"/>
              <a:t>neuronale</a:t>
            </a:r>
            <a:r>
              <a:rPr lang="en-GB" dirty="0"/>
              <a:t> </a:t>
            </a:r>
            <a:r>
              <a:rPr lang="en-GB" dirty="0" err="1"/>
              <a:t>secventiale</a:t>
            </a:r>
            <a:r>
              <a:rPr lang="en-GB" dirty="0"/>
              <a:t> </a:t>
            </a:r>
            <a:r>
              <a:rPr lang="en-GB" dirty="0" err="1"/>
              <a:t>antrenate</a:t>
            </a:r>
            <a:r>
              <a:rPr lang="en-GB" dirty="0"/>
              <a:t> cu un set de date, </a:t>
            </a:r>
            <a:r>
              <a:rPr lang="en-GB" dirty="0" err="1"/>
              <a:t>impartite</a:t>
            </a:r>
            <a:r>
              <a:rPr lang="en-GB" dirty="0"/>
              <a:t> in </a:t>
            </a:r>
            <a:r>
              <a:rPr lang="en-GB" dirty="0" err="1"/>
              <a:t>seturi</a:t>
            </a:r>
            <a:r>
              <a:rPr lang="en-GB" dirty="0"/>
              <a:t> de </a:t>
            </a:r>
            <a:r>
              <a:rPr lang="en-GB" dirty="0" err="1"/>
              <a:t>antrenament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seturi</a:t>
            </a:r>
            <a:r>
              <a:rPr lang="en-GB" dirty="0"/>
              <a:t> de </a:t>
            </a:r>
            <a:r>
              <a:rPr lang="en-GB" dirty="0" err="1"/>
              <a:t>validare</a:t>
            </a:r>
            <a:r>
              <a:rPr lang="en-GB" dirty="0"/>
              <a:t>, </a:t>
            </a:r>
            <a:r>
              <a:rPr lang="en-GB" dirty="0" err="1"/>
              <a:t>cuprizand</a:t>
            </a:r>
            <a:r>
              <a:rPr lang="en-GB" dirty="0"/>
              <a:t> 2 </a:t>
            </a:r>
            <a:r>
              <a:rPr lang="en-GB" dirty="0" err="1"/>
              <a:t>clase</a:t>
            </a:r>
            <a:r>
              <a:rPr lang="en-GB" dirty="0"/>
              <a:t>: </a:t>
            </a:r>
            <a:r>
              <a:rPr lang="en-GB" dirty="0" err="1"/>
              <a:t>amd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normal.</a:t>
            </a:r>
          </a:p>
          <a:p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incarcarca</a:t>
            </a:r>
            <a:r>
              <a:rPr lang="en-GB" dirty="0"/>
              <a:t> </a:t>
            </a:r>
            <a:r>
              <a:rPr lang="en-GB" dirty="0" err="1"/>
              <a:t>setul</a:t>
            </a:r>
            <a:r>
              <a:rPr lang="en-GB" dirty="0"/>
              <a:t> de date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imparti</a:t>
            </a:r>
            <a:r>
              <a:rPr lang="en-GB" dirty="0"/>
              <a:t> in </a:t>
            </a:r>
            <a:r>
              <a:rPr lang="en-GB" dirty="0" err="1"/>
              <a:t>subseturi</a:t>
            </a:r>
            <a:r>
              <a:rPr lang="en-GB" dirty="0"/>
              <a:t>.</a:t>
            </a:r>
          </a:p>
          <a:p>
            <a:r>
              <a:rPr lang="en-GB" dirty="0"/>
              <a:t> </a:t>
            </a:r>
            <a:r>
              <a:rPr lang="en-GB" dirty="0" err="1"/>
              <a:t>Antrenam</a:t>
            </a:r>
            <a:r>
              <a:rPr lang="en-GB" dirty="0"/>
              <a:t> </a:t>
            </a:r>
            <a:r>
              <a:rPr lang="en-GB" dirty="0" err="1"/>
              <a:t>retelele</a:t>
            </a:r>
            <a:r>
              <a:rPr lang="en-GB" dirty="0"/>
              <a:t> </a:t>
            </a:r>
            <a:r>
              <a:rPr lang="en-GB" dirty="0" err="1"/>
              <a:t>neuronale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crea</a:t>
            </a:r>
            <a:r>
              <a:rPr lang="en-GB" dirty="0"/>
              <a:t> un model </a:t>
            </a:r>
            <a:r>
              <a:rPr lang="en-GB" dirty="0" err="1"/>
              <a:t>secvențial</a:t>
            </a:r>
            <a:r>
              <a:rPr lang="en-GB" dirty="0"/>
              <a:t>.</a:t>
            </a:r>
          </a:p>
          <a:p>
            <a:r>
              <a:rPr lang="en-GB" dirty="0" err="1"/>
              <a:t>Modelul</a:t>
            </a:r>
            <a:r>
              <a:rPr lang="en-GB" dirty="0"/>
              <a:t> </a:t>
            </a:r>
            <a:r>
              <a:rPr lang="en-GB" dirty="0" err="1"/>
              <a:t>secvential</a:t>
            </a:r>
            <a:r>
              <a:rPr lang="en-GB" dirty="0"/>
              <a:t> </a:t>
            </a:r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adăugarea</a:t>
            </a:r>
            <a:r>
              <a:rPr lang="en-GB" dirty="0"/>
              <a:t> </a:t>
            </a:r>
            <a:r>
              <a:rPr lang="en-GB" dirty="0" err="1"/>
              <a:t>straturilor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-o </a:t>
            </a:r>
            <a:r>
              <a:rPr lang="en-GB" dirty="0" err="1"/>
              <a:t>manieră</a:t>
            </a:r>
            <a:r>
              <a:rPr lang="en-GB" dirty="0"/>
              <a:t> </a:t>
            </a:r>
            <a:r>
              <a:rPr lang="en-GB" dirty="0" err="1"/>
              <a:t>liniară</a:t>
            </a:r>
            <a:r>
              <a:rPr lang="en-GB" dirty="0"/>
              <a:t>, una </a:t>
            </a:r>
            <a:r>
              <a:rPr lang="en-GB" dirty="0" err="1"/>
              <a:t>după</a:t>
            </a:r>
            <a:r>
              <a:rPr lang="en-GB" dirty="0"/>
              <a:t> </a:t>
            </a:r>
            <a:r>
              <a:rPr lang="en-GB" dirty="0" err="1"/>
              <a:t>alta.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strat</a:t>
            </a:r>
            <a:r>
              <a:rPr lang="en-GB" dirty="0"/>
              <a:t> are exact o </a:t>
            </a:r>
            <a:r>
              <a:rPr lang="en-GB" dirty="0" err="1"/>
              <a:t>intrare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o </a:t>
            </a:r>
            <a:r>
              <a:rPr lang="en-GB" dirty="0" err="1"/>
              <a:t>ieşire</a:t>
            </a:r>
            <a:r>
              <a:rPr lang="en-GB" dirty="0"/>
              <a:t>.</a:t>
            </a:r>
          </a:p>
          <a:p>
            <a:r>
              <a:rPr lang="en-GB" dirty="0"/>
              <a:t>In final, </a:t>
            </a:r>
            <a:r>
              <a:rPr lang="en-GB" dirty="0" err="1"/>
              <a:t>solutia</a:t>
            </a:r>
            <a:r>
              <a:rPr lang="en-GB" dirty="0"/>
              <a:t> </a:t>
            </a:r>
            <a:r>
              <a:rPr lang="en-GB" dirty="0" err="1"/>
              <a:t>noastra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trebui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aiba</a:t>
            </a:r>
            <a:r>
              <a:rPr lang="en-GB" dirty="0"/>
              <a:t> </a:t>
            </a:r>
            <a:r>
              <a:rPr lang="en-GB" dirty="0" err="1"/>
              <a:t>capabilitatea</a:t>
            </a:r>
            <a:r>
              <a:rPr lang="en-GB" dirty="0"/>
              <a:t> de a face </a:t>
            </a:r>
            <a:r>
              <a:rPr lang="en-GB" dirty="0" err="1"/>
              <a:t>distinctia</a:t>
            </a:r>
            <a:r>
              <a:rPr lang="en-GB" dirty="0"/>
              <a:t> pe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set </a:t>
            </a:r>
            <a:r>
              <a:rPr lang="en-GB" dirty="0" err="1"/>
              <a:t>nou</a:t>
            </a:r>
            <a:r>
              <a:rPr lang="en-GB" dirty="0"/>
              <a:t> de date </a:t>
            </a:r>
            <a:r>
              <a:rPr lang="en-GB" dirty="0" err="1"/>
              <a:t>intre</a:t>
            </a:r>
            <a:r>
              <a:rPr lang="en-GB" dirty="0"/>
              <a:t> o </a:t>
            </a:r>
            <a:r>
              <a:rPr lang="en-GB" dirty="0" err="1"/>
              <a:t>poza</a:t>
            </a:r>
            <a:r>
              <a:rPr lang="en-GB" dirty="0"/>
              <a:t> cu un </a:t>
            </a:r>
            <a:r>
              <a:rPr lang="en-GB" dirty="0" err="1"/>
              <a:t>ochi</a:t>
            </a:r>
            <a:r>
              <a:rPr lang="en-GB" dirty="0"/>
              <a:t> normal </a:t>
            </a:r>
            <a:r>
              <a:rPr lang="en-GB" dirty="0" err="1"/>
              <a:t>si</a:t>
            </a:r>
            <a:r>
              <a:rPr lang="en-GB" dirty="0"/>
              <a:t> una in care </a:t>
            </a:r>
            <a:r>
              <a:rPr lang="en-GB" dirty="0" err="1"/>
              <a:t>ochiul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afectat</a:t>
            </a:r>
            <a:r>
              <a:rPr lang="en-GB" dirty="0"/>
              <a:t> de </a:t>
            </a:r>
            <a:r>
              <a:rPr lang="en-GB" dirty="0" err="1"/>
              <a:t>degenerescenta</a:t>
            </a:r>
            <a:r>
              <a:rPr lang="en-GB" dirty="0"/>
              <a:t> </a:t>
            </a:r>
            <a:r>
              <a:rPr lang="en-GB" dirty="0" err="1"/>
              <a:t>maculara</a:t>
            </a:r>
            <a:r>
              <a:rPr lang="en-GB" dirty="0"/>
              <a:t>, cu o </a:t>
            </a:r>
            <a:r>
              <a:rPr lang="en-GB" dirty="0" err="1"/>
              <a:t>eficienta</a:t>
            </a:r>
            <a:r>
              <a:rPr lang="en-GB" dirty="0"/>
              <a:t> cat </a:t>
            </a:r>
            <a:r>
              <a:rPr lang="en-GB" dirty="0" err="1"/>
              <a:t>mai</a:t>
            </a:r>
            <a:r>
              <a:rPr lang="en-GB" dirty="0"/>
              <a:t> mare. </a:t>
            </a:r>
            <a:r>
              <a:rPr lang="en-GB" dirty="0" err="1"/>
              <a:t>Proiectul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fi </a:t>
            </a:r>
            <a:r>
              <a:rPr lang="en-GB" dirty="0" err="1"/>
              <a:t>realizat</a:t>
            </a:r>
            <a:r>
              <a:rPr lang="en-GB" dirty="0"/>
              <a:t> in Google </a:t>
            </a:r>
            <a:r>
              <a:rPr lang="en-GB" dirty="0" err="1"/>
              <a:t>Colab</a:t>
            </a:r>
            <a:r>
              <a:rPr lang="en-GB" dirty="0"/>
              <a:t>, in </a:t>
            </a:r>
            <a:r>
              <a:rPr lang="en-GB" dirty="0" err="1"/>
              <a:t>limbajul</a:t>
            </a:r>
            <a:r>
              <a:rPr lang="en-GB" dirty="0"/>
              <a:t> Python, </a:t>
            </a:r>
            <a:r>
              <a:rPr lang="en-GB" dirty="0" err="1"/>
              <a:t>utilizand</a:t>
            </a:r>
            <a:r>
              <a:rPr lang="en-GB" dirty="0"/>
              <a:t> </a:t>
            </a:r>
            <a:r>
              <a:rPr lang="en-GB" dirty="0" err="1"/>
              <a:t>bibliotecile</a:t>
            </a:r>
            <a:r>
              <a:rPr lang="en-GB" dirty="0"/>
              <a:t> </a:t>
            </a:r>
            <a:r>
              <a:rPr lang="en-GB" dirty="0" err="1"/>
              <a:t>Keras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TensorFlow.</a:t>
            </a:r>
          </a:p>
          <a:p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performantele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scazue</a:t>
            </a:r>
            <a:r>
              <a:rPr lang="en-US" dirty="0"/>
              <a:t>,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prelucrari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setului</a:t>
            </a:r>
            <a:r>
              <a:rPr lang="en-US" dirty="0"/>
              <a:t> de date.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33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8C8D-B1C5-45BF-BF66-BC14F825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solutiei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1DA9C-3F9C-496D-9910-B1F204FD2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016124"/>
            <a:ext cx="9603275" cy="3955467"/>
          </a:xfrm>
        </p:spPr>
      </p:pic>
    </p:spTree>
    <p:extLst>
      <p:ext uri="{BB962C8B-B14F-4D97-AF65-F5344CB8AC3E}">
        <p14:creationId xmlns:p14="http://schemas.microsoft.com/office/powerpoint/2010/main" val="44699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E441-2C1E-47C2-8B53-E11A658C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solutiei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93FBFB-6A80-48F2-94ED-4C0DEE810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40767"/>
            <a:ext cx="9603275" cy="4198776"/>
          </a:xfrm>
        </p:spPr>
      </p:pic>
    </p:spTree>
    <p:extLst>
      <p:ext uri="{BB962C8B-B14F-4D97-AF65-F5344CB8AC3E}">
        <p14:creationId xmlns:p14="http://schemas.microsoft.com/office/powerpoint/2010/main" val="102729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EF25-C356-4B52-8925-3A2682F3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solutiei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409AF1-5935-43CD-91B6-3DAA73AF9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827176"/>
            <a:ext cx="9603274" cy="2369975"/>
          </a:xfrm>
        </p:spPr>
      </p:pic>
    </p:spTree>
    <p:extLst>
      <p:ext uri="{BB962C8B-B14F-4D97-AF65-F5344CB8AC3E}">
        <p14:creationId xmlns:p14="http://schemas.microsoft.com/office/powerpoint/2010/main" val="234207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BE85-A905-4975-855D-AA906D6F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REZULTATE PRELIMINARE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2B6BC-3CC9-4C9A-B991-7C8688A4F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93406"/>
            <a:ext cx="3479765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06ECC0-B4F7-4290-962F-339533F07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51" y="2193407"/>
            <a:ext cx="585770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79A1-450B-4EE2-B215-57887D6F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CONCLUZII PRELIMINARE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EB53-5216-4915-86E2-30FD5F468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dorim</a:t>
            </a:r>
            <a:r>
              <a:rPr lang="en-US" dirty="0"/>
              <a:t> ca pe </a:t>
            </a:r>
            <a:r>
              <a:rPr lang="en-US" dirty="0" err="1"/>
              <a:t>viitor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atingem</a:t>
            </a:r>
            <a:r>
              <a:rPr lang="en-US" dirty="0"/>
              <a:t> </a:t>
            </a:r>
            <a:r>
              <a:rPr lang="en-US" dirty="0" err="1"/>
              <a:t>niste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ridicate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acuratete</a:t>
            </a:r>
            <a:r>
              <a:rPr lang="en-US" dirty="0"/>
              <a:t>. </a:t>
            </a:r>
          </a:p>
          <a:p>
            <a:r>
              <a:rPr lang="en-US" dirty="0"/>
              <a:t>Ne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obtinem</a:t>
            </a:r>
            <a:r>
              <a:rPr lang="en-US" dirty="0"/>
              <a:t> o rata de success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apropiata</a:t>
            </a:r>
            <a:r>
              <a:rPr lang="en-US" dirty="0"/>
              <a:t> de 90%.</a:t>
            </a:r>
          </a:p>
        </p:txBody>
      </p:sp>
    </p:spTree>
    <p:extLst>
      <p:ext uri="{BB962C8B-B14F-4D97-AF65-F5344CB8AC3E}">
        <p14:creationId xmlns:p14="http://schemas.microsoft.com/office/powerpoint/2010/main" val="263777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2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102</TotalTime>
  <Words>289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Gill Sans MT</vt:lpstr>
      <vt:lpstr>Office Theme</vt:lpstr>
      <vt:lpstr>Gallery</vt:lpstr>
      <vt:lpstr>1_Gallery</vt:lpstr>
      <vt:lpstr>2_Gallery</vt:lpstr>
      <vt:lpstr>Ofatlmologie : Detectia lichidului macular</vt:lpstr>
      <vt:lpstr>Introducere</vt:lpstr>
      <vt:lpstr>DESCRIEREA SOLUTIEI</vt:lpstr>
      <vt:lpstr>DEScrierea solutiei</vt:lpstr>
      <vt:lpstr>Descrierea solutiei</vt:lpstr>
      <vt:lpstr>Descrierea solutiei</vt:lpstr>
      <vt:lpstr>REZULTATE PRELIMINARE</vt:lpstr>
      <vt:lpstr>CONCLUZII PRELIMINARE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Detectia lichidului macular</dc:title>
  <dc:creator>User</dc:creator>
  <cp:lastModifiedBy>User</cp:lastModifiedBy>
  <cp:revision>9</cp:revision>
  <dcterms:created xsi:type="dcterms:W3CDTF">2023-11-23T18:50:42Z</dcterms:created>
  <dcterms:modified xsi:type="dcterms:W3CDTF">2023-11-23T20:33:23Z</dcterms:modified>
</cp:coreProperties>
</file>