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67" r:id="rId7"/>
    <p:sldId id="263" r:id="rId8"/>
    <p:sldId id="270" r:id="rId9"/>
    <p:sldId id="272" r:id="rId10"/>
    <p:sldId id="274" r:id="rId11"/>
    <p:sldId id="275" r:id="rId12"/>
    <p:sldId id="264" r:id="rId13"/>
    <p:sldId id="258" r:id="rId14"/>
    <p:sldId id="259" r:id="rId15"/>
    <p:sldId id="260" r:id="rId16"/>
    <p:sldId id="268" r:id="rId17"/>
    <p:sldId id="273" r:id="rId18"/>
    <p:sldId id="262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D37EB-6542-4708-8839-C2E3A2B8DD5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77509-E3D0-4E4A-92BD-FF057AFCA180}">
      <dgm:prSet/>
      <dgm:spPr/>
      <dgm:t>
        <a:bodyPr/>
        <a:lstStyle/>
        <a:p>
          <a:r>
            <a:rPr lang="en-US" dirty="0"/>
            <a:t>Ne </a:t>
          </a:r>
          <a:r>
            <a:rPr lang="en-US" dirty="0" err="1"/>
            <a:t>dorim</a:t>
          </a:r>
          <a:r>
            <a:rPr lang="en-US" dirty="0"/>
            <a:t> ca pe </a:t>
          </a:r>
          <a:r>
            <a:rPr lang="en-US" dirty="0" err="1"/>
            <a:t>viitor</a:t>
          </a:r>
          <a:r>
            <a:rPr lang="en-US" dirty="0"/>
            <a:t> </a:t>
          </a:r>
          <a:r>
            <a:rPr lang="en-US" dirty="0" err="1"/>
            <a:t>sa</a:t>
          </a:r>
          <a:r>
            <a:rPr lang="en-US" dirty="0"/>
            <a:t> </a:t>
          </a:r>
          <a:r>
            <a:rPr lang="en-US" dirty="0" err="1"/>
            <a:t>atingem</a:t>
          </a:r>
          <a:r>
            <a:rPr lang="en-US" dirty="0"/>
            <a:t> </a:t>
          </a:r>
          <a:r>
            <a:rPr lang="en-US" dirty="0" err="1"/>
            <a:t>niste</a:t>
          </a:r>
          <a:r>
            <a:rPr lang="en-US" dirty="0"/>
            <a:t> </a:t>
          </a:r>
          <a:r>
            <a:rPr lang="en-US" dirty="0" err="1"/>
            <a:t>valori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ridicate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acuratete</a:t>
          </a:r>
          <a:r>
            <a:rPr lang="en-US" dirty="0"/>
            <a:t>. </a:t>
          </a:r>
        </a:p>
      </dgm:t>
    </dgm:pt>
    <dgm:pt modelId="{162F613C-0754-4A62-BFE3-5A0366A0340B}" type="parTrans" cxnId="{E88E2291-1D45-408F-9F73-900EA8E9C0F3}">
      <dgm:prSet/>
      <dgm:spPr/>
      <dgm:t>
        <a:bodyPr/>
        <a:lstStyle/>
        <a:p>
          <a:endParaRPr lang="en-US"/>
        </a:p>
      </dgm:t>
    </dgm:pt>
    <dgm:pt modelId="{465AE1AF-AD49-4E22-805E-10A1538FDF7E}" type="sibTrans" cxnId="{E88E2291-1D45-408F-9F73-900EA8E9C0F3}">
      <dgm:prSet/>
      <dgm:spPr/>
      <dgm:t>
        <a:bodyPr/>
        <a:lstStyle/>
        <a:p>
          <a:endParaRPr lang="en-US"/>
        </a:p>
      </dgm:t>
    </dgm:pt>
    <dgm:pt modelId="{FF7071E5-AA70-4973-9403-FAD89D89E527}">
      <dgm:prSet/>
      <dgm:spPr/>
      <dgm:t>
        <a:bodyPr/>
        <a:lstStyle/>
        <a:p>
          <a:r>
            <a:rPr lang="en-US" dirty="0"/>
            <a:t>Ne </a:t>
          </a:r>
          <a:r>
            <a:rPr lang="en-US" dirty="0" err="1"/>
            <a:t>dorim</a:t>
          </a:r>
          <a:r>
            <a:rPr lang="en-US" dirty="0"/>
            <a:t> </a:t>
          </a:r>
          <a:r>
            <a:rPr lang="en-US" dirty="0" err="1"/>
            <a:t>sa</a:t>
          </a:r>
          <a:r>
            <a:rPr lang="en-US" dirty="0"/>
            <a:t> </a:t>
          </a:r>
          <a:r>
            <a:rPr lang="en-US" dirty="0" err="1"/>
            <a:t>obtinem</a:t>
          </a:r>
          <a:r>
            <a:rPr lang="en-US" dirty="0"/>
            <a:t> o </a:t>
          </a:r>
          <a:r>
            <a:rPr lang="en-US" dirty="0" err="1"/>
            <a:t>acuratete</a:t>
          </a:r>
          <a:r>
            <a:rPr lang="en-US" dirty="0"/>
            <a:t> cat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apropiata</a:t>
          </a:r>
          <a:r>
            <a:rPr lang="en-US" dirty="0"/>
            <a:t> de 90%.</a:t>
          </a:r>
        </a:p>
      </dgm:t>
    </dgm:pt>
    <dgm:pt modelId="{D1EDED6D-792A-45BA-AA9C-5540D1ABD00B}" type="parTrans" cxnId="{36C65138-D82C-46EB-9C8A-EF487DFCAAE2}">
      <dgm:prSet/>
      <dgm:spPr/>
      <dgm:t>
        <a:bodyPr/>
        <a:lstStyle/>
        <a:p>
          <a:endParaRPr lang="en-US"/>
        </a:p>
      </dgm:t>
    </dgm:pt>
    <dgm:pt modelId="{940DAC01-BE27-4163-ADE4-F55AF89ACB1D}" type="sibTrans" cxnId="{36C65138-D82C-46EB-9C8A-EF487DFCAAE2}">
      <dgm:prSet/>
      <dgm:spPr/>
      <dgm:t>
        <a:bodyPr/>
        <a:lstStyle/>
        <a:p>
          <a:endParaRPr lang="en-US"/>
        </a:p>
      </dgm:t>
    </dgm:pt>
    <dgm:pt modelId="{17F325F0-A8D2-4EA5-9A83-5B59498161C5}" type="pres">
      <dgm:prSet presAssocID="{71ED37EB-6542-4708-8839-C2E3A2B8DD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D4C4AD-A7B8-4C26-8042-42E1B79D4F6C}" type="pres">
      <dgm:prSet presAssocID="{E8A77509-E3D0-4E4A-92BD-FF057AFCA180}" presName="hierRoot1" presStyleCnt="0"/>
      <dgm:spPr/>
    </dgm:pt>
    <dgm:pt modelId="{44A77E9A-DD67-40CD-9D90-695C2B57B1EC}" type="pres">
      <dgm:prSet presAssocID="{E8A77509-E3D0-4E4A-92BD-FF057AFCA180}" presName="composite" presStyleCnt="0"/>
      <dgm:spPr/>
    </dgm:pt>
    <dgm:pt modelId="{912AE721-7D16-4D38-ACA3-D676C400D584}" type="pres">
      <dgm:prSet presAssocID="{E8A77509-E3D0-4E4A-92BD-FF057AFCA180}" presName="background" presStyleLbl="node0" presStyleIdx="0" presStyleCnt="2"/>
      <dgm:spPr>
        <a:gradFill rotWithShape="0">
          <a:gsLst>
            <a:gs pos="100000">
              <a:schemeClr val="accent3">
                <a:lumMod val="60000"/>
                <a:lumOff val="40000"/>
              </a:schemeClr>
            </a:gs>
            <a:gs pos="73000">
              <a:schemeClr val="accent3">
                <a:lumMod val="40000"/>
                <a:lumOff val="60000"/>
              </a:schemeClr>
            </a:gs>
            <a:gs pos="50000">
              <a:schemeClr val="accent3">
                <a:lumMod val="40000"/>
                <a:lumOff val="60000"/>
              </a:schemeClr>
            </a:gs>
          </a:gsLst>
        </a:gradFill>
      </dgm:spPr>
    </dgm:pt>
    <dgm:pt modelId="{3453056A-97FD-4E23-97A1-3B224B2498CA}" type="pres">
      <dgm:prSet presAssocID="{E8A77509-E3D0-4E4A-92BD-FF057AFCA180}" presName="text" presStyleLbl="fgAcc0" presStyleIdx="0" presStyleCnt="2">
        <dgm:presLayoutVars>
          <dgm:chPref val="3"/>
        </dgm:presLayoutVars>
      </dgm:prSet>
      <dgm:spPr/>
    </dgm:pt>
    <dgm:pt modelId="{55E819C3-72C5-41CF-BB7C-827423203A2D}" type="pres">
      <dgm:prSet presAssocID="{E8A77509-E3D0-4E4A-92BD-FF057AFCA180}" presName="hierChild2" presStyleCnt="0"/>
      <dgm:spPr/>
    </dgm:pt>
    <dgm:pt modelId="{20CEF9A8-160F-4E07-85C2-9DB0B1BD150B}" type="pres">
      <dgm:prSet presAssocID="{FF7071E5-AA70-4973-9403-FAD89D89E527}" presName="hierRoot1" presStyleCnt="0"/>
      <dgm:spPr/>
    </dgm:pt>
    <dgm:pt modelId="{9330DD7D-B828-4076-9B2C-65D250D824E1}" type="pres">
      <dgm:prSet presAssocID="{FF7071E5-AA70-4973-9403-FAD89D89E527}" presName="composite" presStyleCnt="0"/>
      <dgm:spPr/>
    </dgm:pt>
    <dgm:pt modelId="{20352A69-FBC5-4211-82C8-20FB16A3D12B}" type="pres">
      <dgm:prSet presAssocID="{FF7071E5-AA70-4973-9403-FAD89D89E527}" presName="background" presStyleLbl="node0" presStyleIdx="1" presStyleCnt="2"/>
      <dgm:spPr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69000">
              <a:schemeClr val="accent3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</a:gradFill>
      </dgm:spPr>
    </dgm:pt>
    <dgm:pt modelId="{9E9FCC94-DDD0-4F81-B8A1-18C8F4815316}" type="pres">
      <dgm:prSet presAssocID="{FF7071E5-AA70-4973-9403-FAD89D89E527}" presName="text" presStyleLbl="fgAcc0" presStyleIdx="1" presStyleCnt="2">
        <dgm:presLayoutVars>
          <dgm:chPref val="3"/>
        </dgm:presLayoutVars>
      </dgm:prSet>
      <dgm:spPr/>
    </dgm:pt>
    <dgm:pt modelId="{52AC7439-DF24-47FF-8AD8-B9949B62EFC5}" type="pres">
      <dgm:prSet presAssocID="{FF7071E5-AA70-4973-9403-FAD89D89E527}" presName="hierChild2" presStyleCnt="0"/>
      <dgm:spPr/>
    </dgm:pt>
  </dgm:ptLst>
  <dgm:cxnLst>
    <dgm:cxn modelId="{36C65138-D82C-46EB-9C8A-EF487DFCAAE2}" srcId="{71ED37EB-6542-4708-8839-C2E3A2B8DD59}" destId="{FF7071E5-AA70-4973-9403-FAD89D89E527}" srcOrd="1" destOrd="0" parTransId="{D1EDED6D-792A-45BA-AA9C-5540D1ABD00B}" sibTransId="{940DAC01-BE27-4163-ADE4-F55AF89ACB1D}"/>
    <dgm:cxn modelId="{5B588A8A-4C1A-4037-AB51-B8997449F200}" type="presOf" srcId="{71ED37EB-6542-4708-8839-C2E3A2B8DD59}" destId="{17F325F0-A8D2-4EA5-9A83-5B59498161C5}" srcOrd="0" destOrd="0" presId="urn:microsoft.com/office/officeart/2005/8/layout/hierarchy1"/>
    <dgm:cxn modelId="{E88E2291-1D45-408F-9F73-900EA8E9C0F3}" srcId="{71ED37EB-6542-4708-8839-C2E3A2B8DD59}" destId="{E8A77509-E3D0-4E4A-92BD-FF057AFCA180}" srcOrd="0" destOrd="0" parTransId="{162F613C-0754-4A62-BFE3-5A0366A0340B}" sibTransId="{465AE1AF-AD49-4E22-805E-10A1538FDF7E}"/>
    <dgm:cxn modelId="{0F139AAC-A7FD-438E-85B3-A86F4B0C5D8B}" type="presOf" srcId="{E8A77509-E3D0-4E4A-92BD-FF057AFCA180}" destId="{3453056A-97FD-4E23-97A1-3B224B2498CA}" srcOrd="0" destOrd="0" presId="urn:microsoft.com/office/officeart/2005/8/layout/hierarchy1"/>
    <dgm:cxn modelId="{8B5B3BE4-EA41-43E5-B592-73F0BC4DB1D9}" type="presOf" srcId="{FF7071E5-AA70-4973-9403-FAD89D89E527}" destId="{9E9FCC94-DDD0-4F81-B8A1-18C8F4815316}" srcOrd="0" destOrd="0" presId="urn:microsoft.com/office/officeart/2005/8/layout/hierarchy1"/>
    <dgm:cxn modelId="{D72737DA-02DC-4DB8-A161-8017DC3445DC}" type="presParOf" srcId="{17F325F0-A8D2-4EA5-9A83-5B59498161C5}" destId="{4AD4C4AD-A7B8-4C26-8042-42E1B79D4F6C}" srcOrd="0" destOrd="0" presId="urn:microsoft.com/office/officeart/2005/8/layout/hierarchy1"/>
    <dgm:cxn modelId="{C2186CE5-AD8D-4FBA-B70F-5BC2A49B81FD}" type="presParOf" srcId="{4AD4C4AD-A7B8-4C26-8042-42E1B79D4F6C}" destId="{44A77E9A-DD67-40CD-9D90-695C2B57B1EC}" srcOrd="0" destOrd="0" presId="urn:microsoft.com/office/officeart/2005/8/layout/hierarchy1"/>
    <dgm:cxn modelId="{A484EA6B-E78B-4934-B207-890CA3C21A8F}" type="presParOf" srcId="{44A77E9A-DD67-40CD-9D90-695C2B57B1EC}" destId="{912AE721-7D16-4D38-ACA3-D676C400D584}" srcOrd="0" destOrd="0" presId="urn:microsoft.com/office/officeart/2005/8/layout/hierarchy1"/>
    <dgm:cxn modelId="{C5224A08-716A-4FAF-B95C-6F0B30C3C244}" type="presParOf" srcId="{44A77E9A-DD67-40CD-9D90-695C2B57B1EC}" destId="{3453056A-97FD-4E23-97A1-3B224B2498CA}" srcOrd="1" destOrd="0" presId="urn:microsoft.com/office/officeart/2005/8/layout/hierarchy1"/>
    <dgm:cxn modelId="{0834E1B4-87B9-4163-9AB8-204C18096D64}" type="presParOf" srcId="{4AD4C4AD-A7B8-4C26-8042-42E1B79D4F6C}" destId="{55E819C3-72C5-41CF-BB7C-827423203A2D}" srcOrd="1" destOrd="0" presId="urn:microsoft.com/office/officeart/2005/8/layout/hierarchy1"/>
    <dgm:cxn modelId="{44E058B7-DC5D-43B5-8B6F-3929B2FE799F}" type="presParOf" srcId="{17F325F0-A8D2-4EA5-9A83-5B59498161C5}" destId="{20CEF9A8-160F-4E07-85C2-9DB0B1BD150B}" srcOrd="1" destOrd="0" presId="urn:microsoft.com/office/officeart/2005/8/layout/hierarchy1"/>
    <dgm:cxn modelId="{9C9CF46A-FED1-4E54-8435-A8AD73D4FDEB}" type="presParOf" srcId="{20CEF9A8-160F-4E07-85C2-9DB0B1BD150B}" destId="{9330DD7D-B828-4076-9B2C-65D250D824E1}" srcOrd="0" destOrd="0" presId="urn:microsoft.com/office/officeart/2005/8/layout/hierarchy1"/>
    <dgm:cxn modelId="{B24AF590-B18F-4BBA-BDE0-E666A6300557}" type="presParOf" srcId="{9330DD7D-B828-4076-9B2C-65D250D824E1}" destId="{20352A69-FBC5-4211-82C8-20FB16A3D12B}" srcOrd="0" destOrd="0" presId="urn:microsoft.com/office/officeart/2005/8/layout/hierarchy1"/>
    <dgm:cxn modelId="{17150FC4-DCE4-4FE6-8790-5707A1BFC5CF}" type="presParOf" srcId="{9330DD7D-B828-4076-9B2C-65D250D824E1}" destId="{9E9FCC94-DDD0-4F81-B8A1-18C8F4815316}" srcOrd="1" destOrd="0" presId="urn:microsoft.com/office/officeart/2005/8/layout/hierarchy1"/>
    <dgm:cxn modelId="{6EE092CE-86CE-4C37-A91E-DF3960ED002F}" type="presParOf" srcId="{20CEF9A8-160F-4E07-85C2-9DB0B1BD150B}" destId="{52AC7439-DF24-47FF-8AD8-B9949B62EF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AE721-7D16-4D38-ACA3-D676C400D584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100000">
              <a:schemeClr val="accent3">
                <a:lumMod val="60000"/>
                <a:lumOff val="40000"/>
              </a:schemeClr>
            </a:gs>
            <a:gs pos="73000">
              <a:schemeClr val="accent3">
                <a:lumMod val="40000"/>
                <a:lumOff val="60000"/>
              </a:schemeClr>
            </a:gs>
            <a:gs pos="50000">
              <a:schemeClr val="accent3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53056A-97FD-4E23-97A1-3B224B2498CA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 </a:t>
          </a:r>
          <a:r>
            <a:rPr lang="en-US" sz="3300" kern="1200" dirty="0" err="1"/>
            <a:t>dorim</a:t>
          </a:r>
          <a:r>
            <a:rPr lang="en-US" sz="3300" kern="1200" dirty="0"/>
            <a:t> ca pe </a:t>
          </a:r>
          <a:r>
            <a:rPr lang="en-US" sz="3300" kern="1200" dirty="0" err="1"/>
            <a:t>viitor</a:t>
          </a:r>
          <a:r>
            <a:rPr lang="en-US" sz="3300" kern="1200" dirty="0"/>
            <a:t> </a:t>
          </a:r>
          <a:r>
            <a:rPr lang="en-US" sz="3300" kern="1200" dirty="0" err="1"/>
            <a:t>sa</a:t>
          </a:r>
          <a:r>
            <a:rPr lang="en-US" sz="3300" kern="1200" dirty="0"/>
            <a:t> </a:t>
          </a:r>
          <a:r>
            <a:rPr lang="en-US" sz="3300" kern="1200" dirty="0" err="1"/>
            <a:t>atingem</a:t>
          </a:r>
          <a:r>
            <a:rPr lang="en-US" sz="3300" kern="1200" dirty="0"/>
            <a:t> </a:t>
          </a:r>
          <a:r>
            <a:rPr lang="en-US" sz="3300" kern="1200" dirty="0" err="1"/>
            <a:t>niste</a:t>
          </a:r>
          <a:r>
            <a:rPr lang="en-US" sz="3300" kern="1200" dirty="0"/>
            <a:t> </a:t>
          </a:r>
          <a:r>
            <a:rPr lang="en-US" sz="3300" kern="1200" dirty="0" err="1"/>
            <a:t>valori</a:t>
          </a:r>
          <a:r>
            <a:rPr lang="en-US" sz="3300" kern="1200" dirty="0"/>
            <a:t> </a:t>
          </a:r>
          <a:r>
            <a:rPr lang="en-US" sz="3300" kern="1200" dirty="0" err="1"/>
            <a:t>mai</a:t>
          </a:r>
          <a:r>
            <a:rPr lang="en-US" sz="3300" kern="1200" dirty="0"/>
            <a:t> </a:t>
          </a:r>
          <a:r>
            <a:rPr lang="en-US" sz="3300" kern="1200" dirty="0" err="1"/>
            <a:t>ridicate</a:t>
          </a:r>
          <a:r>
            <a:rPr lang="en-US" sz="3300" kern="1200" dirty="0"/>
            <a:t> </a:t>
          </a:r>
          <a:r>
            <a:rPr lang="en-US" sz="3300" kern="1200" dirty="0" err="1"/>
            <a:t>pentru</a:t>
          </a:r>
          <a:r>
            <a:rPr lang="en-US" sz="3300" kern="1200" dirty="0"/>
            <a:t> </a:t>
          </a:r>
          <a:r>
            <a:rPr lang="en-US" sz="3300" kern="1200" dirty="0" err="1"/>
            <a:t>acuratete</a:t>
          </a:r>
          <a:r>
            <a:rPr lang="en-US" sz="3300" kern="1200" dirty="0"/>
            <a:t>. </a:t>
          </a:r>
        </a:p>
      </dsp:txBody>
      <dsp:txXfrm>
        <a:off x="534947" y="649409"/>
        <a:ext cx="3962083" cy="2460051"/>
      </dsp:txXfrm>
    </dsp:sp>
    <dsp:sp modelId="{20352A69-FBC5-4211-82C8-20FB16A3D12B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69000">
              <a:schemeClr val="accent3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9FCC94-DDD0-4F81-B8A1-18C8F4815316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 </a:t>
          </a:r>
          <a:r>
            <a:rPr lang="en-US" sz="3300" kern="1200" dirty="0" err="1"/>
            <a:t>dorim</a:t>
          </a:r>
          <a:r>
            <a:rPr lang="en-US" sz="3300" kern="1200" dirty="0"/>
            <a:t> </a:t>
          </a:r>
          <a:r>
            <a:rPr lang="en-US" sz="3300" kern="1200" dirty="0" err="1"/>
            <a:t>sa</a:t>
          </a:r>
          <a:r>
            <a:rPr lang="en-US" sz="3300" kern="1200" dirty="0"/>
            <a:t> </a:t>
          </a:r>
          <a:r>
            <a:rPr lang="en-US" sz="3300" kern="1200" dirty="0" err="1"/>
            <a:t>obtinem</a:t>
          </a:r>
          <a:r>
            <a:rPr lang="en-US" sz="3300" kern="1200" dirty="0"/>
            <a:t> o </a:t>
          </a:r>
          <a:r>
            <a:rPr lang="en-US" sz="3300" kern="1200" dirty="0" err="1"/>
            <a:t>acuratete</a:t>
          </a:r>
          <a:r>
            <a:rPr lang="en-US" sz="3300" kern="1200" dirty="0"/>
            <a:t> cat </a:t>
          </a:r>
          <a:r>
            <a:rPr lang="en-US" sz="3300" kern="1200" dirty="0" err="1"/>
            <a:t>mai</a:t>
          </a:r>
          <a:r>
            <a:rPr lang="en-US" sz="3300" kern="1200" dirty="0"/>
            <a:t> </a:t>
          </a:r>
          <a:r>
            <a:rPr lang="en-US" sz="3300" kern="1200" dirty="0" err="1"/>
            <a:t>apropiata</a:t>
          </a:r>
          <a:r>
            <a:rPr lang="en-US" sz="3300" kern="1200" dirty="0"/>
            <a:t> de 90%.</a:t>
          </a:r>
        </a:p>
      </dsp:txBody>
      <dsp:txXfrm>
        <a:off x="5564582" y="649409"/>
        <a:ext cx="3962083" cy="246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5F9E-00F4-435F-BED3-1A945E00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C1278-AB17-4067-8BA0-26B9C8F5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1B5A-94FA-4ABF-A02E-D214BCE7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F97F-02B2-4269-BBE6-16699DA7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3FFA-4F56-4264-B694-05B3A964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59D9-BFF0-4D46-A1C5-44CB2118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0B97-8294-4FDE-8018-E707451D1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A8F2-4D61-4633-8B9D-65274A02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DE8D-1D22-4507-8CA3-C681D1FD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DD1D-BB40-459C-86D1-B9FAC148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89B9-2581-468B-A9FC-DDFD40BE3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F3DF4-7761-4AC8-822A-11953E16D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7F33-4463-44EE-BF69-FDC134A9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0335-D80B-4D3E-B453-9A0D9E84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3D76-05A5-4B1F-BD89-6766CC4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9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2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99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3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722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5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1CE5-0094-4866-87EC-95C850BB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958A-F842-49E2-A17B-188A0871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B056-F710-47D9-8B5A-FB13E62C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FB9D-06C2-43A1-9F89-E1D226D9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3CF2-2E50-496C-BCDA-65F48FD6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32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49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99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58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69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76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62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32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383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26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23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947-D234-4D3C-8482-A1D15B9A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2D57-207B-48EA-9635-25895A7A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22D9-29AA-473C-A253-7329B0B4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8182-1265-4710-BFF5-213B911D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E6D8-647B-461D-A844-4271E03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053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326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21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52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43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283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49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95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91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77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46D4-500E-4B8F-BEF5-D8B0EF0E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AE9-5966-4818-9EFE-8167226C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21B88-EB04-4E06-9848-FAB3DF510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B2586-17CB-4FF5-8FB8-3F7564B0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FB99-696B-4E5D-9F42-C86B8F63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9914E-8377-47E3-B352-0E67AE1B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48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820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4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255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040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1842-F4AD-4976-A6AB-1212F3D4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6B90-3DAD-434F-8394-4C5D3C00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4907-9E04-412B-8527-C4248DD7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D8A86-8B86-40A9-A963-BBFF3264B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50139-E5FD-4A88-98AC-06BFB657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386E6-176D-4968-B935-9740BAF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87253-6611-4AC4-89AB-B38D6F40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D9744-6DC5-4AC7-8368-1F00F4F2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7C26-E5E2-49F1-94EE-06725F2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C9B6F-BE4E-4148-99DE-DBF8C6D3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BB228-4014-4078-BCC1-1176D7C5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F728B-B6E5-4E3D-9D32-A2630035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C800B-3964-4A86-84BB-35E00410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DAF2D-02CA-49D5-AC88-0983C871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9C69-3B9F-4A17-ABBD-DD5A08D5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0FEF-6CF6-4067-93E4-FE5E21BB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BF6D-9903-47FD-A967-5E432D66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A0499-A8C4-41DD-B5E5-E3F495773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C50D7-BD65-4DC5-9410-588525C6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170AA-1BB2-49D5-899A-3BF990AC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ABD6-67C5-41C6-BA96-05604291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6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EF9B-9168-460A-9F5A-2220B6FD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0D97D-4ABA-417C-A93F-5DEC32928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12DBB-6CA9-4FFB-B1A1-5FD8FB6D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38DC-36F1-4ED8-BF79-74386B96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E452F-C643-4269-B6E7-BD527842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472E1-9ED8-46EF-A8A3-F27922AD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5568C-B2ED-4C5F-A66D-DD557FC9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6A3F-1A9A-4D7B-A549-1AE55A44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0605-052A-4DDE-A637-11931E54B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6A29-85E9-4337-9294-6B18EF81C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282D-CB72-48BC-BA5C-D76AB3AB6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9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7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C6A-E92B-478A-A6DE-6775A8C63864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D92801-0AB5-439E-8CC1-2B32F135320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5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scopic view of cells">
            <a:extLst>
              <a:ext uri="{FF2B5EF4-FFF2-40B4-BE49-F238E27FC236}">
                <a16:creationId xmlns:a16="http://schemas.microsoft.com/office/drawing/2014/main" id="{686C9951-D278-1DB1-2D6F-0A2514BDA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" r="1456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8D475-A0A1-4B6A-823E-0D670A9C0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Oftalmologie : Detectia li</a:t>
            </a:r>
            <a:r>
              <a:rPr lang="en-US" sz="4800" b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Bahnschrift" panose="020B0502040204020203" pitchFamily="34" charset="0"/>
              </a:rPr>
              <a:t>c</a:t>
            </a:r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hidului macular</a:t>
            </a:r>
            <a:endParaRPr lang="en-GB" sz="4800" b="1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73FBA-90D4-4980-A5B2-23CCDC41C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Cobzariu Stefan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Bulgaru Vlad	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0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8C8D-B1C5-45BF-BF66-BC14F825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DEScrierea solutiei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29" descr="A diagram of a model&#10;&#10;Description automatically generated">
            <a:extLst>
              <a:ext uri="{FF2B5EF4-FFF2-40B4-BE49-F238E27FC236}">
                <a16:creationId xmlns:a16="http://schemas.microsoft.com/office/drawing/2014/main" id="{B9E59CDE-C299-D7BA-7FD8-C358E05C2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8415" y="1116345"/>
            <a:ext cx="5562836" cy="386617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9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C8E441-2C1E-47C2-8B53-E11A658C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err="1"/>
              <a:t>Descrierea</a:t>
            </a:r>
            <a:r>
              <a:rPr lang="en-US" sz="2200"/>
              <a:t> </a:t>
            </a:r>
            <a:r>
              <a:rPr lang="en-US" sz="2200" err="1"/>
              <a:t>solutiei</a:t>
            </a:r>
            <a:br>
              <a:rPr lang="en-US" sz="2200"/>
            </a:br>
            <a:br>
              <a:rPr lang="en-US" sz="2200"/>
            </a:br>
            <a:endParaRPr lang="en-US" sz="2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4" name="Content Placeholder 35">
            <a:extLst>
              <a:ext uri="{FF2B5EF4-FFF2-40B4-BE49-F238E27FC236}">
                <a16:creationId xmlns:a16="http://schemas.microsoft.com/office/drawing/2014/main" id="{A96B46F3-DD51-53BE-3A90-6FBC95F7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sz="2000" dirty="0" err="1"/>
              <a:t>Imagini</a:t>
            </a:r>
            <a:r>
              <a:rPr lang="en-US" sz="2000" dirty="0"/>
              <a:t> </a:t>
            </a:r>
            <a:r>
              <a:rPr lang="en-US" sz="2000" dirty="0" err="1"/>
              <a:t>extrase</a:t>
            </a:r>
            <a:r>
              <a:rPr lang="en-US" sz="2000" dirty="0"/>
              <a:t> din </a:t>
            </a:r>
            <a:r>
              <a:rPr lang="en-US" sz="2000" dirty="0" err="1"/>
              <a:t>setul</a:t>
            </a:r>
            <a:r>
              <a:rPr lang="en-US" sz="2000" dirty="0"/>
              <a:t> de date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ollage of images of a wave&#10;&#10;Description automatically generated">
            <a:extLst>
              <a:ext uri="{FF2B5EF4-FFF2-40B4-BE49-F238E27FC236}">
                <a16:creationId xmlns:a16="http://schemas.microsoft.com/office/drawing/2014/main" id="{F093FBFB-6A80-48F2-94ED-4C0DEE81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12" y="1116345"/>
            <a:ext cx="3808179" cy="386617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9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BE85-A905-4975-855D-AA906D6F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REZULTATE PRELIMINARE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2B6BC-3CC9-4C9A-B991-7C8688A4F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93406"/>
            <a:ext cx="3479765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6ECC0-B4F7-4290-962F-339533F07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51" y="2193407"/>
            <a:ext cx="585770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56C2-D47F-4F8B-8578-5F332657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FINALe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A3B11-B832-45E5-BC16-1BF54501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56757"/>
            <a:ext cx="3325694" cy="344963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431824-3163-42CE-800F-783FE1074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1128" y="2256757"/>
            <a:ext cx="52937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9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03EC-D769-E913-2119-AB3751E7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FINALe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8708B-205F-4EF1-5493-24CCDA608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848"/>
          <a:stretch/>
        </p:blipFill>
        <p:spPr>
          <a:xfrm>
            <a:off x="1451578" y="1976406"/>
            <a:ext cx="9630787" cy="14525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C74A1-9FA0-3205-9686-EE7419CC5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" t="7033" r="60819" b="-4768"/>
          <a:stretch/>
        </p:blipFill>
        <p:spPr>
          <a:xfrm>
            <a:off x="1339273" y="4086588"/>
            <a:ext cx="9743093" cy="13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9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79A1-450B-4EE2-B215-57887D6F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CONCLUZII PRELIMINARE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572C0-8FBD-BEAC-6792-1AE754951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41667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77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7EAD-2941-45C1-9867-6B562C5C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CONCLUZII FINALE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C2FF-CA1B-4E27-95AF-DD88BE23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r>
              <a:rPr lang="en-US" dirty="0"/>
              <a:t>Am reusit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obtinem</a:t>
            </a:r>
            <a:r>
              <a:rPr lang="en-US" dirty="0"/>
              <a:t> o </a:t>
            </a:r>
            <a:r>
              <a:rPr lang="en-US" dirty="0" err="1"/>
              <a:t>imbunatatire</a:t>
            </a:r>
            <a:r>
              <a:rPr lang="en-US" dirty="0"/>
              <a:t> a </a:t>
            </a:r>
            <a:r>
              <a:rPr lang="en-US" dirty="0" err="1"/>
              <a:t>acuratetei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scadere</a:t>
            </a:r>
            <a:r>
              <a:rPr lang="en-US" dirty="0"/>
              <a:t> a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loss fata de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preliminara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7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49AF-F468-4CF0-AD49-203B251E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97987"/>
            <a:ext cx="9603275" cy="1049235"/>
          </a:xfrm>
        </p:spPr>
        <p:txBody>
          <a:bodyPr/>
          <a:lstStyle/>
          <a:p>
            <a:pPr algn="ctr"/>
            <a:r>
              <a:rPr lang="en-US" b="1" dirty="0" err="1"/>
              <a:t>Introducere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A9BF-467B-4376-89C1-E4C70615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96429" cy="3834652"/>
          </a:xfrm>
        </p:spPr>
        <p:txBody>
          <a:bodyPr>
            <a:noAutofit/>
          </a:bodyPr>
          <a:lstStyle/>
          <a:p>
            <a:r>
              <a:rPr lang="en-GB" sz="2800" dirty="0" err="1"/>
              <a:t>Degenerescenta</a:t>
            </a:r>
            <a:r>
              <a:rPr lang="en-GB" sz="2800" dirty="0"/>
              <a:t> </a:t>
            </a:r>
            <a:r>
              <a:rPr lang="en-GB" sz="2800" dirty="0" err="1"/>
              <a:t>maculara</a:t>
            </a:r>
            <a:r>
              <a:rPr lang="en-GB" sz="2800" dirty="0"/>
              <a:t> </a:t>
            </a:r>
            <a:r>
              <a:rPr lang="en-GB" sz="2800" dirty="0" err="1"/>
              <a:t>legata</a:t>
            </a:r>
            <a:r>
              <a:rPr lang="en-GB" sz="2800" dirty="0"/>
              <a:t> de </a:t>
            </a:r>
            <a:r>
              <a:rPr lang="en-GB" sz="2800" dirty="0" err="1"/>
              <a:t>varsta</a:t>
            </a:r>
            <a:r>
              <a:rPr lang="en-GB" sz="2800" dirty="0"/>
              <a:t> (AMD) </a:t>
            </a:r>
            <a:r>
              <a:rPr lang="en-GB" sz="2800" dirty="0" err="1"/>
              <a:t>este</a:t>
            </a:r>
            <a:r>
              <a:rPr lang="en-GB" sz="2800" dirty="0"/>
              <a:t> o </a:t>
            </a:r>
            <a:r>
              <a:rPr lang="en-GB" sz="2800" dirty="0" err="1"/>
              <a:t>boala</a:t>
            </a:r>
            <a:r>
              <a:rPr lang="en-GB" sz="2800" dirty="0"/>
              <a:t> </a:t>
            </a:r>
            <a:r>
              <a:rPr lang="en-GB" sz="2800" dirty="0" err="1"/>
              <a:t>oculara</a:t>
            </a:r>
            <a:r>
              <a:rPr lang="en-GB" sz="2800" dirty="0"/>
              <a:t> </a:t>
            </a:r>
            <a:r>
              <a:rPr lang="en-GB" sz="2800" dirty="0" err="1"/>
              <a:t>ce</a:t>
            </a:r>
            <a:r>
              <a:rPr lang="en-GB" sz="2800" dirty="0"/>
              <a:t> se </a:t>
            </a:r>
            <a:r>
              <a:rPr lang="en-GB" sz="2800" dirty="0" err="1"/>
              <a:t>manifesta</a:t>
            </a:r>
            <a:r>
              <a:rPr lang="en-GB" sz="2800" dirty="0"/>
              <a:t> </a:t>
            </a:r>
            <a:r>
              <a:rPr lang="en-GB" sz="2800" dirty="0" err="1"/>
              <a:t>prin</a:t>
            </a:r>
            <a:r>
              <a:rPr lang="en-GB" sz="2800" dirty="0"/>
              <a:t> </a:t>
            </a:r>
            <a:r>
              <a:rPr lang="en-GB" sz="2800" dirty="0" err="1"/>
              <a:t>estomparea</a:t>
            </a:r>
            <a:r>
              <a:rPr lang="en-GB" sz="2800" dirty="0"/>
              <a:t> </a:t>
            </a:r>
            <a:r>
              <a:rPr lang="en-GB" sz="2800" dirty="0" err="1"/>
              <a:t>vederii</a:t>
            </a:r>
            <a:r>
              <a:rPr lang="en-GB" sz="2800" dirty="0"/>
              <a:t> </a:t>
            </a:r>
            <a:r>
              <a:rPr lang="en-GB" sz="2800" dirty="0" err="1"/>
              <a:t>centrale</a:t>
            </a:r>
            <a:r>
              <a:rPr lang="en-GB" sz="2800" dirty="0"/>
              <a:t>. </a:t>
            </a:r>
            <a:r>
              <a:rPr lang="en-GB" sz="2800" dirty="0" err="1"/>
              <a:t>Imbatranirea</a:t>
            </a:r>
            <a:r>
              <a:rPr lang="en-GB" sz="2800" dirty="0"/>
              <a:t> </a:t>
            </a:r>
            <a:r>
              <a:rPr lang="en-GB" sz="2800" dirty="0" err="1"/>
              <a:t>provoaca</a:t>
            </a:r>
            <a:r>
              <a:rPr lang="en-GB" sz="2800" dirty="0"/>
              <a:t> </a:t>
            </a:r>
            <a:r>
              <a:rPr lang="en-GB" sz="2800" dirty="0" err="1"/>
              <a:t>leziuni</a:t>
            </a:r>
            <a:r>
              <a:rPr lang="en-GB" sz="2800" dirty="0"/>
              <a:t> ale </a:t>
            </a:r>
            <a:r>
              <a:rPr lang="en-GB" sz="2800" dirty="0" err="1"/>
              <a:t>maculei</a:t>
            </a:r>
            <a:r>
              <a:rPr lang="en-GB" sz="2800" dirty="0"/>
              <a:t> - </a:t>
            </a:r>
            <a:r>
              <a:rPr lang="en-GB" sz="2800" dirty="0" err="1"/>
              <a:t>parte</a:t>
            </a:r>
            <a:r>
              <a:rPr lang="en-GB" sz="2800" dirty="0"/>
              <a:t> a </a:t>
            </a:r>
            <a:r>
              <a:rPr lang="en-GB" sz="2800" dirty="0" err="1"/>
              <a:t>ochiului</a:t>
            </a:r>
            <a:r>
              <a:rPr lang="en-GB" sz="2800" dirty="0"/>
              <a:t> care </a:t>
            </a:r>
            <a:r>
              <a:rPr lang="en-GB" sz="2800" dirty="0" err="1"/>
              <a:t>controleaza</a:t>
            </a:r>
            <a:r>
              <a:rPr lang="en-GB" sz="2800" dirty="0"/>
              <a:t> </a:t>
            </a:r>
            <a:r>
              <a:rPr lang="en-GB" sz="2800" dirty="0" err="1"/>
              <a:t>vederea</a:t>
            </a:r>
            <a:r>
              <a:rPr lang="en-GB" sz="2800" dirty="0"/>
              <a:t> </a:t>
            </a:r>
            <a:r>
              <a:rPr lang="en-GB" sz="2800" dirty="0" err="1"/>
              <a:t>clara</a:t>
            </a:r>
            <a:r>
              <a:rPr lang="en-GB" sz="2800" dirty="0"/>
              <a:t>, </a:t>
            </a:r>
            <a:r>
              <a:rPr lang="en-GB" sz="2800" dirty="0" err="1"/>
              <a:t>directa</a:t>
            </a:r>
            <a:r>
              <a:rPr lang="en-GB" sz="2800" dirty="0"/>
              <a:t>. Macula face </a:t>
            </a:r>
            <a:r>
              <a:rPr lang="en-GB" sz="2800" dirty="0" err="1"/>
              <a:t>parte</a:t>
            </a:r>
            <a:r>
              <a:rPr lang="en-GB" sz="2800" dirty="0"/>
              <a:t> din retina (</a:t>
            </a:r>
            <a:r>
              <a:rPr lang="en-GB" sz="2800" dirty="0" err="1"/>
              <a:t>tesutul</a:t>
            </a:r>
            <a:r>
              <a:rPr lang="en-GB" sz="2800" dirty="0"/>
              <a:t> </a:t>
            </a:r>
            <a:r>
              <a:rPr lang="en-GB" sz="2800" dirty="0" err="1"/>
              <a:t>sensibil</a:t>
            </a:r>
            <a:r>
              <a:rPr lang="en-GB" sz="2800" dirty="0"/>
              <a:t> la lumina </a:t>
            </a:r>
            <a:r>
              <a:rPr lang="en-GB" sz="2800" dirty="0" err="1"/>
              <a:t>situat</a:t>
            </a:r>
            <a:r>
              <a:rPr lang="en-GB" sz="2800" dirty="0"/>
              <a:t> in </a:t>
            </a:r>
            <a:r>
              <a:rPr lang="en-GB" sz="2800" dirty="0" err="1"/>
              <a:t>partea</a:t>
            </a:r>
            <a:r>
              <a:rPr lang="en-GB" sz="2800" dirty="0"/>
              <a:t> din spate a </a:t>
            </a:r>
            <a:r>
              <a:rPr lang="en-GB" sz="2800" dirty="0" err="1"/>
              <a:t>ochiului</a:t>
            </a:r>
            <a:r>
              <a:rPr lang="en-GB" sz="2800" dirty="0"/>
              <a:t>).</a:t>
            </a:r>
          </a:p>
          <a:p>
            <a:r>
              <a:rPr lang="en-GB" sz="2800" dirty="0"/>
              <a:t>AMD </a:t>
            </a:r>
            <a:r>
              <a:rPr lang="en-GB" sz="2800" dirty="0" err="1"/>
              <a:t>este</a:t>
            </a:r>
            <a:r>
              <a:rPr lang="en-GB" sz="2800" dirty="0"/>
              <a:t> o </a:t>
            </a:r>
            <a:r>
              <a:rPr lang="en-GB" sz="2800" dirty="0" err="1"/>
              <a:t>afectiune</a:t>
            </a:r>
            <a:r>
              <a:rPr lang="en-GB" sz="2800" dirty="0"/>
              <a:t> </a:t>
            </a:r>
            <a:r>
              <a:rPr lang="en-GB" sz="2800" dirty="0" err="1"/>
              <a:t>comuna</a:t>
            </a:r>
            <a:r>
              <a:rPr lang="en-GB" sz="2800" dirty="0"/>
              <a:t> — </a:t>
            </a:r>
            <a:r>
              <a:rPr lang="en-GB" sz="2800" dirty="0" err="1"/>
              <a:t>este</a:t>
            </a:r>
            <a:r>
              <a:rPr lang="en-GB" sz="2800" dirty="0"/>
              <a:t> o </a:t>
            </a:r>
            <a:r>
              <a:rPr lang="en-GB" sz="2800" dirty="0" err="1"/>
              <a:t>cauza</a:t>
            </a:r>
            <a:r>
              <a:rPr lang="en-GB" sz="2800" dirty="0"/>
              <a:t> </a:t>
            </a:r>
            <a:r>
              <a:rPr lang="en-GB" sz="2800" dirty="0" err="1"/>
              <a:t>principala</a:t>
            </a:r>
            <a:r>
              <a:rPr lang="en-GB" sz="2800" dirty="0"/>
              <a:t> </a:t>
            </a:r>
            <a:r>
              <a:rPr lang="en-GB" sz="2800" dirty="0" err="1"/>
              <a:t>ce</a:t>
            </a:r>
            <a:r>
              <a:rPr lang="en-GB" sz="2800" dirty="0"/>
              <a:t> </a:t>
            </a:r>
            <a:r>
              <a:rPr lang="en-GB" sz="2800" dirty="0" err="1"/>
              <a:t>afecteaza</a:t>
            </a:r>
            <a:r>
              <a:rPr lang="en-GB" sz="2800" dirty="0"/>
              <a:t>  </a:t>
            </a:r>
            <a:r>
              <a:rPr lang="en-GB" sz="2800" dirty="0" err="1"/>
              <a:t>calitatea</a:t>
            </a:r>
            <a:r>
              <a:rPr lang="en-GB" sz="2800" dirty="0"/>
              <a:t> </a:t>
            </a:r>
            <a:r>
              <a:rPr lang="en-GB" sz="2800" dirty="0" err="1"/>
              <a:t>vederii</a:t>
            </a:r>
            <a:r>
              <a:rPr lang="en-GB" sz="2800" dirty="0"/>
              <a:t> </a:t>
            </a:r>
            <a:r>
              <a:rPr lang="en-GB" sz="2800" dirty="0" err="1"/>
              <a:t>pentru</a:t>
            </a:r>
            <a:r>
              <a:rPr lang="en-GB" sz="2800" dirty="0"/>
              <a:t> </a:t>
            </a:r>
            <a:r>
              <a:rPr lang="en-GB" sz="2800" dirty="0" err="1"/>
              <a:t>adultii</a:t>
            </a:r>
            <a:r>
              <a:rPr lang="en-GB" sz="2800" dirty="0"/>
              <a:t> in </a:t>
            </a:r>
            <a:r>
              <a:rPr lang="en-GB" sz="2800" dirty="0" err="1"/>
              <a:t>varsta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41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FB788A-3306-49E3-887B-1D5EDCCE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b="1" dirty="0"/>
              <a:t>DESCRIEREA SOLUTIEI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634A-F812-4F69-A22B-323682DC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Clasificarea</a:t>
            </a:r>
            <a:r>
              <a:rPr lang="en-GB" dirty="0"/>
              <a:t> </a:t>
            </a:r>
            <a:r>
              <a:rPr lang="en-GB" dirty="0" err="1"/>
              <a:t>imaginilor</a:t>
            </a:r>
            <a:r>
              <a:rPr lang="en-GB" dirty="0"/>
              <a:t> </a:t>
            </a:r>
            <a:r>
              <a:rPr lang="en-GB" dirty="0" err="1"/>
              <a:t>reprezinta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in care un model de </a:t>
            </a:r>
            <a:r>
              <a:rPr lang="en-GB" dirty="0" err="1"/>
              <a:t>invatare</a:t>
            </a:r>
            <a:r>
              <a:rPr lang="en-GB" dirty="0"/>
              <a:t> automata </a:t>
            </a:r>
            <a:r>
              <a:rPr lang="en-GB" dirty="0" err="1"/>
              <a:t>clasifica</a:t>
            </a:r>
            <a:r>
              <a:rPr lang="en-GB" dirty="0"/>
              <a:t> o imagine </a:t>
            </a:r>
            <a:r>
              <a:rPr lang="en-GB" dirty="0" err="1"/>
              <a:t>intr</a:t>
            </a:r>
            <a:r>
              <a:rPr lang="en-GB" dirty="0"/>
              <a:t>-o </a:t>
            </a:r>
            <a:r>
              <a:rPr lang="en-GB" dirty="0" err="1"/>
              <a:t>anumita</a:t>
            </a:r>
            <a:r>
              <a:rPr lang="en-GB" dirty="0"/>
              <a:t> </a:t>
            </a:r>
            <a:r>
              <a:rPr lang="en-GB" dirty="0" err="1"/>
              <a:t>categorie</a:t>
            </a:r>
            <a:r>
              <a:rPr lang="en-GB" dirty="0"/>
              <a:t>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caracteristici</a:t>
            </a:r>
            <a:r>
              <a:rPr lang="en-GB" dirty="0"/>
              <a:t> </a:t>
            </a:r>
            <a:r>
              <a:rPr lang="en-GB" dirty="0" err="1"/>
              <a:t>extrase</a:t>
            </a:r>
            <a:r>
              <a:rPr lang="en-GB" dirty="0"/>
              <a:t>(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sarcina</a:t>
            </a:r>
            <a:r>
              <a:rPr lang="en-GB" dirty="0"/>
              <a:t> de a </a:t>
            </a:r>
            <a:r>
              <a:rPr lang="en-GB" dirty="0" err="1"/>
              <a:t>atribui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imagini</a:t>
            </a:r>
            <a:r>
              <a:rPr lang="en-GB" dirty="0"/>
              <a:t> de </a:t>
            </a:r>
            <a:r>
              <a:rPr lang="en-GB" dirty="0" err="1"/>
              <a:t>intrare</a:t>
            </a:r>
            <a:r>
              <a:rPr lang="en-GB" dirty="0"/>
              <a:t>, o </a:t>
            </a:r>
            <a:r>
              <a:rPr lang="en-GB" dirty="0" err="1"/>
              <a:t>eticheta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set fix de </a:t>
            </a:r>
            <a:r>
              <a:rPr lang="en-GB" dirty="0" err="1"/>
              <a:t>categorii</a:t>
            </a:r>
            <a:r>
              <a:rPr lang="en-GB" dirty="0"/>
              <a:t>).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DF2468-6423-4637-9C41-539103FB2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84" y="919012"/>
            <a:ext cx="5350111" cy="44664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 descr="What is image classification? Basics you need to know | SuperAnnotate">
            <a:extLst>
              <a:ext uri="{FF2B5EF4-FFF2-40B4-BE49-F238E27FC236}">
                <a16:creationId xmlns:a16="http://schemas.microsoft.com/office/drawing/2014/main" id="{0866CFDE-F7A7-4225-B1B5-65BC36B2AF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8980" y="3276600"/>
            <a:ext cx="2749420" cy="274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996B-BF4B-42BB-AA70-465B6DDC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6728"/>
          </a:xfrm>
        </p:spPr>
        <p:txBody>
          <a:bodyPr/>
          <a:lstStyle/>
          <a:p>
            <a:r>
              <a:rPr lang="en-US" b="1" dirty="0"/>
              <a:t>DESCRIEREA SOLUTIEI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0B23-C5AA-4BE1-9DB7-7ECA65008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1045"/>
            <a:ext cx="9603275" cy="42424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Am </a:t>
            </a:r>
            <a:r>
              <a:rPr lang="en-GB" dirty="0" err="1"/>
              <a:t>realizat</a:t>
            </a:r>
            <a:r>
              <a:rPr lang="en-GB" dirty="0"/>
              <a:t> o </a:t>
            </a:r>
            <a:r>
              <a:rPr lang="en-GB" dirty="0" err="1"/>
              <a:t>clasificare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foloseste</a:t>
            </a:r>
            <a:r>
              <a:rPr lang="en-GB" dirty="0"/>
              <a:t> </a:t>
            </a:r>
            <a:r>
              <a:rPr lang="en-GB" dirty="0" err="1"/>
              <a:t>retelele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</a:t>
            </a:r>
            <a:r>
              <a:rPr lang="en-GB" dirty="0" err="1"/>
              <a:t>secventiale</a:t>
            </a:r>
            <a:r>
              <a:rPr lang="en-GB" dirty="0"/>
              <a:t> </a:t>
            </a:r>
            <a:r>
              <a:rPr lang="en-GB" dirty="0" err="1"/>
              <a:t>antrenate</a:t>
            </a:r>
            <a:r>
              <a:rPr lang="en-GB" dirty="0"/>
              <a:t> cu un set de date, </a:t>
            </a:r>
            <a:r>
              <a:rPr lang="en-GB" dirty="0" err="1"/>
              <a:t>impartit</a:t>
            </a:r>
            <a:r>
              <a:rPr lang="en-GB" dirty="0"/>
              <a:t> in 3 </a:t>
            </a:r>
            <a:r>
              <a:rPr lang="en-GB" dirty="0" err="1"/>
              <a:t>subseturi</a:t>
            </a:r>
            <a:r>
              <a:rPr lang="en-GB" dirty="0"/>
              <a:t>: de </a:t>
            </a:r>
            <a:r>
              <a:rPr lang="en-GB" dirty="0" err="1"/>
              <a:t>antrenament</a:t>
            </a:r>
            <a:r>
              <a:rPr lang="en-GB" dirty="0"/>
              <a:t>, de </a:t>
            </a:r>
            <a:r>
              <a:rPr lang="en-GB" dirty="0" err="1"/>
              <a:t>validare</a:t>
            </a:r>
            <a:r>
              <a:rPr lang="en-GB" dirty="0"/>
              <a:t>, </a:t>
            </a:r>
            <a:r>
              <a:rPr lang="en-GB" dirty="0" err="1"/>
              <a:t>cuprizand</a:t>
            </a:r>
            <a:r>
              <a:rPr lang="en-GB" dirty="0"/>
              <a:t> 2 </a:t>
            </a:r>
            <a:r>
              <a:rPr lang="en-GB" dirty="0" err="1"/>
              <a:t>clase</a:t>
            </a:r>
            <a:r>
              <a:rPr lang="en-GB" dirty="0"/>
              <a:t>, </a:t>
            </a:r>
            <a:r>
              <a:rPr lang="en-GB" dirty="0" err="1"/>
              <a:t>respectiv</a:t>
            </a:r>
            <a:r>
              <a:rPr lang="en-GB" dirty="0"/>
              <a:t> </a:t>
            </a:r>
            <a:r>
              <a:rPr lang="en-GB" dirty="0" err="1"/>
              <a:t>amd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normal </a:t>
            </a:r>
            <a:r>
              <a:rPr lang="en-GB" dirty="0" err="1"/>
              <a:t>si</a:t>
            </a:r>
            <a:r>
              <a:rPr lang="en-GB" dirty="0"/>
              <a:t> un subset de </a:t>
            </a:r>
            <a:r>
              <a:rPr lang="en-GB" dirty="0" err="1"/>
              <a:t>testare</a:t>
            </a:r>
            <a:r>
              <a:rPr lang="en-GB" dirty="0"/>
              <a:t>,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cuprinde</a:t>
            </a:r>
            <a:r>
              <a:rPr lang="en-GB" dirty="0"/>
              <a:t> </a:t>
            </a:r>
            <a:r>
              <a:rPr lang="en-GB" dirty="0" err="1"/>
              <a:t>imagini</a:t>
            </a:r>
            <a:r>
              <a:rPr lang="en-GB" dirty="0"/>
              <a:t> </a:t>
            </a:r>
            <a:r>
              <a:rPr lang="en-GB" dirty="0" err="1"/>
              <a:t>noi</a:t>
            </a:r>
            <a:r>
              <a:rPr lang="en-GB" dirty="0"/>
              <a:t> din </a:t>
            </a:r>
            <a:r>
              <a:rPr lang="en-GB" dirty="0" err="1"/>
              <a:t>ambele</a:t>
            </a:r>
            <a:r>
              <a:rPr lang="en-GB" dirty="0"/>
              <a:t> </a:t>
            </a:r>
            <a:r>
              <a:rPr lang="en-GB" dirty="0" err="1"/>
              <a:t>categorii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neetichetate</a:t>
            </a:r>
            <a:r>
              <a:rPr lang="en-GB" dirty="0"/>
              <a:t>.</a:t>
            </a:r>
          </a:p>
          <a:p>
            <a:r>
              <a:rPr lang="en-GB" dirty="0"/>
              <a:t>Am </a:t>
            </a:r>
            <a:r>
              <a:rPr lang="en-GB" dirty="0" err="1"/>
              <a:t>incarcat</a:t>
            </a:r>
            <a:r>
              <a:rPr lang="en-GB" dirty="0"/>
              <a:t> </a:t>
            </a:r>
            <a:r>
              <a:rPr lang="en-GB" dirty="0" err="1"/>
              <a:t>setul</a:t>
            </a:r>
            <a:r>
              <a:rPr lang="en-GB" dirty="0"/>
              <a:t> de date </a:t>
            </a:r>
            <a:r>
              <a:rPr lang="en-GB" dirty="0" err="1"/>
              <a:t>si</a:t>
            </a:r>
            <a:r>
              <a:rPr lang="en-GB" dirty="0"/>
              <a:t> l-am </a:t>
            </a:r>
            <a:r>
              <a:rPr lang="en-GB" dirty="0" err="1"/>
              <a:t>impartit</a:t>
            </a:r>
            <a:r>
              <a:rPr lang="en-GB" dirty="0"/>
              <a:t> in </a:t>
            </a:r>
            <a:r>
              <a:rPr lang="en-GB" dirty="0" err="1"/>
              <a:t>subseturi</a:t>
            </a:r>
            <a:r>
              <a:rPr lang="en-GB" dirty="0"/>
              <a:t>.</a:t>
            </a:r>
          </a:p>
          <a:p>
            <a:r>
              <a:rPr lang="en-GB" dirty="0"/>
              <a:t> Am </a:t>
            </a:r>
            <a:r>
              <a:rPr lang="en-GB" dirty="0" err="1"/>
              <a:t>antrenat</a:t>
            </a:r>
            <a:r>
              <a:rPr lang="en-GB" dirty="0"/>
              <a:t> </a:t>
            </a:r>
            <a:r>
              <a:rPr lang="en-GB" dirty="0" err="1"/>
              <a:t>retelele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crea</a:t>
            </a:r>
            <a:r>
              <a:rPr lang="en-GB" dirty="0"/>
              <a:t> un model de tip </a:t>
            </a:r>
            <a:r>
              <a:rPr lang="en-GB" dirty="0" err="1"/>
              <a:t>secvential</a:t>
            </a:r>
            <a:r>
              <a:rPr lang="en-GB" dirty="0"/>
              <a:t>.</a:t>
            </a:r>
          </a:p>
          <a:p>
            <a:r>
              <a:rPr lang="en-GB" dirty="0" err="1"/>
              <a:t>Modelul</a:t>
            </a:r>
            <a:r>
              <a:rPr lang="en-GB" dirty="0"/>
              <a:t> </a:t>
            </a:r>
            <a:r>
              <a:rPr lang="en-GB" dirty="0" err="1"/>
              <a:t>secvential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stiva</a:t>
            </a:r>
            <a:r>
              <a:rPr lang="en-GB" dirty="0"/>
              <a:t> </a:t>
            </a:r>
            <a:r>
              <a:rPr lang="en-GB" dirty="0" err="1"/>
              <a:t>liniara</a:t>
            </a:r>
            <a:r>
              <a:rPr lang="en-GB" dirty="0"/>
              <a:t> de </a:t>
            </a:r>
            <a:r>
              <a:rPr lang="en-GB" dirty="0" err="1"/>
              <a:t>straturi</a:t>
            </a:r>
            <a:r>
              <a:rPr lang="en-GB" dirty="0"/>
              <a:t>, care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adaugarea</a:t>
            </a:r>
            <a:r>
              <a:rPr lang="en-GB" dirty="0"/>
              <a:t> </a:t>
            </a:r>
            <a:r>
              <a:rPr lang="en-GB" dirty="0" err="1"/>
              <a:t>straturilor</a:t>
            </a:r>
            <a:r>
              <a:rPr lang="en-GB" dirty="0"/>
              <a:t> </a:t>
            </a:r>
            <a:r>
              <a:rPr lang="en-GB" dirty="0" err="1"/>
              <a:t>intr</a:t>
            </a:r>
            <a:r>
              <a:rPr lang="en-GB" dirty="0"/>
              <a:t>-o </a:t>
            </a:r>
            <a:r>
              <a:rPr lang="en-GB" dirty="0" err="1"/>
              <a:t>maniera</a:t>
            </a:r>
            <a:r>
              <a:rPr lang="en-GB" dirty="0"/>
              <a:t> </a:t>
            </a:r>
            <a:r>
              <a:rPr lang="en-GB" dirty="0" err="1"/>
              <a:t>liniara</a:t>
            </a:r>
            <a:r>
              <a:rPr lang="en-GB" dirty="0"/>
              <a:t>, una </a:t>
            </a:r>
            <a:r>
              <a:rPr lang="en-GB" dirty="0" err="1"/>
              <a:t>dupa</a:t>
            </a:r>
            <a:r>
              <a:rPr lang="en-GB" dirty="0"/>
              <a:t> </a:t>
            </a:r>
            <a:r>
              <a:rPr lang="en-GB" dirty="0" err="1"/>
              <a:t>alta.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strat</a:t>
            </a:r>
            <a:r>
              <a:rPr lang="en-GB" dirty="0"/>
              <a:t> are exact o </a:t>
            </a:r>
            <a:r>
              <a:rPr lang="en-GB" dirty="0" err="1"/>
              <a:t>intrare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o </a:t>
            </a:r>
            <a:r>
              <a:rPr lang="en-GB" dirty="0" err="1"/>
              <a:t>iesire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devine</a:t>
            </a:r>
            <a:r>
              <a:rPr lang="en-GB" dirty="0"/>
              <a:t> </a:t>
            </a:r>
            <a:r>
              <a:rPr lang="en-GB" dirty="0" err="1"/>
              <a:t>intrare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stratul</a:t>
            </a:r>
            <a:r>
              <a:rPr lang="en-GB" dirty="0"/>
              <a:t> </a:t>
            </a:r>
            <a:r>
              <a:rPr lang="en-GB" dirty="0" err="1"/>
              <a:t>urmator</a:t>
            </a:r>
            <a:r>
              <a:rPr lang="en-GB" dirty="0"/>
              <a:t>.</a:t>
            </a:r>
          </a:p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</a:t>
            </a:r>
            <a:r>
              <a:rPr lang="en-US" dirty="0" err="1"/>
              <a:t>secvential</a:t>
            </a:r>
            <a:r>
              <a:rPr lang="en-US" dirty="0"/>
              <a:t> are o </a:t>
            </a: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alcatuita</a:t>
            </a:r>
            <a:r>
              <a:rPr lang="en-US" dirty="0"/>
              <a:t> din 12 </a:t>
            </a:r>
            <a:r>
              <a:rPr lang="en-US" dirty="0" err="1"/>
              <a:t>layere</a:t>
            </a:r>
            <a:r>
              <a:rPr lang="en-US" dirty="0"/>
              <a:t>(</a:t>
            </a:r>
            <a:r>
              <a:rPr lang="en-US" dirty="0" err="1"/>
              <a:t>straturi</a:t>
            </a:r>
            <a:r>
              <a:rPr lang="en-US" dirty="0"/>
              <a:t>), </a:t>
            </a:r>
            <a:r>
              <a:rPr lang="en-US" dirty="0" err="1"/>
              <a:t>respectiv</a:t>
            </a:r>
            <a:r>
              <a:rPr lang="en-US" dirty="0"/>
              <a:t>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3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AFB6-9837-4967-836B-7BD8152D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DESCRIEREA SOLUTIEI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6C1F-AD05-4D7C-95B9-D5BE3E3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 </a:t>
            </a:r>
            <a:r>
              <a:rPr lang="en-US" dirty="0" err="1"/>
              <a:t>strat</a:t>
            </a:r>
            <a:r>
              <a:rPr lang="en-US" dirty="0"/>
              <a:t> Rescaling: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redimensionarea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pixelilor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 la </a:t>
            </a:r>
            <a:r>
              <a:rPr lang="en-US" dirty="0" err="1"/>
              <a:t>intervalul</a:t>
            </a:r>
            <a:r>
              <a:rPr lang="en-US" dirty="0"/>
              <a:t> [0,1]. 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redimensionare</a:t>
            </a:r>
            <a:r>
              <a:rPr lang="en-US" dirty="0"/>
              <a:t> </a:t>
            </a:r>
            <a:r>
              <a:rPr lang="en-US" dirty="0" err="1"/>
              <a:t>asigura</a:t>
            </a:r>
            <a:r>
              <a:rPr lang="en-US" dirty="0"/>
              <a:t> ca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sunt </a:t>
            </a:r>
            <a:r>
              <a:rPr lang="en-US" dirty="0" err="1"/>
              <a:t>intr</a:t>
            </a:r>
            <a:r>
              <a:rPr lang="en-US" dirty="0"/>
              <a:t>-un interval </a:t>
            </a:r>
            <a:r>
              <a:rPr lang="en-US" dirty="0" err="1"/>
              <a:t>mai</a:t>
            </a:r>
            <a:r>
              <a:rPr lang="en-US" dirty="0"/>
              <a:t> mic, </a:t>
            </a:r>
            <a:r>
              <a:rPr lang="en-US" dirty="0" err="1"/>
              <a:t>facilitand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.</a:t>
            </a:r>
          </a:p>
          <a:p>
            <a:r>
              <a:rPr lang="en-US" dirty="0"/>
              <a:t>Doua </a:t>
            </a:r>
            <a:r>
              <a:rPr lang="en-US" dirty="0" err="1"/>
              <a:t>straturi</a:t>
            </a:r>
            <a:r>
              <a:rPr lang="en-US" dirty="0"/>
              <a:t> Conv2D: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un </a:t>
            </a:r>
            <a:r>
              <a:rPr lang="en-US" dirty="0" err="1"/>
              <a:t>strat</a:t>
            </a:r>
            <a:r>
              <a:rPr lang="en-US" dirty="0"/>
              <a:t> de </a:t>
            </a:r>
            <a:r>
              <a:rPr lang="en-US" dirty="0" err="1"/>
              <a:t>convolutie</a:t>
            </a:r>
            <a:r>
              <a:rPr lang="en-US" dirty="0"/>
              <a:t> bidimensional care </a:t>
            </a:r>
            <a:r>
              <a:rPr lang="en-US" dirty="0" err="1"/>
              <a:t>aplica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filtre</a:t>
            </a:r>
            <a:r>
              <a:rPr lang="en-US" dirty="0"/>
              <a:t> pe </a:t>
            </a:r>
            <a:r>
              <a:rPr lang="en-US" dirty="0" err="1"/>
              <a:t>imaginea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cu o </a:t>
            </a:r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fixata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prezente</a:t>
            </a:r>
            <a:r>
              <a:rPr lang="en-US" dirty="0"/>
              <a:t> in imagine.</a:t>
            </a:r>
          </a:p>
          <a:p>
            <a:r>
              <a:rPr lang="en-US" dirty="0"/>
              <a:t>Doua </a:t>
            </a:r>
            <a:r>
              <a:rPr lang="en-US" dirty="0" err="1"/>
              <a:t>straturi</a:t>
            </a:r>
            <a:r>
              <a:rPr lang="en-US" dirty="0"/>
              <a:t> MaxPooling2D: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strat</a:t>
            </a:r>
            <a:r>
              <a:rPr lang="en-US" dirty="0"/>
              <a:t> care </a:t>
            </a:r>
            <a:r>
              <a:rPr lang="en-US" dirty="0" err="1"/>
              <a:t>efectueaza</a:t>
            </a:r>
            <a:r>
              <a:rPr lang="en-US" dirty="0"/>
              <a:t> </a:t>
            </a:r>
            <a:r>
              <a:rPr lang="en-US" dirty="0" err="1"/>
              <a:t>esantionarea</a:t>
            </a:r>
            <a:r>
              <a:rPr lang="en-US" dirty="0"/>
              <a:t>, </a:t>
            </a:r>
            <a:r>
              <a:rPr lang="en-US" dirty="0" err="1"/>
              <a:t>selectand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maxima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regiune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.  Are </a:t>
            </a:r>
            <a:r>
              <a:rPr lang="en-US" dirty="0" err="1"/>
              <a:t>rolul</a:t>
            </a:r>
            <a:r>
              <a:rPr lang="en-US" dirty="0"/>
              <a:t> de a reduce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numarului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antrenati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scadea</a:t>
            </a:r>
            <a:r>
              <a:rPr lang="en-US" dirty="0"/>
              <a:t>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BF13-0DF1-4020-96E7-357E1A8A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DESCRIEREA SOLUTIEI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D779-2308-4FA7-AA12-5B78634C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 </a:t>
            </a:r>
            <a:r>
              <a:rPr lang="en-US" dirty="0" err="1"/>
              <a:t>strat</a:t>
            </a:r>
            <a:r>
              <a:rPr lang="en-US" dirty="0"/>
              <a:t> GlobalAveragePooling2D: 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mediu</a:t>
            </a:r>
            <a:r>
              <a:rPr lang="en-US" dirty="0"/>
              <a:t> al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 de </a:t>
            </a:r>
            <a:r>
              <a:rPr lang="en-US" dirty="0" err="1"/>
              <a:t>trasaturi</a:t>
            </a:r>
            <a:r>
              <a:rPr lang="en-US" dirty="0"/>
              <a:t> din </a:t>
            </a:r>
            <a:r>
              <a:rPr lang="en-US" dirty="0" err="1"/>
              <a:t>stratul</a:t>
            </a:r>
            <a:r>
              <a:rPr lang="en-US" dirty="0"/>
              <a:t> anterior </a:t>
            </a:r>
            <a:r>
              <a:rPr lang="en-US" dirty="0" err="1"/>
              <a:t>si</a:t>
            </a:r>
            <a:r>
              <a:rPr lang="en-US" dirty="0"/>
              <a:t> a reduce la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( </a:t>
            </a:r>
            <a:r>
              <a:rPr lang="en-US" dirty="0" err="1"/>
              <a:t>reprezentata</a:t>
            </a:r>
            <a:r>
              <a:rPr lang="en-US" dirty="0"/>
              <a:t> de </a:t>
            </a:r>
            <a:r>
              <a:rPr lang="en-US" dirty="0" err="1"/>
              <a:t>medie</a:t>
            </a:r>
            <a:r>
              <a:rPr lang="en-US" dirty="0"/>
              <a:t>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.</a:t>
            </a:r>
          </a:p>
          <a:p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straturi</a:t>
            </a:r>
            <a:r>
              <a:rPr lang="en-US" dirty="0"/>
              <a:t> Dense: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in care </a:t>
            </a:r>
            <a:r>
              <a:rPr lang="en-US" dirty="0" err="1"/>
              <a:t>fiecare</a:t>
            </a:r>
            <a:r>
              <a:rPr lang="en-US" dirty="0"/>
              <a:t> neuron din </a:t>
            </a:r>
            <a:r>
              <a:rPr lang="en-US" dirty="0" err="1"/>
              <a:t>strat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neuron din </a:t>
            </a:r>
            <a:r>
              <a:rPr lang="en-US" dirty="0" err="1"/>
              <a:t>stratul</a:t>
            </a:r>
            <a:r>
              <a:rPr lang="en-US" dirty="0"/>
              <a:t> anterior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neuron din </a:t>
            </a:r>
            <a:r>
              <a:rPr lang="en-US" dirty="0" err="1"/>
              <a:t>stratul</a:t>
            </a:r>
            <a:r>
              <a:rPr lang="en-US" dirty="0"/>
              <a:t> </a:t>
            </a:r>
            <a:r>
              <a:rPr lang="en-US" dirty="0" err="1"/>
              <a:t>urmator</a:t>
            </a:r>
            <a:r>
              <a:rPr lang="en-US" dirty="0"/>
              <a:t>, </a:t>
            </a:r>
            <a:r>
              <a:rPr lang="en-US" dirty="0" err="1"/>
              <a:t>realizand</a:t>
            </a:r>
            <a:r>
              <a:rPr lang="en-US" dirty="0"/>
              <a:t> </a:t>
            </a:r>
            <a:r>
              <a:rPr lang="en-US" dirty="0" err="1"/>
              <a:t>conectarea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straturi</a:t>
            </a:r>
            <a:r>
              <a:rPr lang="en-US" dirty="0"/>
              <a:t>..Are ca </a:t>
            </a:r>
            <a:r>
              <a:rPr lang="en-US" dirty="0" err="1"/>
              <a:t>obiectiv</a:t>
            </a:r>
            <a:r>
              <a:rPr lang="en-US" dirty="0"/>
              <a:t> </a:t>
            </a:r>
            <a:r>
              <a:rPr lang="en-US" dirty="0" err="1"/>
              <a:t>aducerea</a:t>
            </a:r>
            <a:r>
              <a:rPr lang="en-US" dirty="0"/>
              <a:t> </a:t>
            </a:r>
            <a:r>
              <a:rPr lang="en-US" dirty="0" err="1"/>
              <a:t>caracteristicilor</a:t>
            </a:r>
            <a:r>
              <a:rPr lang="en-US" dirty="0"/>
              <a:t> in </a:t>
            </a:r>
            <a:r>
              <a:rPr lang="en-US" dirty="0" err="1"/>
              <a:t>punctul</a:t>
            </a:r>
            <a:r>
              <a:rPr lang="en-US" dirty="0"/>
              <a:t> in care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face </a:t>
            </a:r>
            <a:r>
              <a:rPr lang="en-US" dirty="0" err="1"/>
              <a:t>prezicerea</a:t>
            </a:r>
            <a:r>
              <a:rPr lang="en-US" dirty="0"/>
              <a:t>.</a:t>
            </a:r>
          </a:p>
          <a:p>
            <a:r>
              <a:rPr lang="en-US" dirty="0"/>
              <a:t>Doua </a:t>
            </a:r>
            <a:r>
              <a:rPr lang="en-US" dirty="0" err="1"/>
              <a:t>straturi</a:t>
            </a:r>
            <a:r>
              <a:rPr lang="en-US" dirty="0"/>
              <a:t> Dropout: 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 </a:t>
            </a:r>
            <a:r>
              <a:rPr lang="en-US" dirty="0" err="1"/>
              <a:t>dezactiveaza</a:t>
            </a:r>
            <a:r>
              <a:rPr lang="en-US" dirty="0"/>
              <a:t> </a:t>
            </a:r>
            <a:r>
              <a:rPr lang="en-US" dirty="0" err="1"/>
              <a:t>aleatoriu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neuroni</a:t>
            </a:r>
            <a:r>
              <a:rPr lang="en-US" dirty="0"/>
              <a:t>(</a:t>
            </a:r>
            <a:r>
              <a:rPr lang="en-US" dirty="0" err="1"/>
              <a:t>unitati</a:t>
            </a:r>
            <a:r>
              <a:rPr lang="en-US" dirty="0"/>
              <a:t>) din </a:t>
            </a:r>
            <a:r>
              <a:rPr lang="en-US" dirty="0" err="1"/>
              <a:t>stratul</a:t>
            </a:r>
            <a:r>
              <a:rPr lang="en-US" dirty="0"/>
              <a:t> anterior,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data </a:t>
            </a:r>
            <a:r>
              <a:rPr lang="en-US" dirty="0" err="1"/>
              <a:t>neuronii</a:t>
            </a:r>
            <a:r>
              <a:rPr lang="en-US" dirty="0"/>
              <a:t> </a:t>
            </a:r>
            <a:r>
              <a:rPr lang="en-US" dirty="0" err="1"/>
              <a:t>diferiti</a:t>
            </a:r>
            <a:r>
              <a:rPr lang="en-US" dirty="0"/>
              <a:t> </a:t>
            </a:r>
            <a:r>
              <a:rPr lang="en-US" dirty="0" err="1"/>
              <a:t>afecteaza</a:t>
            </a:r>
            <a:r>
              <a:rPr lang="en-US" dirty="0"/>
              <a:t> </a:t>
            </a:r>
            <a:r>
              <a:rPr lang="en-US" dirty="0" err="1"/>
              <a:t>neuronii</a:t>
            </a:r>
            <a:r>
              <a:rPr lang="en-US" dirty="0"/>
              <a:t> din </a:t>
            </a:r>
            <a:r>
              <a:rPr lang="en-US" dirty="0" err="1"/>
              <a:t>stratul</a:t>
            </a:r>
            <a:r>
              <a:rPr lang="en-US" dirty="0"/>
              <a:t> </a:t>
            </a:r>
            <a:r>
              <a:rPr lang="en-US" dirty="0" err="1"/>
              <a:t>urmator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generalizare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87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88000"/>
              </a:schemeClr>
            </a:gs>
            <a:gs pos="100000">
              <a:schemeClr val="bg2">
                <a:shade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0AC6FE-51ED-7FD1-1F84-568EB396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5164" y="38781"/>
            <a:ext cx="4253919" cy="605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3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5AD7C-ADC5-43C4-4F32-36257E6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83" y="836579"/>
            <a:ext cx="8472791" cy="44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7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E5B5-6EF5-46E9-ADF6-DEB5B18C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DESCRIEREA SOLUTIEI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1C34-1A60-4387-9C12-AD50726D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03027"/>
          </a:xfrm>
        </p:spPr>
        <p:txBody>
          <a:bodyPr>
            <a:normAutofit/>
          </a:bodyPr>
          <a:lstStyle/>
          <a:p>
            <a:r>
              <a:rPr lang="en-GB" sz="2200" dirty="0"/>
              <a:t>In final, </a:t>
            </a:r>
            <a:r>
              <a:rPr lang="en-GB" sz="2200" dirty="0" err="1"/>
              <a:t>solutia</a:t>
            </a:r>
            <a:r>
              <a:rPr lang="en-GB" sz="2200" dirty="0"/>
              <a:t> </a:t>
            </a:r>
            <a:r>
              <a:rPr lang="en-GB" sz="2200" dirty="0" err="1"/>
              <a:t>noastra</a:t>
            </a:r>
            <a:r>
              <a:rPr lang="en-GB" sz="2200" dirty="0"/>
              <a:t> </a:t>
            </a:r>
            <a:r>
              <a:rPr lang="en-GB" sz="2200" dirty="0" err="1"/>
              <a:t>realizeaza</a:t>
            </a:r>
            <a:r>
              <a:rPr lang="en-GB" sz="2200" dirty="0"/>
              <a:t> </a:t>
            </a:r>
            <a:r>
              <a:rPr lang="en-GB" sz="2200" dirty="0" err="1"/>
              <a:t>clasificarea</a:t>
            </a:r>
            <a:r>
              <a:rPr lang="en-GB" sz="2200" dirty="0"/>
              <a:t> </a:t>
            </a:r>
            <a:r>
              <a:rPr lang="en-GB" sz="2200" dirty="0" err="1"/>
              <a:t>intre</a:t>
            </a:r>
            <a:r>
              <a:rPr lang="en-GB" sz="2200" dirty="0"/>
              <a:t> o </a:t>
            </a:r>
            <a:r>
              <a:rPr lang="en-GB" sz="2200" dirty="0" err="1"/>
              <a:t>poza</a:t>
            </a:r>
            <a:r>
              <a:rPr lang="en-GB" sz="2200" dirty="0"/>
              <a:t> cu un </a:t>
            </a:r>
            <a:r>
              <a:rPr lang="en-GB" sz="2200" dirty="0" err="1"/>
              <a:t>ochi</a:t>
            </a:r>
            <a:r>
              <a:rPr lang="en-GB" sz="2200" dirty="0"/>
              <a:t> normal </a:t>
            </a:r>
            <a:r>
              <a:rPr lang="en-GB" sz="2200" dirty="0" err="1"/>
              <a:t>si</a:t>
            </a:r>
            <a:r>
              <a:rPr lang="en-GB" sz="2200" dirty="0"/>
              <a:t> </a:t>
            </a:r>
            <a:r>
              <a:rPr lang="en-GB" sz="2200" dirty="0" err="1"/>
              <a:t>una</a:t>
            </a:r>
            <a:r>
              <a:rPr lang="en-GB" sz="2200" dirty="0"/>
              <a:t> in care </a:t>
            </a:r>
            <a:r>
              <a:rPr lang="en-GB" sz="2200" dirty="0" err="1"/>
              <a:t>ochiul</a:t>
            </a:r>
            <a:r>
              <a:rPr lang="en-GB" sz="2200" dirty="0"/>
              <a:t> </a:t>
            </a:r>
            <a:r>
              <a:rPr lang="en-GB" sz="2200" dirty="0" err="1"/>
              <a:t>este</a:t>
            </a:r>
            <a:r>
              <a:rPr lang="en-GB" sz="2200" dirty="0"/>
              <a:t> </a:t>
            </a:r>
            <a:r>
              <a:rPr lang="en-GB" sz="2200" dirty="0" err="1"/>
              <a:t>afectat</a:t>
            </a:r>
            <a:r>
              <a:rPr lang="en-GB" sz="2200" dirty="0"/>
              <a:t> de </a:t>
            </a:r>
            <a:r>
              <a:rPr lang="en-GB" sz="2200" dirty="0" err="1"/>
              <a:t>degenerescenta</a:t>
            </a:r>
            <a:r>
              <a:rPr lang="en-GB" sz="2200" dirty="0"/>
              <a:t> </a:t>
            </a:r>
            <a:r>
              <a:rPr lang="en-GB" sz="2200" dirty="0" err="1"/>
              <a:t>maculara</a:t>
            </a:r>
            <a:r>
              <a:rPr lang="en-GB" sz="2200" dirty="0"/>
              <a:t> </a:t>
            </a:r>
            <a:r>
              <a:rPr lang="en-GB" sz="2200" dirty="0" err="1"/>
              <a:t>prin</a:t>
            </a:r>
            <a:r>
              <a:rPr lang="en-GB" sz="2200" dirty="0"/>
              <a:t> </a:t>
            </a:r>
            <a:r>
              <a:rPr lang="en-GB" sz="2200" dirty="0" err="1"/>
              <a:t>preluarea</a:t>
            </a:r>
            <a:r>
              <a:rPr lang="en-GB" sz="2200" dirty="0"/>
              <a:t> de </a:t>
            </a:r>
            <a:r>
              <a:rPr lang="en-GB" sz="2200" dirty="0" err="1"/>
              <a:t>trasaturi</a:t>
            </a:r>
            <a:r>
              <a:rPr lang="en-GB" sz="2200" dirty="0"/>
              <a:t> </a:t>
            </a:r>
            <a:r>
              <a:rPr lang="en-GB" sz="2200" dirty="0" err="1"/>
              <a:t>extrase</a:t>
            </a:r>
            <a:r>
              <a:rPr lang="en-GB" sz="2200" dirty="0"/>
              <a:t> din </a:t>
            </a:r>
            <a:r>
              <a:rPr lang="en-GB" sz="2200" dirty="0" err="1"/>
              <a:t>imaginile</a:t>
            </a:r>
            <a:r>
              <a:rPr lang="en-GB" sz="2200" dirty="0"/>
              <a:t> </a:t>
            </a:r>
            <a:r>
              <a:rPr lang="en-GB" sz="2200" dirty="0" err="1"/>
              <a:t>continute</a:t>
            </a:r>
            <a:r>
              <a:rPr lang="en-GB" sz="2200" dirty="0"/>
              <a:t> in </a:t>
            </a:r>
            <a:r>
              <a:rPr lang="en-GB" sz="2200" dirty="0" err="1"/>
              <a:t>setul</a:t>
            </a:r>
            <a:r>
              <a:rPr lang="en-GB" sz="2200" dirty="0"/>
              <a:t> de date. </a:t>
            </a:r>
            <a:r>
              <a:rPr lang="en-GB" sz="2200" dirty="0" err="1"/>
              <a:t>Proiectul</a:t>
            </a:r>
            <a:r>
              <a:rPr lang="en-GB" sz="2200" dirty="0"/>
              <a:t> </a:t>
            </a:r>
            <a:r>
              <a:rPr lang="en-GB" sz="2200" dirty="0" err="1"/>
              <a:t>este</a:t>
            </a:r>
            <a:r>
              <a:rPr lang="en-GB" sz="2200" dirty="0"/>
              <a:t> </a:t>
            </a:r>
            <a:r>
              <a:rPr lang="en-GB" sz="2200" dirty="0" err="1"/>
              <a:t>realizat</a:t>
            </a:r>
            <a:r>
              <a:rPr lang="en-GB" sz="2200" dirty="0"/>
              <a:t> in Google </a:t>
            </a:r>
            <a:r>
              <a:rPr lang="en-GB" sz="2200" dirty="0" err="1"/>
              <a:t>Colab</a:t>
            </a:r>
            <a:r>
              <a:rPr lang="en-GB" sz="2200" dirty="0"/>
              <a:t>, in </a:t>
            </a:r>
            <a:r>
              <a:rPr lang="en-GB" sz="2200" dirty="0" err="1"/>
              <a:t>limbajul</a:t>
            </a:r>
            <a:r>
              <a:rPr lang="en-GB" sz="2200" dirty="0"/>
              <a:t> Python, </a:t>
            </a:r>
            <a:r>
              <a:rPr lang="en-GB" sz="2200" dirty="0" err="1"/>
              <a:t>utilizand</a:t>
            </a:r>
            <a:r>
              <a:rPr lang="en-GB" sz="2200" dirty="0"/>
              <a:t> </a:t>
            </a:r>
            <a:r>
              <a:rPr lang="en-GB" sz="2200" dirty="0" err="1"/>
              <a:t>platforma</a:t>
            </a:r>
            <a:r>
              <a:rPr lang="en-GB" sz="2200" dirty="0"/>
              <a:t> open-source </a:t>
            </a:r>
            <a:r>
              <a:rPr lang="en-GB" sz="2200" dirty="0" err="1"/>
              <a:t>pentru</a:t>
            </a:r>
            <a:r>
              <a:rPr lang="en-GB" sz="2200" dirty="0"/>
              <a:t> </a:t>
            </a:r>
            <a:r>
              <a:rPr lang="en-GB" sz="2200" dirty="0" err="1"/>
              <a:t>invatare</a:t>
            </a:r>
            <a:r>
              <a:rPr lang="en-GB" sz="2200" dirty="0"/>
              <a:t> automata TensorFlow, </a:t>
            </a:r>
            <a:r>
              <a:rPr lang="en-GB" sz="2200" dirty="0" err="1"/>
              <a:t>utilizand</a:t>
            </a:r>
            <a:r>
              <a:rPr lang="en-GB" sz="2200" dirty="0"/>
              <a:t> </a:t>
            </a:r>
            <a:r>
              <a:rPr lang="en-GB" sz="2200" dirty="0" err="1"/>
              <a:t>biblioteca</a:t>
            </a:r>
            <a:r>
              <a:rPr lang="en-GB" sz="2200" dirty="0"/>
              <a:t> </a:t>
            </a:r>
            <a:r>
              <a:rPr lang="en-GB" sz="2200" dirty="0" err="1"/>
              <a:t>Keras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4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2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1040</TotalTime>
  <Words>633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Bahnschrift</vt:lpstr>
      <vt:lpstr>Calibri</vt:lpstr>
      <vt:lpstr>Calibri Light</vt:lpstr>
      <vt:lpstr>Gill Sans MT</vt:lpstr>
      <vt:lpstr>Office Theme</vt:lpstr>
      <vt:lpstr>Gallery</vt:lpstr>
      <vt:lpstr>1_Gallery</vt:lpstr>
      <vt:lpstr>2_Gallery</vt:lpstr>
      <vt:lpstr>Oftalmologie : Detectia lichidului macular</vt:lpstr>
      <vt:lpstr>Introducere</vt:lpstr>
      <vt:lpstr>DESCRIEREA SOLUTIEI</vt:lpstr>
      <vt:lpstr>DESCRIEREA SOLUTIEI</vt:lpstr>
      <vt:lpstr>DESCRIEREA SOLUTIEI</vt:lpstr>
      <vt:lpstr>DESCRIEREA SOLUTIEI</vt:lpstr>
      <vt:lpstr>PowerPoint Presentation</vt:lpstr>
      <vt:lpstr>PowerPoint Presentation</vt:lpstr>
      <vt:lpstr>DESCRIEREA SOLUTIEI</vt:lpstr>
      <vt:lpstr>DEScrierea solutiei</vt:lpstr>
      <vt:lpstr>Descrierea solutiei  </vt:lpstr>
      <vt:lpstr>REZULTATE PRELIMINARE</vt:lpstr>
      <vt:lpstr>REZULTATe FINALe</vt:lpstr>
      <vt:lpstr>REZULTATe FINALe</vt:lpstr>
      <vt:lpstr>CONCLUZII PRELIMINARE</vt:lpstr>
      <vt:lpstr>CONCLUZII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Detectia lichidului macular</dc:title>
  <dc:creator>User</dc:creator>
  <cp:lastModifiedBy>Vlad-Andrei Bulgaru</cp:lastModifiedBy>
  <cp:revision>87</cp:revision>
  <dcterms:created xsi:type="dcterms:W3CDTF">2023-11-23T18:50:42Z</dcterms:created>
  <dcterms:modified xsi:type="dcterms:W3CDTF">2024-01-11T12:25:18Z</dcterms:modified>
</cp:coreProperties>
</file>