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EC8B9-ED0A-4436-853C-90F26479C49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44B7CE-1C86-42F8-AD7E-A64E32B776F8}">
      <dgm:prSet/>
      <dgm:spPr/>
      <dgm:t>
        <a:bodyPr/>
        <a:lstStyle/>
        <a:p>
          <a:r>
            <a:rPr lang="en-US" dirty="0" err="1"/>
            <a:t>Proiectul</a:t>
          </a:r>
          <a:r>
            <a:rPr lang="en-US" dirty="0"/>
            <a:t> se </a:t>
          </a:r>
          <a:r>
            <a:rPr lang="en-US" dirty="0" err="1"/>
            <a:t>concentrează</a:t>
          </a:r>
          <a:r>
            <a:rPr lang="en-US" dirty="0"/>
            <a:t> pe </a:t>
          </a:r>
          <a:r>
            <a:rPr lang="en-US" dirty="0" err="1"/>
            <a:t>utilizarea</a:t>
          </a:r>
          <a:r>
            <a:rPr lang="en-US" dirty="0"/>
            <a:t> </a:t>
          </a:r>
          <a:r>
            <a:rPr lang="en-US" dirty="0" err="1"/>
            <a:t>tehnologiei</a:t>
          </a:r>
          <a:r>
            <a:rPr lang="en-US" dirty="0"/>
            <a:t> </a:t>
          </a:r>
          <a:r>
            <a:rPr lang="en-US" dirty="0" err="1"/>
            <a:t>MediaPipe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detectarea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urmărirea</a:t>
          </a:r>
          <a:r>
            <a:rPr lang="en-US" dirty="0"/>
            <a:t> </a:t>
          </a:r>
          <a:r>
            <a:rPr lang="en-US" dirty="0" err="1"/>
            <a:t>mâinilor</a:t>
          </a:r>
          <a:r>
            <a:rPr lang="en-US" dirty="0"/>
            <a:t> </a:t>
          </a:r>
          <a:r>
            <a:rPr lang="ro-RO" dirty="0"/>
            <a:t>în</a:t>
          </a:r>
          <a:r>
            <a:rPr lang="en-US" dirty="0"/>
            <a:t> </a:t>
          </a:r>
          <a:r>
            <a:rPr lang="en-US" dirty="0" err="1"/>
            <a:t>fluxuri</a:t>
          </a:r>
          <a:r>
            <a:rPr lang="en-US" dirty="0"/>
            <a:t> video</a:t>
          </a:r>
          <a:r>
            <a:rPr lang="ro-RO" dirty="0"/>
            <a:t> live</a:t>
          </a:r>
          <a:endParaRPr lang="en-US" dirty="0"/>
        </a:p>
      </dgm:t>
    </dgm:pt>
    <dgm:pt modelId="{0B548480-A77E-4D45-AC52-22005559DC34}" type="parTrans" cxnId="{D52326E5-AF14-499E-AAA5-809CFD5617E2}">
      <dgm:prSet/>
      <dgm:spPr/>
      <dgm:t>
        <a:bodyPr/>
        <a:lstStyle/>
        <a:p>
          <a:endParaRPr lang="en-US"/>
        </a:p>
      </dgm:t>
    </dgm:pt>
    <dgm:pt modelId="{451959C4-04F6-4440-9835-BD75434A0878}" type="sibTrans" cxnId="{D52326E5-AF14-499E-AAA5-809CFD5617E2}">
      <dgm:prSet/>
      <dgm:spPr/>
      <dgm:t>
        <a:bodyPr/>
        <a:lstStyle/>
        <a:p>
          <a:endParaRPr lang="en-US"/>
        </a:p>
      </dgm:t>
    </dgm:pt>
    <dgm:pt modelId="{B970DC45-6647-495E-ABEC-10BE5F99ECE4}">
      <dgm:prSet/>
      <dgm:spPr/>
      <dgm:t>
        <a:bodyPr/>
        <a:lstStyle/>
        <a:p>
          <a:r>
            <a:rPr lang="en-US"/>
            <a:t>Explorarea posibilităților de interacțiune și control prin gesturi în aplicații practice</a:t>
          </a:r>
        </a:p>
      </dgm:t>
    </dgm:pt>
    <dgm:pt modelId="{0BFA55B8-C1B5-44F8-81CF-39295BE0EDF6}" type="parTrans" cxnId="{BC3907EC-0F46-448E-8FF3-39988393562B}">
      <dgm:prSet/>
      <dgm:spPr/>
      <dgm:t>
        <a:bodyPr/>
        <a:lstStyle/>
        <a:p>
          <a:endParaRPr lang="en-US"/>
        </a:p>
      </dgm:t>
    </dgm:pt>
    <dgm:pt modelId="{552BB607-EAF8-46F7-B375-098F3242C121}" type="sibTrans" cxnId="{BC3907EC-0F46-448E-8FF3-39988393562B}">
      <dgm:prSet/>
      <dgm:spPr/>
      <dgm:t>
        <a:bodyPr/>
        <a:lstStyle/>
        <a:p>
          <a:endParaRPr lang="en-US"/>
        </a:p>
      </dgm:t>
    </dgm:pt>
    <dgm:pt modelId="{0C8EFD4D-E597-48C6-9862-42D2391762BD}" type="pres">
      <dgm:prSet presAssocID="{2F6EC8B9-ED0A-4436-853C-90F26479C49A}" presName="linear" presStyleCnt="0">
        <dgm:presLayoutVars>
          <dgm:animLvl val="lvl"/>
          <dgm:resizeHandles val="exact"/>
        </dgm:presLayoutVars>
      </dgm:prSet>
      <dgm:spPr/>
    </dgm:pt>
    <dgm:pt modelId="{25E9C8C2-7464-4E41-A60F-A6DAE53AE7BA}" type="pres">
      <dgm:prSet presAssocID="{5B44B7CE-1C86-42F8-AD7E-A64E32B776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D8B474-B6FF-4EC5-B7A2-181E2DBDA963}" type="pres">
      <dgm:prSet presAssocID="{451959C4-04F6-4440-9835-BD75434A0878}" presName="spacer" presStyleCnt="0"/>
      <dgm:spPr/>
    </dgm:pt>
    <dgm:pt modelId="{FC8E4519-62F2-46B2-A358-65F8232A99BA}" type="pres">
      <dgm:prSet presAssocID="{B970DC45-6647-495E-ABEC-10BE5F99EC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CE1C239-DBC9-47C6-8006-9251E3275F34}" type="presOf" srcId="{B970DC45-6647-495E-ABEC-10BE5F99ECE4}" destId="{FC8E4519-62F2-46B2-A358-65F8232A99BA}" srcOrd="0" destOrd="0" presId="urn:microsoft.com/office/officeart/2005/8/layout/vList2"/>
    <dgm:cxn modelId="{EA452A6A-8ABC-4A4B-9DA1-E571FDAA3C92}" type="presOf" srcId="{2F6EC8B9-ED0A-4436-853C-90F26479C49A}" destId="{0C8EFD4D-E597-48C6-9862-42D2391762BD}" srcOrd="0" destOrd="0" presId="urn:microsoft.com/office/officeart/2005/8/layout/vList2"/>
    <dgm:cxn modelId="{C30D7CB3-33A8-458C-8E56-E73817F2ACF4}" type="presOf" srcId="{5B44B7CE-1C86-42F8-AD7E-A64E32B776F8}" destId="{25E9C8C2-7464-4E41-A60F-A6DAE53AE7BA}" srcOrd="0" destOrd="0" presId="urn:microsoft.com/office/officeart/2005/8/layout/vList2"/>
    <dgm:cxn modelId="{D52326E5-AF14-499E-AAA5-809CFD5617E2}" srcId="{2F6EC8B9-ED0A-4436-853C-90F26479C49A}" destId="{5B44B7CE-1C86-42F8-AD7E-A64E32B776F8}" srcOrd="0" destOrd="0" parTransId="{0B548480-A77E-4D45-AC52-22005559DC34}" sibTransId="{451959C4-04F6-4440-9835-BD75434A0878}"/>
    <dgm:cxn modelId="{BC3907EC-0F46-448E-8FF3-39988393562B}" srcId="{2F6EC8B9-ED0A-4436-853C-90F26479C49A}" destId="{B970DC45-6647-495E-ABEC-10BE5F99ECE4}" srcOrd="1" destOrd="0" parTransId="{0BFA55B8-C1B5-44F8-81CF-39295BE0EDF6}" sibTransId="{552BB607-EAF8-46F7-B375-098F3242C121}"/>
    <dgm:cxn modelId="{F8994552-B17A-4C61-A83F-E82462A6A9E3}" type="presParOf" srcId="{0C8EFD4D-E597-48C6-9862-42D2391762BD}" destId="{25E9C8C2-7464-4E41-A60F-A6DAE53AE7BA}" srcOrd="0" destOrd="0" presId="urn:microsoft.com/office/officeart/2005/8/layout/vList2"/>
    <dgm:cxn modelId="{3737B639-0302-4004-8FB7-ABD4ECD6E5E5}" type="presParOf" srcId="{0C8EFD4D-E597-48C6-9862-42D2391762BD}" destId="{AFD8B474-B6FF-4EC5-B7A2-181E2DBDA963}" srcOrd="1" destOrd="0" presId="urn:microsoft.com/office/officeart/2005/8/layout/vList2"/>
    <dgm:cxn modelId="{A809B502-FD79-42D9-B044-C080E6C56EB8}" type="presParOf" srcId="{0C8EFD4D-E597-48C6-9862-42D2391762BD}" destId="{FC8E4519-62F2-46B2-A358-65F8232A99B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9C8C2-7464-4E41-A60F-A6DAE53AE7BA}">
      <dsp:nvSpPr>
        <dsp:cNvPr id="0" name=""/>
        <dsp:cNvSpPr/>
      </dsp:nvSpPr>
      <dsp:spPr>
        <a:xfrm>
          <a:off x="0" y="105800"/>
          <a:ext cx="6666833" cy="25693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Proiectul</a:t>
          </a:r>
          <a:r>
            <a:rPr lang="en-US" sz="3600" kern="1200" dirty="0"/>
            <a:t> se </a:t>
          </a:r>
          <a:r>
            <a:rPr lang="en-US" sz="3600" kern="1200" dirty="0" err="1"/>
            <a:t>concentrează</a:t>
          </a:r>
          <a:r>
            <a:rPr lang="en-US" sz="3600" kern="1200" dirty="0"/>
            <a:t> pe </a:t>
          </a:r>
          <a:r>
            <a:rPr lang="en-US" sz="3600" kern="1200" dirty="0" err="1"/>
            <a:t>utilizarea</a:t>
          </a:r>
          <a:r>
            <a:rPr lang="en-US" sz="3600" kern="1200" dirty="0"/>
            <a:t> </a:t>
          </a:r>
          <a:r>
            <a:rPr lang="en-US" sz="3600" kern="1200" dirty="0" err="1"/>
            <a:t>tehnologiei</a:t>
          </a:r>
          <a:r>
            <a:rPr lang="en-US" sz="3600" kern="1200" dirty="0"/>
            <a:t> </a:t>
          </a:r>
          <a:r>
            <a:rPr lang="en-US" sz="3600" kern="1200" dirty="0" err="1"/>
            <a:t>MediaPipe</a:t>
          </a:r>
          <a:r>
            <a:rPr lang="en-US" sz="3600" kern="1200" dirty="0"/>
            <a:t> </a:t>
          </a:r>
          <a:r>
            <a:rPr lang="en-US" sz="3600" kern="1200" dirty="0" err="1"/>
            <a:t>pentru</a:t>
          </a:r>
          <a:r>
            <a:rPr lang="en-US" sz="3600" kern="1200" dirty="0"/>
            <a:t> </a:t>
          </a:r>
          <a:r>
            <a:rPr lang="en-US" sz="3600" kern="1200" dirty="0" err="1"/>
            <a:t>detectarea</a:t>
          </a:r>
          <a:r>
            <a:rPr lang="en-US" sz="3600" kern="1200" dirty="0"/>
            <a:t> </a:t>
          </a:r>
          <a:r>
            <a:rPr lang="en-US" sz="3600" kern="1200" dirty="0" err="1"/>
            <a:t>și</a:t>
          </a:r>
          <a:r>
            <a:rPr lang="en-US" sz="3600" kern="1200" dirty="0"/>
            <a:t> </a:t>
          </a:r>
          <a:r>
            <a:rPr lang="en-US" sz="3600" kern="1200" dirty="0" err="1"/>
            <a:t>urmărirea</a:t>
          </a:r>
          <a:r>
            <a:rPr lang="en-US" sz="3600" kern="1200" dirty="0"/>
            <a:t> </a:t>
          </a:r>
          <a:r>
            <a:rPr lang="en-US" sz="3600" kern="1200" dirty="0" err="1"/>
            <a:t>mâinilor</a:t>
          </a:r>
          <a:r>
            <a:rPr lang="en-US" sz="3600" kern="1200" dirty="0"/>
            <a:t> </a:t>
          </a:r>
          <a:r>
            <a:rPr lang="ro-RO" sz="3600" kern="1200" dirty="0"/>
            <a:t>în</a:t>
          </a:r>
          <a:r>
            <a:rPr lang="en-US" sz="3600" kern="1200" dirty="0"/>
            <a:t> </a:t>
          </a:r>
          <a:r>
            <a:rPr lang="en-US" sz="3600" kern="1200" dirty="0" err="1"/>
            <a:t>fluxuri</a:t>
          </a:r>
          <a:r>
            <a:rPr lang="en-US" sz="3600" kern="1200" dirty="0"/>
            <a:t> video</a:t>
          </a:r>
          <a:r>
            <a:rPr lang="ro-RO" sz="3600" kern="1200" dirty="0"/>
            <a:t> live</a:t>
          </a:r>
          <a:endParaRPr lang="en-US" sz="3600" kern="1200" dirty="0"/>
        </a:p>
      </dsp:txBody>
      <dsp:txXfrm>
        <a:off x="125424" y="231224"/>
        <a:ext cx="6415985" cy="2318471"/>
      </dsp:txXfrm>
    </dsp:sp>
    <dsp:sp modelId="{FC8E4519-62F2-46B2-A358-65F8232A99BA}">
      <dsp:nvSpPr>
        <dsp:cNvPr id="0" name=""/>
        <dsp:cNvSpPr/>
      </dsp:nvSpPr>
      <dsp:spPr>
        <a:xfrm>
          <a:off x="0" y="2778799"/>
          <a:ext cx="6666833" cy="256931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Explorarea posibilităților de interacțiune și control prin gesturi în aplicații practice</a:t>
          </a:r>
        </a:p>
      </dsp:txBody>
      <dsp:txXfrm>
        <a:off x="125424" y="2904223"/>
        <a:ext cx="6415985" cy="231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85EE1-D66F-472E-9622-88D9D236B6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9BC6-A090-418A-8B08-CC6B64A6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49BC6-A090-418A-8B08-CC6B64A63D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D8CA-6AE7-77D9-EC98-84FC850B6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AA7B-A062-A0FF-8B76-A11F38A8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C7B9-471D-2F85-5A0A-16479C0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7CFC-E950-8BF4-39EA-FB862A9C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DB48-383B-087A-2C89-F9DE1AAC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8532-94D5-75E7-8DFE-F41D7F7D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8EA74-2BF9-FF14-3A9B-65EF3ED3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332F-B6B8-3076-74B7-93896EA5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FDBA-957D-98AB-8E2B-5C9B2805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ACBA-ED85-39DC-3DBD-C31D607C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4CABB-8832-EFFB-CEB2-885657498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C534-5673-5241-2E59-B36E55EEF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B6525-0A53-F2B5-77A4-E5662D34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6147-358D-C100-CFD2-8A25598A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CBE4-EBE6-08DC-3AE8-B13DFA8F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6BF7-2795-47A2-9D41-7B106FBB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5005-63A7-EC9D-1814-968E91B5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8F8C-556B-2921-E850-85F7BA57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067E-D226-2E67-AE30-CA0A3069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92E9-4A49-4211-1C4F-6FD3370E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DDC0-DBEA-9097-5D1C-24241B79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60DD-0C92-B137-220A-E2B3056E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2C12-8134-81A8-EFE3-9003AFA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4527-1D60-D6F1-2960-7F3ECCC8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325E-E376-3846-B0E0-B129FF82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5161-37D6-C1D3-2C45-E082D2AB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0D84-B758-BB0D-0FB9-FC19B4812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3F073-D376-43B2-909F-B4B870E7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EB5AE-90EF-1008-9DD6-F215BA1E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E6A92-491B-3F57-D37D-6CAB29E6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BD35-864C-FB17-B3E0-E5D811E4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C16D-1F5A-B5C3-88B6-94C7567E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18AA-7547-74CE-F97F-D49D7E2F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9FE55-96FA-4265-202E-051142B39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533E4-B719-691C-55D9-FDF29243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D9776-3A96-2E69-ECA2-A93B4C9E4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3B178-34DF-2481-4841-5B8E445D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0F477-DC3C-2B1D-0427-6A54D121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851A0-5B3E-93E9-BED5-D813DDB7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7DAB-99BF-BD66-DC94-E5A7154A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F2595-5F77-3090-C340-79E0117F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38674-2F80-4516-56F0-AE2C96EA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DE92-9C12-25F6-91BA-F23C3580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B256D-540D-F509-6EBB-95A2B8F4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DE962-D431-FD60-1254-E0A00A35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53E6-4931-9230-D5B9-13CD5608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48A2-7F95-DB72-1F85-57929956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C40C-40C6-DDCE-B3D4-0F3C6A6B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5FFE1-F9D4-BA72-0D69-229D59E4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7E08-05D3-6801-8570-550774FD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03AB-E5F1-456D-D096-B67FEEA5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8F394-3AAD-AC6B-CA9B-962F068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90EC-0B23-BEF3-CC9F-0C88B4E7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8469C-9861-176F-01B5-0515A1DC9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F849E-0152-D345-97A7-6E6BDD81A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09759-1913-0506-1C10-38734D85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4E7A-A98E-F3F6-9AF8-159C2CB1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3B7BD-D841-2D5C-4E1B-AE039DE5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22EF4-8DE5-022D-29A2-F2F37B18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FECC-F49F-6023-16E6-01D4F2C7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899-26BF-9355-FEE7-3A04AE765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71B1-C0FA-4C2A-9479-28BED1F49E1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7A6B-92D4-5714-0E59-65BAEA106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7C70-F6A4-AE2D-C649-B61942F12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266B-A4D1-407B-B86D-609B9F8C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nd tracking using mediapipe | Intel DevMesh | Dushyant, 03/22/2022">
            <a:extLst>
              <a:ext uri="{FF2B5EF4-FFF2-40B4-BE49-F238E27FC236}">
                <a16:creationId xmlns:a16="http://schemas.microsoft.com/office/drawing/2014/main" id="{6E6B98A3-F6B0-71D3-6373-1DDDF63F3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64E56-398A-574A-470A-BB6E9708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</a:rPr>
              <a:t>Detec</a:t>
            </a:r>
            <a:r>
              <a:rPr lang="ro-RO" sz="6600" b="1" dirty="0">
                <a:solidFill>
                  <a:schemeClr val="bg1"/>
                </a:solidFill>
              </a:rPr>
              <a:t>ț</a:t>
            </a:r>
            <a:r>
              <a:rPr lang="en-US" sz="6600" b="1" dirty="0" err="1">
                <a:solidFill>
                  <a:schemeClr val="bg1"/>
                </a:solidFill>
              </a:rPr>
              <a:t>ia</a:t>
            </a:r>
            <a:r>
              <a:rPr lang="en-US" sz="6600" b="1" dirty="0">
                <a:solidFill>
                  <a:schemeClr val="bg1"/>
                </a:solidFill>
              </a:rPr>
              <a:t> M</a:t>
            </a:r>
            <a:r>
              <a:rPr lang="ro-RO" sz="6600" b="1" dirty="0">
                <a:solidFill>
                  <a:schemeClr val="bg1"/>
                </a:solidFill>
              </a:rPr>
              <a:t>âinii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74EBE-728D-3C9C-E9EB-C38726FF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Utilizând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Mediapipe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OpenCV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Python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9DE4-9DED-48B3-4933-9000E538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dirty="0" err="1">
                <a:solidFill>
                  <a:srgbClr val="FFFFFF"/>
                </a:solidFill>
                <a:effectLst/>
                <a:latin typeface="+mn-lt"/>
              </a:rPr>
              <a:t>Scopul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Söhne"/>
              </a:rPr>
              <a:t>Proiectului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: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2DD52C-3B43-0CC5-14C1-2A9B093C5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8860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2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1EE4C-63DD-2A98-17D6-9377129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3" y="502019"/>
            <a:ext cx="6783354" cy="738951"/>
          </a:xfrm>
        </p:spPr>
        <p:txBody>
          <a:bodyPr anchor="b">
            <a:normAutofit/>
          </a:bodyPr>
          <a:lstStyle/>
          <a:p>
            <a:r>
              <a:rPr lang="en-US" sz="4000" b="1" i="0" dirty="0" err="1">
                <a:effectLst/>
                <a:latin typeface="+mn-lt"/>
              </a:rPr>
              <a:t>Relevanța</a:t>
            </a:r>
            <a:r>
              <a:rPr lang="en-US" sz="4000" b="1" i="0" dirty="0">
                <a:effectLst/>
                <a:latin typeface="+mn-lt"/>
              </a:rPr>
              <a:t> </a:t>
            </a:r>
            <a:r>
              <a:rPr lang="en-US" sz="4000" b="1" i="0" dirty="0" err="1">
                <a:effectLst/>
                <a:latin typeface="+mn-lt"/>
              </a:rPr>
              <a:t>Proiectului</a:t>
            </a:r>
            <a:r>
              <a:rPr lang="en-US" sz="4000" b="1" i="0" dirty="0">
                <a:effectLst/>
                <a:latin typeface="+mn-lt"/>
              </a:rPr>
              <a:t>: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9B71-495B-2D4F-E1D7-83AFD27A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1474238"/>
            <a:ext cx="6596743" cy="5085182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mâinilor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crucială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interfețelor</a:t>
            </a:r>
            <a:r>
              <a:rPr lang="en-US" dirty="0"/>
              <a:t> intuitive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interacțiunilor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 cu </a:t>
            </a:r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electronice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Proiectul</a:t>
            </a:r>
            <a:r>
              <a:rPr lang="en-US" dirty="0"/>
              <a:t> are </a:t>
            </a:r>
            <a:r>
              <a:rPr lang="en-US" dirty="0" err="1"/>
              <a:t>potențialul</a:t>
            </a:r>
            <a:r>
              <a:rPr lang="en-US" dirty="0"/>
              <a:t> de a </a:t>
            </a:r>
            <a:r>
              <a:rPr lang="en-US" dirty="0" err="1"/>
              <a:t>îmbunătăți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aplicațiilor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gesturi</a:t>
            </a:r>
            <a:r>
              <a:rPr lang="en-US" dirty="0"/>
              <a:t>, </a:t>
            </a:r>
            <a:r>
              <a:rPr lang="en-US" dirty="0" err="1"/>
              <a:t>facilitând</a:t>
            </a:r>
            <a:r>
              <a:rPr lang="en-US" dirty="0"/>
              <a:t> </a:t>
            </a:r>
            <a:r>
              <a:rPr lang="en-US" dirty="0" err="1"/>
              <a:t>experiența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precum </a:t>
            </a:r>
            <a:r>
              <a:rPr lang="en-US" dirty="0" err="1"/>
              <a:t>prezentări</a:t>
            </a:r>
            <a:r>
              <a:rPr lang="en-US" dirty="0"/>
              <a:t> </a:t>
            </a:r>
            <a:r>
              <a:rPr lang="ro-RO" dirty="0"/>
              <a:t>și jocuri</a:t>
            </a:r>
          </a:p>
          <a:p>
            <a:endParaRPr lang="ro-RO" dirty="0"/>
          </a:p>
          <a:p>
            <a:r>
              <a:rPr lang="ro-RO" dirty="0"/>
              <a:t>I</a:t>
            </a:r>
            <a:r>
              <a:rPr lang="en-US" dirty="0" err="1"/>
              <a:t>ntegrarea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</a:t>
            </a:r>
            <a:r>
              <a:rPr lang="en-US" dirty="0" err="1"/>
              <a:t>detectare</a:t>
            </a:r>
            <a:r>
              <a:rPr lang="en-US" dirty="0"/>
              <a:t> a </a:t>
            </a:r>
            <a:r>
              <a:rPr lang="en-US" dirty="0" err="1"/>
              <a:t>mâinilor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îmbunătățiri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securității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accesibilității</a:t>
            </a:r>
            <a:r>
              <a:rPr lang="en-US" dirty="0"/>
              <a:t>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recunoașterea</a:t>
            </a:r>
            <a:r>
              <a:rPr lang="en-US" dirty="0"/>
              <a:t> </a:t>
            </a:r>
            <a:r>
              <a:rPr lang="en-US" dirty="0" err="1"/>
              <a:t>gesturilor</a:t>
            </a:r>
            <a:r>
              <a:rPr lang="en-US" dirty="0"/>
              <a:t> </a:t>
            </a:r>
            <a:r>
              <a:rPr lang="en-US" dirty="0" err="1"/>
              <a:t>unice</a:t>
            </a:r>
            <a:r>
              <a:rPr lang="en-US" dirty="0"/>
              <a:t> ale </a:t>
            </a:r>
            <a:r>
              <a:rPr lang="en-US" dirty="0" err="1"/>
              <a:t>utilizatorilor</a:t>
            </a:r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Iron Man is a science fiction movie, it features some technological  advancement that by the time… | by Charles Jasthyn De La Cueva | Medium">
            <a:extLst>
              <a:ext uri="{FF2B5EF4-FFF2-40B4-BE49-F238E27FC236}">
                <a16:creationId xmlns:a16="http://schemas.microsoft.com/office/drawing/2014/main" id="{8FC0FAF6-E93B-EB2A-18B4-D2E06D45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0799" y="2120577"/>
            <a:ext cx="4914220" cy="26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uild Your Own Hand Detection Tool in Sec | Medium">
            <a:extLst>
              <a:ext uri="{FF2B5EF4-FFF2-40B4-BE49-F238E27FC236}">
                <a16:creationId xmlns:a16="http://schemas.microsoft.com/office/drawing/2014/main" id="{44FF5683-66E1-778C-6C72-D599E15D9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4802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8D8D7-FDCC-551B-60E5-93B3726C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910" y="94268"/>
            <a:ext cx="6385089" cy="2031009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 err="1">
                <a:effectLst/>
                <a:latin typeface="+mn-lt"/>
              </a:rPr>
              <a:t>Descrierea</a:t>
            </a:r>
            <a:r>
              <a:rPr lang="en-US" sz="4000" b="1" i="0" dirty="0">
                <a:effectLst/>
                <a:latin typeface="+mn-lt"/>
              </a:rPr>
              <a:t> </a:t>
            </a:r>
            <a:r>
              <a:rPr lang="en-US" sz="4000" b="1" i="0" dirty="0" err="1">
                <a:effectLst/>
                <a:latin typeface="+mn-lt"/>
              </a:rPr>
              <a:t>Metode</a:t>
            </a:r>
            <a:r>
              <a:rPr lang="en-US" sz="4000" b="1" dirty="0" err="1">
                <a:latin typeface="+mn-lt"/>
              </a:rPr>
              <a:t>i</a:t>
            </a:r>
            <a:r>
              <a:rPr lang="en-US" sz="4000" b="1" dirty="0">
                <a:latin typeface="+mn-lt"/>
              </a:rPr>
              <a:t>: </a:t>
            </a:r>
            <a:r>
              <a:rPr lang="en-US" sz="4000" dirty="0" err="1">
                <a:latin typeface="+mn-lt"/>
              </a:rPr>
              <a:t>Arhitectura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MediaPipe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CB65-6977-2CC1-9AF0-818C3F1B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25277"/>
            <a:ext cx="5727192" cy="4357819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MediaPipe</a:t>
            </a:r>
            <a:r>
              <a:rPr lang="en-US" dirty="0"/>
              <a:t> </a:t>
            </a:r>
            <a:r>
              <a:rPr lang="en-US" dirty="0" err="1"/>
              <a:t>integrează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a </a:t>
            </a:r>
            <a:r>
              <a:rPr lang="en-US" dirty="0" err="1"/>
              <a:t>imaginilor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machine learning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localiza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urmări</a:t>
            </a:r>
            <a:r>
              <a:rPr lang="en-US" dirty="0"/>
              <a:t> </a:t>
            </a:r>
            <a:r>
              <a:rPr lang="en-US" dirty="0" err="1"/>
              <a:t>mâinile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fluxurilor</a:t>
            </a:r>
            <a:r>
              <a:rPr lang="en-US" dirty="0"/>
              <a:t> video</a:t>
            </a:r>
          </a:p>
          <a:p>
            <a:endParaRPr lang="en-US" dirty="0"/>
          </a:p>
          <a:p>
            <a:r>
              <a:rPr lang="en-US" dirty="0" err="1"/>
              <a:t>MediaPipe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en-US" dirty="0"/>
              <a:t> o </a:t>
            </a:r>
            <a:r>
              <a:rPr lang="en-US" dirty="0" err="1"/>
              <a:t>arhitectură</a:t>
            </a:r>
            <a:r>
              <a:rPr lang="en-US" dirty="0"/>
              <a:t> de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neurală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mâinilor</a:t>
            </a:r>
            <a:r>
              <a:rPr lang="en-US" dirty="0"/>
              <a:t>, cu </a:t>
            </a:r>
            <a:r>
              <a:rPr lang="en-US" dirty="0" err="1"/>
              <a:t>straturi</a:t>
            </a:r>
            <a:r>
              <a:rPr lang="en-US" dirty="0"/>
              <a:t> </a:t>
            </a:r>
            <a:r>
              <a:rPr lang="en-US" dirty="0" err="1"/>
              <a:t>specializate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punctelor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mâinilor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2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air of hands with green squares&#10;&#10;Description automatically generated">
            <a:extLst>
              <a:ext uri="{FF2B5EF4-FFF2-40B4-BE49-F238E27FC236}">
                <a16:creationId xmlns:a16="http://schemas.microsoft.com/office/drawing/2014/main" id="{EB158A6A-0759-2A89-D71E-331D31530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52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8D8D7-FDCC-551B-60E5-93B3726C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525195"/>
            <a:ext cx="11178073" cy="1005025"/>
          </a:xfrm>
        </p:spPr>
        <p:txBody>
          <a:bodyPr anchor="b">
            <a:norm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Descrierea</a:t>
            </a:r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Söhne"/>
              </a:rPr>
              <a:t>Metode</a:t>
            </a:r>
            <a:r>
              <a:rPr lang="en-US" b="1" dirty="0" err="1">
                <a:solidFill>
                  <a:srgbClr val="FFFFFF"/>
                </a:solidFill>
                <a:latin typeface="Söhne"/>
              </a:rPr>
              <a:t>i</a:t>
            </a:r>
            <a:r>
              <a:rPr lang="en-US" b="1" dirty="0">
                <a:solidFill>
                  <a:srgbClr val="FFFFFF"/>
                </a:solidFill>
                <a:latin typeface="Söhne"/>
              </a:rPr>
              <a:t>: </a:t>
            </a:r>
            <a:r>
              <a:rPr lang="ro-RO" i="0" dirty="0">
                <a:solidFill>
                  <a:srgbClr val="FFFFFF"/>
                </a:solidFill>
                <a:effectLst/>
                <a:latin typeface="Söhne"/>
              </a:rPr>
              <a:t>M</a:t>
            </a:r>
            <a:r>
              <a:rPr lang="en-US" i="0" dirty="0" err="1">
                <a:solidFill>
                  <a:srgbClr val="FFFFFF"/>
                </a:solidFill>
                <a:effectLst/>
                <a:latin typeface="Söhne"/>
              </a:rPr>
              <a:t>odul</a:t>
            </a:r>
            <a:r>
              <a:rPr lang="en-US" i="0" dirty="0">
                <a:solidFill>
                  <a:srgbClr val="FFFFFF"/>
                </a:solidFill>
                <a:effectLst/>
                <a:latin typeface="Söhne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Söhne"/>
              </a:rPr>
              <a:t>o</a:t>
            </a:r>
            <a:r>
              <a:rPr lang="en-US" i="0" dirty="0" err="1">
                <a:solidFill>
                  <a:srgbClr val="FFFFFF"/>
                </a:solidFill>
                <a:effectLst/>
                <a:latin typeface="Söhne"/>
              </a:rPr>
              <a:t>perare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CB65-6977-2CC1-9AF0-818C3F1B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872535"/>
            <a:ext cx="11539728" cy="4702001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rgbClr val="FFFFFF"/>
                </a:solidFill>
              </a:rPr>
              <a:t>Procesul este divizat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ro-RO" sz="3200" dirty="0">
                <a:solidFill>
                  <a:srgbClr val="FFFFFF"/>
                </a:solidFill>
              </a:rPr>
              <a:t>în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ro-RO" sz="3200" dirty="0">
                <a:solidFill>
                  <a:srgbClr val="FFFFFF"/>
                </a:solidFill>
              </a:rPr>
              <a:t>preprocesarea imaginilor(normalizare și redimensionare), aplicarea modelelor de rețea neurală și post-procesarea rezultatelor</a:t>
            </a:r>
          </a:p>
          <a:p>
            <a:endParaRPr lang="ro-RO" sz="3200" dirty="0">
              <a:solidFill>
                <a:srgbClr val="FFFFFF"/>
              </a:solidFill>
            </a:endParaRPr>
          </a:p>
          <a:p>
            <a:r>
              <a:rPr lang="ro-RO" sz="3200" dirty="0">
                <a:solidFill>
                  <a:srgbClr val="FFFFFF"/>
                </a:solidFill>
              </a:rPr>
              <a:t>Rezultatele sunt utilizate pentru a identifica și desena dreptunghiuri în jurul palmelor și pentru a extrage informații despre poziția mâinilor în cadrul imaginii</a:t>
            </a:r>
          </a:p>
        </p:txBody>
      </p:sp>
    </p:spTree>
    <p:extLst>
      <p:ext uri="{BB962C8B-B14F-4D97-AF65-F5344CB8AC3E}">
        <p14:creationId xmlns:p14="http://schemas.microsoft.com/office/powerpoint/2010/main" val="35733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8589-F921-E881-7B4F-4CE8E32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084" y="379142"/>
            <a:ext cx="5533452" cy="625450"/>
          </a:xfrm>
        </p:spPr>
        <p:txBody>
          <a:bodyPr anchor="t">
            <a:normAutofit/>
          </a:bodyPr>
          <a:lstStyle/>
          <a:p>
            <a:r>
              <a:rPr lang="ro-RO" sz="3200" b="1" dirty="0">
                <a:latin typeface="+mn-lt"/>
              </a:rPr>
              <a:t>Concluzii</a:t>
            </a:r>
            <a:r>
              <a:rPr lang="en-US" sz="3200" b="1" dirty="0">
                <a:latin typeface="+mn-lt"/>
              </a:rPr>
              <a:t>:</a:t>
            </a: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4BDABC64-75BA-8DE7-1A0F-7411C7271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6" r="37486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0C5C-9FB2-E57F-AA7C-94A81C62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1271017"/>
            <a:ext cx="6715241" cy="5456354"/>
          </a:xfrm>
        </p:spPr>
        <p:txBody>
          <a:bodyPr>
            <a:normAutofit lnSpcReduction="10000"/>
          </a:bodyPr>
          <a:lstStyle/>
          <a:p>
            <a:r>
              <a:rPr lang="en-US" b="1" i="0" dirty="0" err="1">
                <a:effectLst/>
              </a:rPr>
              <a:t>Eficiență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în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timp</a:t>
            </a:r>
            <a:r>
              <a:rPr lang="en-US" b="1" i="0" dirty="0">
                <a:effectLst/>
              </a:rPr>
              <a:t> real: </a:t>
            </a:r>
            <a:r>
              <a:rPr lang="ro-RO" dirty="0"/>
              <a:t>m</a:t>
            </a:r>
            <a:r>
              <a:rPr lang="en-US" dirty="0" err="1"/>
              <a:t>odalitatea</a:t>
            </a:r>
            <a:r>
              <a:rPr lang="en-US" dirty="0"/>
              <a:t> de </a:t>
            </a:r>
            <a:r>
              <a:rPr lang="en-US" dirty="0" err="1"/>
              <a:t>abordare</a:t>
            </a:r>
            <a:r>
              <a:rPr lang="en-US" dirty="0"/>
              <a:t> a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demonstrează</a:t>
            </a:r>
            <a:r>
              <a:rPr lang="en-US" dirty="0"/>
              <a:t> o </a:t>
            </a:r>
            <a:r>
              <a:rPr lang="en-US" dirty="0" err="1"/>
              <a:t>eficiență</a:t>
            </a:r>
            <a:r>
              <a:rPr lang="en-US" dirty="0"/>
              <a:t> </a:t>
            </a:r>
            <a:r>
              <a:rPr lang="en-US" dirty="0" err="1"/>
              <a:t>semnificativă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detecția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urmărirea</a:t>
            </a:r>
            <a:r>
              <a:rPr lang="en-US" dirty="0"/>
              <a:t> </a:t>
            </a:r>
            <a:r>
              <a:rPr lang="en-US" dirty="0" err="1"/>
              <a:t>mâinilor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</a:t>
            </a:r>
          </a:p>
          <a:p>
            <a:endParaRPr lang="en-US" dirty="0"/>
          </a:p>
          <a:p>
            <a:r>
              <a:rPr lang="en-US" b="1" i="0" dirty="0" err="1">
                <a:effectLst/>
              </a:rPr>
              <a:t>Precizie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în</a:t>
            </a:r>
            <a:r>
              <a:rPr lang="en-US" b="1" i="0" dirty="0">
                <a:effectLst/>
              </a:rPr>
              <a:t> </a:t>
            </a:r>
            <a:r>
              <a:rPr lang="ro-RO" b="1" i="0" dirty="0">
                <a:effectLst/>
              </a:rPr>
              <a:t>d</a:t>
            </a:r>
            <a:r>
              <a:rPr lang="en-US" b="1" i="0" dirty="0" err="1">
                <a:effectLst/>
              </a:rPr>
              <a:t>iverse</a:t>
            </a:r>
            <a:r>
              <a:rPr lang="en-US" b="1" i="0" dirty="0">
                <a:effectLst/>
              </a:rPr>
              <a:t> </a:t>
            </a:r>
            <a:r>
              <a:rPr lang="ro-RO" b="1" dirty="0"/>
              <a:t>c</a:t>
            </a:r>
            <a:r>
              <a:rPr lang="en-US" b="1" i="0" dirty="0" err="1">
                <a:effectLst/>
              </a:rPr>
              <a:t>ondiții</a:t>
            </a:r>
            <a:r>
              <a:rPr lang="en-US" b="1" i="0" dirty="0">
                <a:effectLst/>
              </a:rPr>
              <a:t> de </a:t>
            </a:r>
            <a:r>
              <a:rPr lang="ro-RO" b="1" dirty="0"/>
              <a:t>m</a:t>
            </a:r>
            <a:r>
              <a:rPr lang="en-US" b="1" i="0" dirty="0" err="1">
                <a:effectLst/>
              </a:rPr>
              <a:t>ediu</a:t>
            </a:r>
            <a:r>
              <a:rPr lang="en-US" b="1" i="0" dirty="0">
                <a:effectLst/>
              </a:rPr>
              <a:t>: </a:t>
            </a:r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MediaPipe</a:t>
            </a:r>
            <a:r>
              <a:rPr lang="en-US" dirty="0"/>
              <a:t> s-a </a:t>
            </a:r>
            <a:r>
              <a:rPr lang="en-US" dirty="0" err="1"/>
              <a:t>dovedit</a:t>
            </a:r>
            <a:r>
              <a:rPr lang="en-US" dirty="0"/>
              <a:t> a fi </a:t>
            </a:r>
            <a:r>
              <a:rPr lang="en-US" dirty="0" err="1"/>
              <a:t>robustă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fața</a:t>
            </a:r>
            <a:r>
              <a:rPr lang="en-US" dirty="0"/>
              <a:t> </a:t>
            </a:r>
            <a:r>
              <a:rPr lang="en-US" dirty="0" err="1"/>
              <a:t>variabilității</a:t>
            </a:r>
            <a:r>
              <a:rPr lang="en-US" dirty="0"/>
              <a:t> </a:t>
            </a:r>
            <a:r>
              <a:rPr lang="en-US" dirty="0" err="1"/>
              <a:t>condițiilor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schimbările</a:t>
            </a:r>
            <a:r>
              <a:rPr lang="en-US" dirty="0"/>
              <a:t> de </a:t>
            </a:r>
            <a:r>
              <a:rPr lang="en-US" dirty="0" err="1"/>
              <a:t>iluminare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fundaluri</a:t>
            </a:r>
            <a:r>
              <a:rPr lang="en-US" dirty="0"/>
              <a:t> </a:t>
            </a:r>
            <a:r>
              <a:rPr lang="en-US" dirty="0" err="1"/>
              <a:t>complexe</a:t>
            </a:r>
            <a:endParaRPr lang="ro-RO" dirty="0"/>
          </a:p>
          <a:p>
            <a:endParaRPr lang="en-US" dirty="0"/>
          </a:p>
          <a:p>
            <a:r>
              <a:rPr lang="en-US" b="1" i="0" dirty="0" err="1">
                <a:effectLst/>
              </a:rPr>
              <a:t>Cerințe</a:t>
            </a:r>
            <a:r>
              <a:rPr lang="en-US" b="1" i="0" dirty="0">
                <a:effectLst/>
              </a:rPr>
              <a:t> </a:t>
            </a:r>
            <a:r>
              <a:rPr lang="ro-RO" b="1" dirty="0"/>
              <a:t>t</a:t>
            </a:r>
            <a:r>
              <a:rPr lang="en-US" b="1" i="0" dirty="0" err="1">
                <a:effectLst/>
              </a:rPr>
              <a:t>ehnice</a:t>
            </a:r>
            <a:r>
              <a:rPr lang="en-US" b="1" i="0" dirty="0">
                <a:effectLst/>
              </a:rPr>
              <a:t>: </a:t>
            </a:r>
            <a:r>
              <a:rPr lang="en-US" dirty="0" err="1"/>
              <a:t>aplic</a:t>
            </a:r>
            <a:r>
              <a:rPr lang="ro-RO" dirty="0"/>
              <a:t>ația poate fi folosita de oricine care are la dispoziție o camera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0F751-AB5D-1E6C-1652-A5D23AB8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1" y="257469"/>
            <a:ext cx="6792786" cy="1955307"/>
          </a:xfrm>
        </p:spPr>
        <p:txBody>
          <a:bodyPr anchor="ctr">
            <a:normAutofit/>
          </a:bodyPr>
          <a:lstStyle/>
          <a:p>
            <a:pPr algn="ctr"/>
            <a:r>
              <a:rPr lang="it-IT" b="1" i="0" dirty="0" err="1">
                <a:effectLst/>
                <a:latin typeface="+mn-lt"/>
              </a:rPr>
              <a:t>Membrii</a:t>
            </a:r>
            <a:r>
              <a:rPr lang="it-IT" b="1" i="0" dirty="0">
                <a:effectLst/>
                <a:latin typeface="+mn-lt"/>
              </a:rPr>
              <a:t> </a:t>
            </a:r>
            <a:r>
              <a:rPr lang="it-IT" b="1" i="0" dirty="0" err="1">
                <a:effectLst/>
                <a:latin typeface="+mn-lt"/>
              </a:rPr>
              <a:t>Echipei</a:t>
            </a:r>
            <a:r>
              <a:rPr lang="it-IT" b="1" i="0" dirty="0">
                <a:effectLst/>
                <a:latin typeface="+mn-lt"/>
              </a:rPr>
              <a:t> </a:t>
            </a:r>
            <a:r>
              <a:rPr lang="it-IT" b="1" i="0" dirty="0" err="1">
                <a:effectLst/>
                <a:latin typeface="+mn-lt"/>
              </a:rPr>
              <a:t>și</a:t>
            </a:r>
            <a:r>
              <a:rPr lang="ro-RO" b="1" dirty="0">
                <a:latin typeface="+mn-lt"/>
              </a:rPr>
              <a:t> c</a:t>
            </a:r>
            <a:r>
              <a:rPr lang="it-IT" b="1" i="0" dirty="0" err="1">
                <a:effectLst/>
                <a:latin typeface="+mn-lt"/>
              </a:rPr>
              <a:t>ontribuțiile</a:t>
            </a:r>
            <a:r>
              <a:rPr lang="it-IT" b="1" i="0" dirty="0">
                <a:effectLst/>
                <a:latin typeface="+mn-lt"/>
              </a:rPr>
              <a:t> </a:t>
            </a:r>
            <a:r>
              <a:rPr lang="ro-RO" b="1" i="0" dirty="0">
                <a:effectLst/>
                <a:latin typeface="+mn-lt"/>
              </a:rPr>
              <a:t>l</a:t>
            </a:r>
            <a:r>
              <a:rPr lang="it-IT" b="1" i="0" dirty="0">
                <a:effectLst/>
                <a:latin typeface="+mn-lt"/>
              </a:rPr>
              <a:t>or: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E29C-032D-F4F0-3F35-8AC84BC3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" y="2359152"/>
            <a:ext cx="6792784" cy="42413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b="1" dirty="0"/>
              <a:t>Sună</a:t>
            </a:r>
            <a:r>
              <a:rPr lang="ro-RO" sz="2000" b="1" dirty="0"/>
              <a:t> </a:t>
            </a:r>
            <a:r>
              <a:rPr lang="ro-RO" b="1" dirty="0"/>
              <a:t>Cosmin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Determinarea</a:t>
            </a:r>
            <a:r>
              <a:rPr lang="en-US" sz="2000" b="1" dirty="0"/>
              <a:t> </a:t>
            </a:r>
            <a:r>
              <a:rPr lang="en-US" sz="2000" b="1" dirty="0" err="1"/>
              <a:t>dimenisunii</a:t>
            </a:r>
            <a:r>
              <a:rPr lang="en-US" sz="2000" b="1" dirty="0"/>
              <a:t> </a:t>
            </a:r>
            <a:r>
              <a:rPr lang="en-US" sz="2000" b="1" dirty="0" err="1"/>
              <a:t>patratului</a:t>
            </a:r>
            <a:r>
              <a:rPr lang="en-US" sz="2000" b="1" dirty="0"/>
              <a:t> </a:t>
            </a:r>
            <a:r>
              <a:rPr lang="en-US" sz="2000" b="1" dirty="0" err="1"/>
              <a:t>folosit</a:t>
            </a:r>
            <a:r>
              <a:rPr lang="en-US" sz="2000" b="1" dirty="0"/>
              <a:t> </a:t>
            </a:r>
            <a:r>
              <a:rPr lang="en-US" sz="2000" b="1" dirty="0" err="1"/>
              <a:t>pentru</a:t>
            </a:r>
            <a:r>
              <a:rPr lang="en-US" sz="2000" b="1" dirty="0"/>
              <a:t> tracking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Coordonatele</a:t>
            </a:r>
            <a:r>
              <a:rPr lang="en-US" sz="2000" dirty="0"/>
              <a:t> </a:t>
            </a:r>
            <a:r>
              <a:rPr lang="en-US" sz="2000" dirty="0" err="1"/>
              <a:t>vârfului</a:t>
            </a:r>
            <a:r>
              <a:rPr lang="en-US" sz="2000" dirty="0"/>
              <a:t> </a:t>
            </a:r>
            <a:r>
              <a:rPr lang="en-US" sz="2000" dirty="0" err="1"/>
              <a:t>degetului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ro-RO" sz="2000" dirty="0"/>
              <a:t>baza degetului</a:t>
            </a:r>
            <a:r>
              <a:rPr lang="en-US" sz="2000" dirty="0"/>
              <a:t> sunt </a:t>
            </a:r>
            <a:r>
              <a:rPr lang="en-US" sz="2000" dirty="0" err="1"/>
              <a:t>extrase</a:t>
            </a:r>
            <a:r>
              <a:rPr lang="en-US" sz="2000" dirty="0"/>
              <a:t> din </a:t>
            </a:r>
            <a:r>
              <a:rPr lang="en-US" sz="2000" dirty="0" err="1"/>
              <a:t>rezultatele</a:t>
            </a:r>
            <a:r>
              <a:rPr lang="en-US" sz="2000" dirty="0"/>
              <a:t> </a:t>
            </a:r>
            <a:r>
              <a:rPr lang="en-US" sz="2000" dirty="0" err="1"/>
              <a:t>detecției</a:t>
            </a:r>
            <a:r>
              <a:rPr lang="en-US" sz="2000" dirty="0"/>
              <a:t> </a:t>
            </a:r>
            <a:r>
              <a:rPr lang="ro-RO" sz="2000" dirty="0"/>
              <a:t>și s</a:t>
            </a:r>
            <a:r>
              <a:rPr lang="en-US" sz="2000" dirty="0"/>
              <a:t>e </a:t>
            </a:r>
            <a:r>
              <a:rPr lang="en-US" sz="2000" dirty="0" err="1"/>
              <a:t>calculează</a:t>
            </a:r>
            <a:r>
              <a:rPr lang="en-US" sz="2000" dirty="0"/>
              <a:t> </a:t>
            </a:r>
            <a:r>
              <a:rPr lang="en-US" sz="2000" dirty="0" err="1"/>
              <a:t>distanța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puncte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obține</a:t>
            </a:r>
            <a:r>
              <a:rPr lang="en-US" sz="2000" dirty="0"/>
              <a:t> o </a:t>
            </a:r>
            <a:r>
              <a:rPr lang="en-US" sz="2000" dirty="0" err="1"/>
              <a:t>dimensiune</a:t>
            </a:r>
            <a:r>
              <a:rPr lang="en-US" sz="2000" dirty="0"/>
              <a:t> de </a:t>
            </a:r>
            <a:r>
              <a:rPr lang="en-US" sz="2000" dirty="0" err="1"/>
              <a:t>referință</a:t>
            </a:r>
            <a:r>
              <a:rPr lang="ro-RO" sz="2000" dirty="0"/>
              <a:t> folosita ulterior pentru calcularea dimenisunii patratului din jurul palmei.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A8464-6B29-72A3-B4B5-29B620816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79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9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BC198-757B-498D-4425-58A780DFF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E29C-032D-F4F0-3F35-8AC84BC3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71804"/>
            <a:ext cx="5716555" cy="5906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Roma</a:t>
            </a:r>
            <a:r>
              <a:rPr lang="ro-RO" b="1" dirty="0"/>
              <a:t>șcu Ștefan</a:t>
            </a:r>
            <a:r>
              <a:rPr lang="en-US" b="1" dirty="0"/>
              <a:t>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o-RO" sz="2400" b="1" dirty="0"/>
              <a:t>Reprezentarea patratului în jurul mâinilor</a:t>
            </a:r>
            <a:r>
              <a:rPr lang="en-US" sz="2400" b="1" dirty="0"/>
              <a:t>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dirty="0"/>
              <a:t>Se </a:t>
            </a:r>
            <a:r>
              <a:rPr lang="en-US" dirty="0" err="1"/>
              <a:t>desenează</a:t>
            </a:r>
            <a:r>
              <a:rPr lang="en-US" dirty="0"/>
              <a:t> un </a:t>
            </a:r>
            <a:r>
              <a:rPr lang="en-US" dirty="0" err="1"/>
              <a:t>pătrat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jurul</a:t>
            </a:r>
            <a:r>
              <a:rPr lang="en-US" dirty="0"/>
              <a:t> </a:t>
            </a:r>
            <a:r>
              <a:rPr lang="en-US" dirty="0" err="1"/>
              <a:t>mâinii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coordonatele</a:t>
            </a:r>
            <a:r>
              <a:rPr lang="en-US" dirty="0"/>
              <a:t> </a:t>
            </a:r>
            <a:r>
              <a:rPr lang="en-US" dirty="0" err="1"/>
              <a:t>centrului</a:t>
            </a:r>
            <a:r>
              <a:rPr lang="en-US" dirty="0"/>
              <a:t> </a:t>
            </a:r>
            <a:r>
              <a:rPr lang="en-US" dirty="0" err="1"/>
              <a:t>mâinii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latura</a:t>
            </a:r>
            <a:r>
              <a:rPr lang="en-US" dirty="0"/>
              <a:t> </a:t>
            </a:r>
            <a:r>
              <a:rPr lang="en-US" dirty="0" err="1"/>
              <a:t>pătratului</a:t>
            </a:r>
            <a:r>
              <a:rPr lang="en-US" dirty="0"/>
              <a:t> </a:t>
            </a:r>
            <a:r>
              <a:rPr lang="en-US" dirty="0" err="1"/>
              <a:t>determinată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pasul anterior.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pătrat</a:t>
            </a:r>
            <a:r>
              <a:rPr lang="en-US" dirty="0"/>
              <a:t> </a:t>
            </a:r>
            <a:r>
              <a:rPr lang="en-US" dirty="0" err="1"/>
              <a:t>servește</a:t>
            </a:r>
            <a:r>
              <a:rPr lang="en-US" dirty="0"/>
              <a:t> ca </a:t>
            </a:r>
            <a:r>
              <a:rPr lang="en-US" dirty="0" err="1"/>
              <a:t>fereastră</a:t>
            </a:r>
            <a:r>
              <a:rPr lang="en-US" dirty="0"/>
              <a:t> de tracking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mâinile</a:t>
            </a:r>
            <a:r>
              <a:rPr lang="en-US" dirty="0"/>
              <a:t> </a:t>
            </a:r>
            <a:r>
              <a:rPr lang="en-US" dirty="0" err="1"/>
              <a:t>detectate</a:t>
            </a:r>
            <a:r>
              <a:rPr lang="en-US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29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0F08-1D1F-481F-E62D-AB28AEB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57" y="52095"/>
            <a:ext cx="6975533" cy="1534109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 err="1">
                <a:effectLst/>
                <a:latin typeface="+mn-lt"/>
              </a:rPr>
              <a:t>Direcții</a:t>
            </a:r>
            <a:r>
              <a:rPr lang="en-US" sz="3600" b="1" i="0" dirty="0">
                <a:effectLst/>
                <a:latin typeface="+mn-lt"/>
              </a:rPr>
              <a:t> </a:t>
            </a:r>
            <a:r>
              <a:rPr lang="en-US" sz="3600" b="1" i="0" dirty="0" err="1">
                <a:effectLst/>
                <a:latin typeface="+mn-lt"/>
              </a:rPr>
              <a:t>Viitoare</a:t>
            </a:r>
            <a:r>
              <a:rPr lang="en-US" sz="3600" b="1" i="0" dirty="0">
                <a:effectLst/>
                <a:latin typeface="+mn-lt"/>
              </a:rPr>
              <a:t> de </a:t>
            </a:r>
            <a:r>
              <a:rPr lang="en-US" sz="3600" b="1" i="0" dirty="0" err="1">
                <a:effectLst/>
                <a:latin typeface="+mn-lt"/>
              </a:rPr>
              <a:t>Dezvoltare</a:t>
            </a:r>
            <a:r>
              <a:rPr lang="en-US" sz="3600" b="1" dirty="0">
                <a:latin typeface="+mn-lt"/>
              </a:rPr>
              <a:t>: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CCE5-D2D8-330D-6A20-D6281B7B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07" y="1325880"/>
            <a:ext cx="6770190" cy="5312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capacității</a:t>
            </a:r>
            <a:r>
              <a:rPr lang="en-US" dirty="0"/>
              <a:t> de </a:t>
            </a:r>
            <a:r>
              <a:rPr lang="en-US" dirty="0" err="1"/>
              <a:t>recunoaștere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interpretare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set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</a:t>
            </a:r>
            <a:r>
              <a:rPr lang="en-US" dirty="0"/>
              <a:t> de </a:t>
            </a:r>
            <a:r>
              <a:rPr lang="en-US" dirty="0" err="1"/>
              <a:t>gesturi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controleze</a:t>
            </a:r>
            <a:r>
              <a:rPr lang="en-US" dirty="0"/>
              <a:t> diverse </a:t>
            </a:r>
            <a:r>
              <a:rPr lang="en-US" dirty="0" err="1"/>
              <a:t>funcționalități</a:t>
            </a:r>
            <a:r>
              <a:rPr lang="en-US" dirty="0"/>
              <a:t> cu </a:t>
            </a:r>
            <a:r>
              <a:rPr lang="en-US" dirty="0" err="1"/>
              <a:t>mișcări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ale </a:t>
            </a:r>
            <a:r>
              <a:rPr lang="en-US" dirty="0" err="1"/>
              <a:t>mâinii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gesturi</a:t>
            </a:r>
            <a:r>
              <a:rPr lang="en-US" dirty="0"/>
              <a:t> intuitive, </a:t>
            </a:r>
            <a:r>
              <a:rPr lang="en-US" dirty="0" err="1"/>
              <a:t>utilizatorii</a:t>
            </a:r>
            <a:r>
              <a:rPr lang="en-US" dirty="0"/>
              <a:t> pot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 din </a:t>
            </a:r>
            <a:r>
              <a:rPr lang="en-US" dirty="0" err="1"/>
              <a:t>casă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iluminatul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termostatele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fi </a:t>
            </a:r>
            <a:r>
              <a:rPr lang="en-US" dirty="0" err="1"/>
              <a:t>nevoiți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atingă</a:t>
            </a:r>
            <a:r>
              <a:rPr lang="en-US" dirty="0"/>
              <a:t> </a:t>
            </a:r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folosească</a:t>
            </a:r>
            <a:r>
              <a:rPr lang="en-US" dirty="0"/>
              <a:t> </a:t>
            </a:r>
            <a:r>
              <a:rPr lang="en-US" dirty="0" err="1"/>
              <a:t>telecomenzi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mediul</a:t>
            </a:r>
            <a:r>
              <a:rPr lang="en-US" dirty="0"/>
              <a:t> de </a:t>
            </a:r>
            <a:r>
              <a:rPr lang="en-US" dirty="0" err="1"/>
              <a:t>afaceri</a:t>
            </a:r>
            <a:r>
              <a:rPr lang="en-US" dirty="0"/>
              <a:t>,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tehnologie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prezentările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interacțiunile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ședințelor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un mod modern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de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proiectoarele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dispozitivele</a:t>
            </a:r>
            <a:r>
              <a:rPr lang="en-US" dirty="0"/>
              <a:t> de </a:t>
            </a:r>
            <a:r>
              <a:rPr lang="en-US" dirty="0" err="1"/>
              <a:t>afișare</a:t>
            </a:r>
            <a:r>
              <a:rPr lang="en-US" dirty="0"/>
              <a:t>.</a:t>
            </a:r>
          </a:p>
        </p:txBody>
      </p:sp>
      <p:pic>
        <p:nvPicPr>
          <p:cNvPr id="5122" name="Picture 2" descr="Onecue replaces all your remote controls with hand gestures">
            <a:extLst>
              <a:ext uri="{FF2B5EF4-FFF2-40B4-BE49-F238E27FC236}">
                <a16:creationId xmlns:a16="http://schemas.microsoft.com/office/drawing/2014/main" id="{A69FB397-C67E-3529-EA5E-7077584C5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3" t="-1" r="37412" b="10555"/>
          <a:stretch/>
        </p:blipFill>
        <p:spPr bwMode="auto">
          <a:xfrm>
            <a:off x="6987997" y="0"/>
            <a:ext cx="5200954" cy="68579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3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Detecția Mâinii</vt:lpstr>
      <vt:lpstr>Scopul Proiectului:</vt:lpstr>
      <vt:lpstr>Relevanța Proiectului:</vt:lpstr>
      <vt:lpstr>Descrierea Metodei: Arhitectura MediaPipe</vt:lpstr>
      <vt:lpstr>Descrierea Metodei: Modul de operare</vt:lpstr>
      <vt:lpstr>Concluzii:</vt:lpstr>
      <vt:lpstr>Membrii Echipei și contribuțiile lor:</vt:lpstr>
      <vt:lpstr>PowerPoint Presentation</vt:lpstr>
      <vt:lpstr>Direcții Viitoare de Dezvoltare: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Detecția Mâinii</dc:title>
  <dc:creator>Stefan Romascu</dc:creator>
  <cp:lastModifiedBy>Stefan Romascu</cp:lastModifiedBy>
  <cp:revision>2</cp:revision>
  <dcterms:created xsi:type="dcterms:W3CDTF">2024-01-11T10:37:56Z</dcterms:created>
  <dcterms:modified xsi:type="dcterms:W3CDTF">2024-01-11T13:04:20Z</dcterms:modified>
</cp:coreProperties>
</file>