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7875" cy="9143850"/>
  <p:defaultTextStyle>
    <a:defPPr lvl="0">
      <a:defRPr lang="zh-CN"/>
    </a:defPPr>
    <a:lvl1pPr defTabSz="914400" hangingPunct="1" lvl="0"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1pPr>
    <a:lvl2pPr defTabSz="914400" hangingPunct="1" lvl="1"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2pPr>
    <a:lvl3pPr defTabSz="914400" hangingPunct="1" lvl="2"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3pPr>
    <a:lvl4pPr defTabSz="914400" hangingPunct="1" lvl="3"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4pPr>
    <a:lvl5pPr defTabSz="914400" hangingPunct="1" lvl="4"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5pPr>
    <a:lvl6pPr defTabSz="914400" hangingPunct="1" lvl="5"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6pPr>
    <a:lvl7pPr defTabSz="914400" hangingPunct="1" lvl="6"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7pPr>
    <a:lvl8pPr defTabSz="914400" hangingPunct="1" lvl="7"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8pPr>
    <a:lvl9pPr defTabSz="914400" hangingPunct="1" lvl="8" algn="l" fontAlgn="auto">
      <a:lnSpc>
        <a:spcPct val="100000"/>
      </a:lnSpc>
      <a:spcBef>
        <a:spcPts val="0"/>
      </a:spcBef>
      <a:spcAft>
        <a:spcPts val="0"/>
      </a:spcAft>
      <a:buNone/>
      <a:defRPr b="0" i="0" sz="1400" u="none" cap="none" strike="noStrike">
        <a:solidFill>
          <a:srgbClr val="000000"/>
        </a:solidFill>
        <a:latin typeface="Arial" charset="0"/>
        <a:ea typeface="Arial" charset="0"/>
        <a:cs typeface="Arial" charset="0"/>
      </a:defRPr>
    </a:lvl9pPr>
  </p:defaultTextStyle>
  <p:extLst>
    <p:ext uri="{EFAFB233-063F-42B5-8137-9DF3F51BA10A}">
      <p15:sldGuideLst>
        <p15:guide id="1" orient="horz" pos="608">
          <p15:clr>
            <a:srgbClr val="000000"/>
          </p15:clr>
        </p15:guide>
        <p15:guide id="2" orient="horz" pos="872">
          <p15:clr>
            <a:srgbClr val="000000"/>
          </p15:clr>
        </p15:guide>
        <p15:guide id="3" pos="144">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8" orient="horz"/>
        <p:guide pos="872" orient="horz"/>
        <p:guide pos="1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53688503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p:cNvSpPr>
          <p:nvPr>
            <p:ph type="sldImg" idx="2"/>
          </p:nvPr>
        </p:nvSpPr>
        <p:spPr>
          <a:xfrm rot="0">
            <a:off x="533400" y="763588"/>
            <a:ext cx="6704100" cy="37719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1" name="矩形"/>
          <p:cNvSpPr>
            <a:spLocks/>
          </p:cNvSpPr>
          <p:nvPr/>
        </p:nvSpPr>
        <p:spPr>
          <a:xfrm rot="0">
            <a:off x="0" y="0"/>
            <a:ext cx="3000000" cy="3000000"/>
          </a:xfrm>
          <a:prstGeom prst="rect"/>
          <a:noFill/>
          <a:ln w="12700" cmpd="sng" cap="flat">
            <a:noFill/>
            <a:prstDash val="solid"/>
            <a:round/>
          </a:ln>
        </p:spPr>
        <p:txBody>
          <a:bodyPr vert="horz" wrap="square" lIns="91425" tIns="45700" rIns="91425" bIns="4570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1</a:t>
            </a:fld>
            <a:endParaRPr lang="zh-CN" altLang="en-US" sz="1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571840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098809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24"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753918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39"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040739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45"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1897539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8"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49"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5454289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153"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8891775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59"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88305698"/>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3"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29163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1360573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258669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9478726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7920801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2"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027399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88"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84398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94" name="对象"/>
          <p:cNvSpPr>
            <a:spLocks noGrp="1"/>
          </p:cNvSpPr>
          <p:nvPr>
            <p:ph type="sldImg" idx="2"/>
          </p:nvPr>
        </p:nvSpPr>
        <p:spPr>
          <a:xfrm rot="0">
            <a:off x="381299"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8952980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4" name="对象"/>
          <p:cNvSpPr>
            <a:spLocks noGrp="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6633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399" cy="584700"/>
          </a:xfrm>
          <a:prstGeom prst="rect"/>
          <a:solidFill>
            <a:srgbClr val="FFFFFF"/>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21" name="图片" descr="A close up of a sign&#10;&#10;Description automatically generated"/>
          <p:cNvPicPr>
            <a:picLocks/>
          </p:cNvPicPr>
          <p:nvPr/>
        </p:nvPicPr>
        <p:blipFill>
          <a:blip r:embed="rId2" cstate="print"/>
          <a:stretch>
            <a:fillRect/>
          </a:stretch>
        </p:blipFill>
        <p:spPr>
          <a:xfrm rot="0">
            <a:off x="7799750" y="88917"/>
            <a:ext cx="1233875" cy="412476"/>
          </a:xfrm>
          <a:prstGeom prst="rect"/>
          <a:noFill/>
          <a:ln w="12700" cmpd="sng" cap="flat">
            <a:noFill/>
            <a:prstDash val="solid"/>
            <a:round/>
          </a:ln>
        </p:spPr>
      </p:pic>
      <p:sp>
        <p:nvSpPr>
          <p:cNvPr id="20" name="矩形"/>
          <p:cNvSpPr>
            <a:spLocks/>
          </p:cNvSpPr>
          <p:nvPr/>
        </p:nvSpPr>
        <p:spPr>
          <a:xfrm rot="0">
            <a:off x="7594600" y="82566"/>
            <a:ext cx="165000" cy="412500"/>
          </a:xfrm>
          <a:prstGeom prst="rect"/>
          <a:solidFill>
            <a:srgbClr val="841910"/>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9" name="矩形"/>
          <p:cNvSpPr>
            <a:spLocks/>
          </p:cNvSpPr>
          <p:nvPr/>
        </p:nvSpPr>
        <p:spPr>
          <a:xfrm rot="0">
            <a:off x="7440249" y="82566"/>
            <a:ext cx="103500" cy="412500"/>
          </a:xfrm>
          <a:prstGeom prst="rect"/>
          <a:solidFill>
            <a:srgbClr val="213264"/>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8" name="矩形"/>
          <p:cNvSpPr>
            <a:spLocks/>
          </p:cNvSpPr>
          <p:nvPr/>
        </p:nvSpPr>
        <p:spPr>
          <a:xfrm rot="0">
            <a:off x="0" y="5086350"/>
            <a:ext cx="9144000" cy="69899"/>
          </a:xfrm>
          <a:prstGeom prst="rect"/>
          <a:solidFill>
            <a:srgbClr val="213264"/>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7" name="矩形"/>
          <p:cNvSpPr>
            <a:spLocks/>
          </p:cNvSpPr>
          <p:nvPr/>
        </p:nvSpPr>
        <p:spPr>
          <a:xfrm rot="0">
            <a:off x="0" y="88917"/>
            <a:ext cx="7283400" cy="406200"/>
          </a:xfrm>
          <a:prstGeom prst="rect"/>
          <a:solidFill>
            <a:srgbClr val="213264"/>
          </a:solidFill>
          <a:ln w="25400" cmpd="sng" cap="flat">
            <a:solidFill>
              <a:srgbClr val="213264"/>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 name="矩形"/>
          <p:cNvSpPr>
            <a:spLocks/>
          </p:cNvSpPr>
          <p:nvPr/>
        </p:nvSpPr>
        <p:spPr>
          <a:xfrm rot="0">
            <a:off x="92480" y="105826"/>
            <a:ext cx="39537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00"/>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5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 name="文本框"/>
          <p:cNvSpPr>
            <a:spLocks noGrp="1"/>
          </p:cNvSpPr>
          <p:nvPr>
            <p:ph type="ftr"/>
          </p:nvPr>
        </p:nvSpPr>
        <p:spPr>
          <a:xfrm rot="0">
            <a:off x="3028950" y="4767263"/>
            <a:ext cx="3086100" cy="2745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5" name="文本框"/>
          <p:cNvSpPr>
            <a:spLocks noGrp="1"/>
          </p:cNvSpPr>
          <p:nvPr>
            <p:ph type="sldNum"/>
          </p:nvPr>
        </p:nvSpPr>
        <p:spPr>
          <a:xfrm rot="0">
            <a:off x="6457950" y="4767263"/>
            <a:ext cx="2057400" cy="2745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987235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416634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121665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48"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6"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5"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4"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43"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465345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19"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7"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6"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5"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14"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04800" algn="l">
              <a:lnSpc>
                <a:spcPct val="115000"/>
              </a:lnSpc>
              <a:spcBef>
                <a:spcPts val="0"/>
              </a:spcBef>
              <a:spcAft>
                <a:spcPts val="0"/>
              </a:spcAft>
              <a:buClr>
                <a:srgbClr val="000000"/>
              </a:buClr>
              <a:buSzPts val="1200"/>
              <a:buFont typeface="Arial" pitchFamily="0" charset="0"/>
              <a:buChar char="●"/>
            </a:pPr>
            <a:endParaRPr lang="zh-CN" altLang="en-US"/>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1945671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3"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3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31"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30"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29"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28"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27" name="矩形"/>
          <p:cNvSpPr>
            <a:spLocks xmlns:a="http://schemas.openxmlformats.org/drawingml/2006/main"/>
          </p:cNvSpPr>
          <p:nvPr/>
        </p:nvSpPr>
        <p:spPr>
          <a:xfrm xmlns:a="http://schemas.openxmlformats.org/drawingml/2006/main" rot="0">
            <a:off x="92480" y="105826"/>
            <a:ext cx="3953700" cy="35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5" name="文本框"/>
          <p:cNvSpPr>
            <a:spLocks xmlns:a="http://schemas.openxmlformats.org/drawingml/2006/main" noGrp="1"/>
          </p:cNvSpPr>
          <p:nvPr>
            <p:ph type="title"/>
          </p:nvPr>
        </p:nvSpPr>
        <p:spPr>
          <a:xfrm xmlns:a="http://schemas.openxmlformats.org/drawingml/2006/main" rot="0">
            <a:off x="628560" y="273780"/>
            <a:ext cx="7886400" cy="993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26" name="文本框"/>
          <p:cNvSpPr>
            <a:spLocks xmlns:a="http://schemas.openxmlformats.org/drawingml/2006/main" noGrp="1"/>
          </p:cNvSpPr>
          <p:nvPr>
            <p:ph type="body" idx="1"/>
          </p:nvPr>
        </p:nvSpPr>
        <p:spPr>
          <a:xfrm xmlns:a="http://schemas.openxmlformats.org/drawingml/2006/main" rot="0">
            <a:off x="457110" y="1203390"/>
            <a:ext cx="8229300" cy="29828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2073403554"/>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71" name="矩形"/>
          <p:cNvSpPr>
            <a:spLocks xmlns:a="http://schemas.openxmlformats.org/drawingml/2006/main"/>
          </p:cNvSpPr>
          <p:nvPr/>
        </p:nvSpPr>
        <p:spPr>
          <a:xfrm xmlns:a="http://schemas.openxmlformats.org/drawingml/2006/main" rot="0">
            <a:off x="7283428" y="62784"/>
            <a:ext cx="1109399" cy="5847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170"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5"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69" name="矩形"/>
          <p:cNvSpPr>
            <a:spLocks xmlns:a="http://schemas.openxmlformats.org/drawingml/2006/main"/>
          </p:cNvSpPr>
          <p:nvPr/>
        </p:nvSpPr>
        <p:spPr>
          <a:xfrm xmlns:a="http://schemas.openxmlformats.org/drawingml/2006/main" rot="0">
            <a:off x="7594600" y="82566"/>
            <a:ext cx="165000" cy="412500"/>
          </a:xfrm>
          <a:prstGeom xmlns:a="http://schemas.openxmlformats.org/drawingml/2006/main" prst="rect"/>
          <a:solidFill xmlns:a="http://schemas.openxmlformats.org/drawingml/2006/main">
            <a:srgbClr val="841910"/>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8" name="矩形"/>
          <p:cNvSpPr>
            <a:spLocks xmlns:a="http://schemas.openxmlformats.org/drawingml/2006/main"/>
          </p:cNvSpPr>
          <p:nvPr/>
        </p:nvSpPr>
        <p:spPr>
          <a:xfrm xmlns:a="http://schemas.openxmlformats.org/drawingml/2006/main" rot="0">
            <a:off x="7440249" y="82566"/>
            <a:ext cx="103500" cy="412500"/>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7" name="矩形"/>
          <p:cNvSpPr>
            <a:spLocks xmlns:a="http://schemas.openxmlformats.org/drawingml/2006/main"/>
          </p:cNvSpPr>
          <p:nvPr/>
        </p:nvSpPr>
        <p:spPr>
          <a:xfrm xmlns:a="http://schemas.openxmlformats.org/drawingml/2006/main" rot="0">
            <a:off x="0" y="5086350"/>
            <a:ext cx="9144000" cy="69899"/>
          </a:xfrm>
          <a:prstGeom xmlns:a="http://schemas.openxmlformats.org/drawingml/2006/main" prst="rect"/>
          <a:solidFill xmlns:a="http://schemas.openxmlformats.org/drawingml/2006/main">
            <a:srgbClr val="213264"/>
          </a:solidFill>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6" name="矩形"/>
          <p:cNvSpPr>
            <a:spLocks xmlns:a="http://schemas.openxmlformats.org/drawingml/2006/main"/>
          </p:cNvSpPr>
          <p:nvPr/>
        </p:nvSpPr>
        <p:spPr>
          <a:xfrm xmlns:a="http://schemas.openxmlformats.org/drawingml/2006/main" rot="0">
            <a:off x="0" y="88917"/>
            <a:ext cx="7283400" cy="40620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165" name="矩形"/>
          <p:cNvSpPr>
            <a:spLocks xmlns:a="http://schemas.openxmlformats.org/drawingml/2006/main"/>
          </p:cNvSpPr>
          <p:nvPr/>
        </p:nvSpPr>
        <p:spPr>
          <a:xfrm xmlns:a="http://schemas.openxmlformats.org/drawingml/2006/main" rot="0">
            <a:off x="92480" y="105826"/>
            <a:ext cx="3953700" cy="3693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60" name="文本框"/>
          <p:cNvSpPr>
            <a:spLocks xmlns:a="http://schemas.openxmlformats.org/drawingml/2006/main" noGrp="1"/>
          </p:cNvSpPr>
          <p:nvPr>
            <p:ph type="title"/>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61" name="文本框"/>
          <p:cNvSpPr>
            <a:spLocks xmlns:a="http://schemas.openxmlformats.org/drawingml/2006/main" noGrp="1"/>
          </p:cNvSpPr>
          <p:nvPr>
            <p:ph type="body" idx="1"/>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457200" indent="-228600" algn="l">
              <a:lnSpc>
                <a:spcPct val="100000"/>
              </a:lnSpc>
              <a:spcBef>
                <a:spcPts val="0"/>
              </a:spcBef>
              <a:spcAft>
                <a:spcPts val="0"/>
              </a:spcAft>
              <a:buNone/>
            </a:pPr>
            <a:endParaRPr lang="zh-CN" altLang="en-US"/>
          </a:p>
        </p:txBody>
      </p:sp>
      <p:sp>
        <p:nvSpPr>
          <p:cNvPr id="162" name="文本框"/>
          <p:cNvSpPr>
            <a:spLocks xmlns:a="http://schemas.openxmlformats.org/drawingml/2006/main" noGrp="1"/>
          </p:cNvSpPr>
          <p:nvPr>
            <p:ph type="ftr"/>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63" name="文本框"/>
          <p:cNvSpPr>
            <a:spLocks xmlns:a="http://schemas.openxmlformats.org/drawingml/2006/main" noGrp="1"/>
          </p:cNvSpPr>
          <p:nvPr>
            <p:ph type="dt" idx="10"/>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64" name="文本框"/>
          <p:cNvSpPr>
            <a:spLocks xmlns:a="http://schemas.openxmlformats.org/drawingml/2006/main" noGrp="1"/>
          </p:cNvSpPr>
          <p:nvPr>
            <p:ph type="sldNum"/>
          </p:nvPr>
        </p:nvSpPr>
        <p:spPr>
          <a:xfrm xmlns:a="http://schemas.openxmlformats.org/drawingml/2006/main" rot="0">
            <a:off x="0" y="0"/>
            <a:ext cx="3000000" cy="30000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pitchFamily="0" charset="0"/>
                <a:ea typeface="Arial" pitchFamily="0" charset="0"/>
                <a:cs typeface="Arial" pitchFamily="0" charset="0"/>
                <a:sym typeface="Arial" pitchFamily="0" charset="0"/>
              </a:rPr>
              <a:t>&lt;#&gt;</a:t>
            </a:fld>
            <a:endParaRPr lang="zh-CN" altLang="en-US" sz="1400" b="0" i="0" u="none" strike="noStrike" cap="none">
              <a:solidFill>
                <a:srgbClr val="888888"/>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46373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6035360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9620460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2906434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88135727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6394117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175908836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346895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328168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399" cy="584700"/>
          </a:xfrm>
          <a:prstGeom prst="rect"/>
          <a:solidFill>
            <a:srgbClr val="FFFFFF"/>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3" name="图片" descr="A close up of a sign&#10;&#10;Description automatically generated"/>
          <p:cNvPicPr>
            <a:picLocks/>
          </p:cNvPicPr>
          <p:nvPr/>
        </p:nvPicPr>
        <p:blipFill>
          <a:blip r:embed="rId1" cstate="print"/>
          <a:stretch>
            <a:fillRect/>
          </a:stretch>
        </p:blipFill>
        <p:spPr>
          <a:xfrm rot="0">
            <a:off x="7799750" y="88917"/>
            <a:ext cx="1233875" cy="412476"/>
          </a:xfrm>
          <a:prstGeom prst="rect"/>
          <a:noFill/>
          <a:ln w="12700" cmpd="sng" cap="flat">
            <a:noFill/>
            <a:prstDash val="solid"/>
            <a:round/>
          </a:ln>
        </p:spPr>
      </p:pic>
      <p:sp>
        <p:nvSpPr>
          <p:cNvPr id="4" name="矩形"/>
          <p:cNvSpPr>
            <a:spLocks/>
          </p:cNvSpPr>
          <p:nvPr/>
        </p:nvSpPr>
        <p:spPr>
          <a:xfrm rot="0">
            <a:off x="7594600" y="82566"/>
            <a:ext cx="165000" cy="412500"/>
          </a:xfrm>
          <a:prstGeom prst="rect"/>
          <a:solidFill>
            <a:srgbClr val="841910"/>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 name="矩形"/>
          <p:cNvSpPr>
            <a:spLocks/>
          </p:cNvSpPr>
          <p:nvPr/>
        </p:nvSpPr>
        <p:spPr>
          <a:xfrm rot="0">
            <a:off x="7440249" y="82566"/>
            <a:ext cx="103500" cy="412500"/>
          </a:xfrm>
          <a:prstGeom prst="rect"/>
          <a:solidFill>
            <a:srgbClr val="213264"/>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6" name="矩形"/>
          <p:cNvSpPr>
            <a:spLocks/>
          </p:cNvSpPr>
          <p:nvPr/>
        </p:nvSpPr>
        <p:spPr>
          <a:xfrm rot="0">
            <a:off x="0" y="5086350"/>
            <a:ext cx="9144000" cy="69899"/>
          </a:xfrm>
          <a:prstGeom prst="rect"/>
          <a:solidFill>
            <a:srgbClr val="213264"/>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7" name="矩形"/>
          <p:cNvSpPr>
            <a:spLocks/>
          </p:cNvSpPr>
          <p:nvPr/>
        </p:nvSpPr>
        <p:spPr>
          <a:xfrm rot="0">
            <a:off x="0" y="88917"/>
            <a:ext cx="7283400" cy="406200"/>
          </a:xfrm>
          <a:prstGeom prst="rect"/>
          <a:solidFill>
            <a:srgbClr val="213264"/>
          </a:solidFill>
          <a:ln w="25400" cmpd="sng" cap="flat">
            <a:solidFill>
              <a:srgbClr val="213264"/>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8" name="矩形"/>
          <p:cNvSpPr>
            <a:spLocks/>
          </p:cNvSpPr>
          <p:nvPr/>
        </p:nvSpPr>
        <p:spPr>
          <a:xfrm rot="0">
            <a:off x="92480" y="105826"/>
            <a:ext cx="3953700" cy="3693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2254329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pic>
        <p:nvPicPr>
          <p:cNvPr id="24" name="图片" descr="A white circle in the sky&#10;&#10;Description automatically generated"/>
          <p:cNvPicPr>
            <a:picLocks/>
          </p:cNvPicPr>
          <p:nvPr/>
        </p:nvPicPr>
        <p:blipFill>
          <a:blip r:embed="rId1" cstate="print"/>
          <a:srcRect t="5929" b="10206" r="744"/>
          <a:stretch>
            <a:fillRect/>
          </a:stretch>
        </p:blipFill>
        <p:spPr>
          <a:xfrm rot="0">
            <a:off x="13062" y="-1"/>
            <a:ext cx="9130937" cy="5143501"/>
          </a:xfrm>
          <a:prstGeom prst="rect"/>
          <a:noFill/>
          <a:ln w="12700" cmpd="sng" cap="flat">
            <a:noFill/>
            <a:prstDash val="solid"/>
            <a:round/>
          </a:ln>
        </p:spPr>
      </p:pic>
      <p:sp>
        <p:nvSpPr>
          <p:cNvPr id="25" name="矩形"/>
          <p:cNvSpPr>
            <a:spLocks/>
          </p:cNvSpPr>
          <p:nvPr/>
        </p:nvSpPr>
        <p:spPr>
          <a:xfrm rot="0">
            <a:off x="1865074" y="730897"/>
            <a:ext cx="6301200" cy="3966600"/>
          </a:xfrm>
          <a:prstGeom prst="rect"/>
          <a:solidFill>
            <a:srgbClr val="213163"/>
          </a:solidFill>
          <a:ln w="25400" cmpd="sng" cap="flat">
            <a:solidFill>
              <a:srgbClr val="213163"/>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6" name="矩形"/>
          <p:cNvSpPr>
            <a:spLocks/>
          </p:cNvSpPr>
          <p:nvPr/>
        </p:nvSpPr>
        <p:spPr>
          <a:xfrm rot="0">
            <a:off x="988684" y="1023080"/>
            <a:ext cx="6985200" cy="3451500"/>
          </a:xfrm>
          <a:prstGeom prst="rect"/>
          <a:solidFill>
            <a:srgbClr val="FFFFFF"/>
          </a:solidFill>
          <a:ln w="25400" cmpd="sng" cap="flat">
            <a:solidFill>
              <a:srgbClr val="FFFFFF"/>
            </a:solidFill>
            <a:prstDash val="solid"/>
            <a:round/>
          </a:ln>
          <a:effectLst>
            <a:outerShdw sx="104999" sy="104999" algn="ctr" rotWithShape="0" blurRad="508000" dist="0" dir="0">
              <a:srgbClr val="000000">
                <a:alpha val="39607"/>
              </a:srgbClr>
            </a:outerShdw>
          </a:effectLst>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7" name="矩形"/>
          <p:cNvSpPr>
            <a:spLocks/>
          </p:cNvSpPr>
          <p:nvPr/>
        </p:nvSpPr>
        <p:spPr>
          <a:xfrm rot="0">
            <a:off x="2490558" y="2787442"/>
            <a:ext cx="50699" cy="446999"/>
          </a:xfrm>
          <a:prstGeom prst="rect"/>
          <a:solidFill>
            <a:srgbClr val="FFE600"/>
          </a:solidFill>
          <a:ln w="25400" cmpd="sng" cap="flat">
            <a:solidFill>
              <a:srgbClr val="FFE600"/>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28" name="矩形"/>
          <p:cNvSpPr>
            <a:spLocks/>
          </p:cNvSpPr>
          <p:nvPr/>
        </p:nvSpPr>
        <p:spPr>
          <a:xfrm rot="0">
            <a:off x="2029564" y="2248174"/>
            <a:ext cx="5025300" cy="3866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700" cy="3866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80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Student Details</a:t>
            </a:r>
            <a:endParaRPr lang="zh-CN" altLang="en-US"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832600" cy="44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Name :</a:t>
            </a:r>
            <a:r>
              <a:rPr lang="en-US" altLang="zh-CN" sz="1100" b="1" i="0" u="none" strike="noStrike" kern="0" cap="none" spc="0" baseline="0">
                <a:solidFill>
                  <a:srgbClr val="000000"/>
                </a:solidFill>
                <a:latin typeface="Arial" pitchFamily="0" charset="0"/>
                <a:ea typeface="Arial" pitchFamily="0" charset="0"/>
                <a:cs typeface="Arial" pitchFamily="0" charset="0"/>
                <a:sym typeface="Arial" pitchFamily="0" charset="0"/>
              </a:rPr>
              <a:t>Vedesh.K</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200"/>
              </a:spcBef>
              <a:spcAft>
                <a:spcPts val="0"/>
              </a:spcAft>
              <a:buNone/>
            </a:pPr>
            <a:r>
              <a:rPr lang="en-US" altLang="zh-CN" sz="1100" b="0" i="0" u="none" strike="noStrike" kern="0" cap="none" spc="0" baseline="0">
                <a:solidFill>
                  <a:srgbClr val="000000"/>
                </a:solidFill>
                <a:latin typeface="Arial" pitchFamily="0" charset="0"/>
                <a:ea typeface="Arial" pitchFamily="0" charset="0"/>
                <a:cs typeface="Arial" pitchFamily="0" charset="0"/>
                <a:sym typeface="Arial" pitchFamily="0" charset="0"/>
              </a:rPr>
              <a:t>Student ID : </a:t>
            </a:r>
            <a:r>
              <a:rPr lang="en-US" altLang="zh-CN" sz="1100" b="1" i="0" u="none" strike="noStrike" kern="0" cap="none" spc="0" baseline="0">
                <a:solidFill>
                  <a:srgbClr val="000000"/>
                </a:solidFill>
                <a:latin typeface="Arial" pitchFamily="0" charset="0"/>
                <a:ea typeface="Arial" pitchFamily="0" charset="0"/>
                <a:cs typeface="Arial" pitchFamily="0" charset="0"/>
                <a:sym typeface="Arial" pitchFamily="0" charset="0"/>
              </a:rPr>
              <a:t>au5135211040</a:t>
            </a:r>
            <a:r>
              <a:rPr lang="en-US" altLang="zh-CN" sz="1100" b="1" i="0" u="none" strike="noStrike" kern="0" cap="none" spc="0" baseline="0">
                <a:solidFill>
                  <a:srgbClr val="000000"/>
                </a:solidFill>
                <a:latin typeface="Arial" pitchFamily="0" charset="0"/>
                <a:ea typeface="Arial" pitchFamily="0" charset="0"/>
                <a:cs typeface="Arial" pitchFamily="0" charset="0"/>
                <a:sym typeface="Arial" pitchFamily="0" charset="0"/>
              </a:rPr>
              <a:t>55</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2" name="直线连接线"/>
          <p:cNvCxnSpPr>
            <a:cxnSpLocks/>
          </p:cNvCxnSpPr>
          <p:nvPr/>
        </p:nvCxnSpPr>
        <p:spPr>
          <a:xfrm rot="0">
            <a:off x="1100213" y="3919492"/>
            <a:ext cx="1986599" cy="1587"/>
          </a:xfrm>
          <a:prstGeom prst="straightConnector1"/>
          <a:noFill/>
          <a:ln w="9525" cmpd="sng" cap="flat">
            <a:solidFill>
              <a:srgbClr val="000000"/>
            </a:solidFill>
            <a:prstDash val="lgDashDot"/>
            <a:round/>
          </a:ln>
        </p:spPr>
      </p:cxnSp>
      <p:sp>
        <p:nvSpPr>
          <p:cNvPr id="33" name="矩形"/>
          <p:cNvSpPr>
            <a:spLocks/>
          </p:cNvSpPr>
          <p:nvPr/>
        </p:nvSpPr>
        <p:spPr>
          <a:xfrm rot="0">
            <a:off x="5596477" y="3627293"/>
            <a:ext cx="1456800"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rPr>
              <a:t>College Name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34" name="直线连接线"/>
          <p:cNvCxnSpPr>
            <a:cxnSpLocks/>
          </p:cNvCxnSpPr>
          <p:nvPr/>
        </p:nvCxnSpPr>
        <p:spPr>
          <a:xfrm rot="0">
            <a:off x="5693065" y="3919492"/>
            <a:ext cx="1360200" cy="1587"/>
          </a:xfrm>
          <a:prstGeom prst="straightConnector1"/>
          <a:noFill/>
          <a:ln w="9525" cmpd="sng" cap="flat">
            <a:solidFill>
              <a:srgbClr val="000000"/>
            </a:solidFill>
            <a:prstDash val="lgDashDot"/>
            <a:round/>
          </a:ln>
        </p:spPr>
      </p:cxnSp>
      <p:sp>
        <p:nvSpPr>
          <p:cNvPr id="35" name="矩形"/>
          <p:cNvSpPr>
            <a:spLocks/>
          </p:cNvSpPr>
          <p:nvPr/>
        </p:nvSpPr>
        <p:spPr>
          <a:xfrm rot="0">
            <a:off x="5693354" y="3956068"/>
            <a:ext cx="2160599" cy="4152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100" b="1" i="0" u="none" strike="noStrike" kern="0" cap="none" spc="0" baseline="0">
                <a:solidFill>
                  <a:srgbClr val="000000"/>
                </a:solidFill>
                <a:latin typeface="Arial" pitchFamily="0" charset="0"/>
                <a:ea typeface="Arial" pitchFamily="0" charset="0"/>
                <a:cs typeface="Arial" pitchFamily="0" charset="0"/>
                <a:sym typeface="Arial" pitchFamily="0" charset="0"/>
              </a:rPr>
              <a:t>Annai Mira College of Engineering and Technology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6" name="图片"/>
          <p:cNvPicPr>
            <a:picLocks/>
          </p:cNvPicPr>
          <p:nvPr/>
        </p:nvPicPr>
        <p:blipFill>
          <a:blip r:embed="rId2" cstate="print"/>
          <a:stretch>
            <a:fillRect/>
          </a:stretch>
        </p:blipFill>
        <p:spPr>
          <a:xfrm rot="0">
            <a:off x="1834749" y="1249149"/>
            <a:ext cx="1146741" cy="666201"/>
          </a:xfrm>
          <a:prstGeom prst="rect"/>
          <a:noFill/>
          <a:ln w="12700" cmpd="sng" cap="flat">
            <a:noFill/>
            <a:prstDash val="solid"/>
            <a:round/>
          </a:ln>
        </p:spPr>
      </p:pic>
      <p:pic>
        <p:nvPicPr>
          <p:cNvPr id="37" name="图片" descr="A logo with people and map&#10;&#10;Description automatically generated"/>
          <p:cNvPicPr>
            <a:picLocks/>
          </p:cNvPicPr>
          <p:nvPr/>
        </p:nvPicPr>
        <p:blipFill>
          <a:blip r:embed="rId3" cstate="print"/>
          <a:stretch>
            <a:fillRect/>
          </a:stretch>
        </p:blipFill>
        <p:spPr>
          <a:xfrm rot="0">
            <a:off x="6461189" y="1211666"/>
            <a:ext cx="668564" cy="666202"/>
          </a:xfrm>
          <a:prstGeom prst="rect"/>
          <a:noFill/>
          <a:ln w="12700" cmpd="sng" cap="flat">
            <a:noFill/>
            <a:prstDash val="solid"/>
            <a:round/>
          </a:ln>
        </p:spPr>
      </p:pic>
      <p:pic>
        <p:nvPicPr>
          <p:cNvPr id="38" name="图片" descr="A close up of a logo&#10;&#10;Description automatically generated"/>
          <p:cNvPicPr>
            <a:picLocks/>
          </p:cNvPicPr>
          <p:nvPr/>
        </p:nvPicPr>
        <p:blipFill>
          <a:blip r:embed="rId4" cstate="print"/>
          <a:stretch>
            <a:fillRect/>
          </a:stretch>
        </p:blipFill>
        <p:spPr>
          <a:xfrm rot="0">
            <a:off x="3927667" y="1286630"/>
            <a:ext cx="1587347" cy="516274"/>
          </a:xfrm>
          <a:prstGeom prst="rect"/>
          <a:noFill/>
          <a:ln w="12700" cmpd="sng" cap="flat">
            <a:noFill/>
            <a:prstDash val="solid"/>
            <a:round/>
          </a:ln>
        </p:spPr>
      </p:pic>
    </p:spTree>
    <p:extLst>
      <p:ext uri="{BB962C8B-B14F-4D97-AF65-F5344CB8AC3E}">
        <p14:creationId xmlns:p14="http://schemas.microsoft.com/office/powerpoint/2010/main" val="17732884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5"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Modelling &amp; Results</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06"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07"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8" name="矩形"/>
          <p:cNvSpPr>
            <a:spLocks/>
          </p:cNvSpPr>
          <p:nvPr/>
        </p:nvSpPr>
        <p:spPr>
          <a:xfrm rot="0">
            <a:off x="397933" y="1131550"/>
            <a:ext cx="7764000"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MODELLING: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Database Modeling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Interaction Modeling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RESULTS: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 satisfaction on using our website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Easier way of booking the tickets in the easier and in the efficient way</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708989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800"/>
          </a:xfrm>
          <a:prstGeom prst="rect"/>
          <a:noFill/>
          <a:ln w="12700" cmpd="sng" cap="flat">
            <a:noFill/>
            <a:prstDash val="solid"/>
            <a:round/>
          </a:ln>
        </p:spPr>
        <p:txBody>
          <a:bodyPr vert="horz" wrap="square" lIns="91425" tIns="91425" rIns="91425" bIns="91425"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Homepage</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22" name="文本框"/>
          <p:cNvSpPr>
            <a:spLocks noGrp="1"/>
          </p:cNvSpPr>
          <p:nvPr>
            <p:ph type="body" idx="1"/>
          </p:nvPr>
        </p:nvSpPr>
        <p:spPr>
          <a:xfrm rot="0">
            <a:off x="373866" y="3935186"/>
            <a:ext cx="8696700" cy="922500"/>
          </a:xfrm>
          <a:prstGeom prst="rect"/>
          <a:noFill/>
          <a:ln w="9525" cmpd="sng" cap="flat">
            <a:solidFill>
              <a:srgbClr val="FFAB40"/>
            </a:solidFill>
            <a:prstDash val="solid"/>
            <a:round/>
          </a:ln>
        </p:spPr>
        <p:txBody>
          <a:bodyPr vert="horz" wrap="square" lIns="91425" tIns="91425" rIns="91425" bIns="91425" anchor="t" anchorCtr="0">
            <a:prstTxWarp prst="textNoShape"/>
          </a:bodyPr>
          <a:lstStyle/>
          <a:p>
            <a:pPr marL="456946" indent="-304673" algn="l">
              <a:lnSpc>
                <a:spcPct val="115000"/>
              </a:lnSpc>
              <a:spcBef>
                <a:spcPts val="0"/>
              </a:spcBef>
              <a:spcAft>
                <a:spcPts val="0"/>
              </a:spcAft>
              <a:buClr>
                <a:srgbClr val="000000"/>
              </a:buClr>
              <a:buSzPts val="12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Home page consists of a friendly interface and easier navigation to all the pages like Find Bus ,</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52273" indent="0" algn="l">
              <a:lnSpc>
                <a:spcPct val="115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See Bookings and Registration pages .</a:t>
            </a:r>
            <a:endParaRPr lang="en-US" altLang="zh-CN"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6946" indent="-304673" algn="l">
              <a:lnSpc>
                <a:spcPct val="115000"/>
              </a:lnSpc>
              <a:spcBef>
                <a:spcPts val="0"/>
              </a:spcBef>
              <a:spcAft>
                <a:spcPts val="0"/>
              </a:spcAft>
              <a:buClr>
                <a:srgbClr val="000000"/>
              </a:buClr>
              <a:buSzPts val="12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It provides easy access so that all people can use the website without any issues</a:t>
            </a:r>
            <a:endParaRPr lang="zh-CN" altLang="en-US" sz="12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175" name="图片"/>
          <p:cNvPicPr>
            <a:picLocks noChangeAspect="1"/>
          </p:cNvPicPr>
          <p:nvPr/>
        </p:nvPicPr>
        <p:blipFill>
          <a:blip r:embed="rId1" cstate="print"/>
          <a:stretch>
            <a:fillRect/>
          </a:stretch>
        </p:blipFill>
        <p:spPr>
          <a:xfrm rot="0">
            <a:off x="380994" y="215459"/>
            <a:ext cx="8381872" cy="3687201"/>
          </a:xfrm>
          <a:prstGeom prst="rect"/>
          <a:noFill/>
          <a:ln w="12700" cmpd="sng" cap="flat">
            <a:noFill/>
            <a:prstDash val="solid"/>
            <a:miter/>
          </a:ln>
        </p:spPr>
      </p:pic>
    </p:spTree>
    <p:extLst>
      <p:ext uri="{BB962C8B-B14F-4D97-AF65-F5344CB8AC3E}">
        <p14:creationId xmlns:p14="http://schemas.microsoft.com/office/powerpoint/2010/main" val="16749873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01132"/>
            <a:ext cx="7886400" cy="666600"/>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About-Us-Page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5" name="矩形"/>
          <p:cNvSpPr>
            <a:spLocks/>
          </p:cNvSpPr>
          <p:nvPr/>
        </p:nvSpPr>
        <p:spPr>
          <a:xfrm rot="0">
            <a:off x="481012" y="1184261"/>
            <a:ext cx="8402100" cy="3431999"/>
          </a:xfrm>
          <a:prstGeom prst="rect"/>
          <a:noFill/>
          <a:ln w="9525" cmpd="sng" cap="flat">
            <a:solidFill>
              <a:srgbClr val="FFAB40"/>
            </a:solidFill>
            <a:prstDash val="solid"/>
            <a:miter/>
          </a:ln>
        </p:spPr>
        <p:txBody>
          <a:bodyPr vert="horz" wrap="square" lIns="0" tIns="198375" rIns="0" bIns="0" anchor="ctr" anchorCtr="0">
            <a:prstTxWarp prst="textNoShape"/>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About Us page contains the following informations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36" name="矩形"/>
          <p:cNvSpPr>
            <a:spLocks/>
          </p:cNvSpPr>
          <p:nvPr/>
        </p:nvSpPr>
        <p:spPr>
          <a:xfrm rot="0">
            <a:off x="0" y="0"/>
            <a:ext cx="962100" cy="0"/>
          </a:xfrm>
          <a:prstGeom prst="rect"/>
          <a:noFill/>
          <a:ln w="12700" cmpd="sng" cap="flat">
            <a:noFill/>
            <a:prstDash val="solid"/>
            <a:round/>
          </a:ln>
        </p:spPr>
      </p:sp>
      <p:sp>
        <p:nvSpPr>
          <p:cNvPr id="137" name="矩形"/>
          <p:cNvSpPr>
            <a:spLocks/>
          </p:cNvSpPr>
          <p:nvPr/>
        </p:nvSpPr>
        <p:spPr>
          <a:xfrm rot="0">
            <a:off x="0" y="0"/>
            <a:ext cx="1271700" cy="0"/>
          </a:xfrm>
          <a:prstGeom prst="rect"/>
          <a:noFill/>
          <a:ln w="12700" cmpd="sng" cap="flat">
            <a:noFill/>
            <a:prstDash val="solid"/>
            <a:round/>
          </a:ln>
        </p:spPr>
      </p:sp>
    </p:spTree>
    <p:extLst>
      <p:ext uri="{BB962C8B-B14F-4D97-AF65-F5344CB8AC3E}">
        <p14:creationId xmlns:p14="http://schemas.microsoft.com/office/powerpoint/2010/main" val="163708874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628560" y="634999"/>
            <a:ext cx="7886400" cy="632700"/>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Service-Page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1" name="矩形"/>
          <p:cNvSpPr>
            <a:spLocks/>
          </p:cNvSpPr>
          <p:nvPr/>
        </p:nvSpPr>
        <p:spPr>
          <a:xfrm rot="0">
            <a:off x="0" y="0"/>
            <a:ext cx="600000" cy="0"/>
          </a:xfrm>
          <a:prstGeom prst="rect"/>
          <a:noFill/>
          <a:ln w="12700" cmpd="sng" cap="flat">
            <a:noFill/>
            <a:prstDash val="solid"/>
            <a:round/>
          </a:ln>
        </p:spPr>
      </p:sp>
      <p:sp>
        <p:nvSpPr>
          <p:cNvPr id="142" name="矩形"/>
          <p:cNvSpPr>
            <a:spLocks/>
          </p:cNvSpPr>
          <p:nvPr/>
        </p:nvSpPr>
        <p:spPr>
          <a:xfrm rot="0">
            <a:off x="152400" y="152400"/>
            <a:ext cx="600000" cy="0"/>
          </a:xfrm>
          <a:prstGeom prst="rect"/>
          <a:noFill/>
          <a:ln w="12700" cmpd="sng" cap="flat">
            <a:noFill/>
            <a:prstDash val="solid"/>
            <a:round/>
          </a:ln>
        </p:spPr>
      </p:sp>
      <p:sp>
        <p:nvSpPr>
          <p:cNvPr id="143" name="矩形"/>
          <p:cNvSpPr>
            <a:spLocks/>
          </p:cNvSpPr>
          <p:nvPr/>
        </p:nvSpPr>
        <p:spPr>
          <a:xfrm rot="0">
            <a:off x="481693" y="1115646"/>
            <a:ext cx="8033400" cy="3453724"/>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sevices page contains the following informations</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Booking Services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Customer Support Services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Additional Value-Added Services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7725914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628560" y="643466"/>
            <a:ext cx="7886400" cy="624300"/>
          </a:xfrm>
          <a:prstGeom prst="rect"/>
          <a:noFill/>
          <a:ln w="12700" cmpd="sng" cap="flat">
            <a:noFill/>
            <a:prstDash val="solid"/>
            <a:round/>
          </a:ln>
        </p:spPr>
        <p:txBody>
          <a:bodyPr vert="horz" wrap="square" lIns="0" tIns="0" rIns="0" bIns="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Departments-Page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7" name="矩形"/>
          <p:cNvSpPr>
            <a:spLocks/>
          </p:cNvSpPr>
          <p:nvPr/>
        </p:nvSpPr>
        <p:spPr>
          <a:xfrm rot="0">
            <a:off x="628559" y="1167577"/>
            <a:ext cx="7886400" cy="3453724"/>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departments page contains the following informations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Operational Departments Overview</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Team Members and Roles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Collaboration and Communication Channels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8841610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215052" y="719666"/>
            <a:ext cx="8421900" cy="548100"/>
          </a:xfrm>
          <a:prstGeom prst="rect"/>
          <a:noFill/>
          <a:ln w="12700" cmpd="sng" cap="flat">
            <a:noFill/>
            <a:prstDash val="solid"/>
            <a:round/>
          </a:ln>
        </p:spPr>
        <p:txBody>
          <a:bodyPr vert="horz" wrap="square" lIns="0" tIns="0" rIns="0" bIns="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Future Enhancements</a:t>
            </a:r>
            <a:r>
              <a:rPr lang="en-US" altLang="zh-CN" sz="1600" b="1" i="0" u="none" strike="noStrike" kern="0" cap="none" spc="0" baseline="0">
                <a:solidFill>
                  <a:srgbClr val="374151"/>
                </a:solidFill>
                <a:latin typeface="Arial" pitchFamily="0" charset="0"/>
                <a:ea typeface="Arial" pitchFamily="0" charset="0"/>
                <a:cs typeface="Arial" pitchFamily="0" charset="0"/>
                <a:sym typeface="Arial" pitchFamily="0" charset="0"/>
              </a:rPr>
              <a:t>:</a:t>
            </a:r>
            <a:br>
              <a:rPr lang="zh-CN" altLang="en-US" sz="1400" b="0" i="0" u="none" strike="noStrike" kern="0" cap="none" spc="0" baseline="0">
                <a:solidFill>
                  <a:srgbClr val="374151"/>
                </a:solidFill>
                <a:latin typeface="Arial" pitchFamily="0" charset="0"/>
                <a:ea typeface="Arial" pitchFamily="0" charset="0"/>
                <a:cs typeface="Arial" pitchFamily="0" charset="0"/>
                <a:sym typeface="Arial" pitchFamily="0" charset="0"/>
              </a:rPr>
            </a:b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1" name="矩形"/>
          <p:cNvSpPr>
            <a:spLocks/>
          </p:cNvSpPr>
          <p:nvPr/>
        </p:nvSpPr>
        <p:spPr>
          <a:xfrm rot="0">
            <a:off x="590980" y="1069158"/>
            <a:ext cx="7424400" cy="3754799"/>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Mobile App Development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Advanced Analytics and Personalization: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 Integration with Transportation Networks: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3335711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Conclusion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55"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56"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7" name="矩形"/>
          <p:cNvSpPr>
            <a:spLocks/>
          </p:cNvSpPr>
          <p:nvPr/>
        </p:nvSpPr>
        <p:spPr>
          <a:xfrm rot="0">
            <a:off x="682533" y="1066028"/>
            <a:ext cx="7440900" cy="3539400"/>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Achievements and Milestones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Feedback and Impact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Lessons Learned and Future Directions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7304235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3504528" y="2334505"/>
            <a:ext cx="2148900" cy="474600"/>
          </a:xfrm>
          <a:prstGeom prst="rect"/>
          <a:noFill/>
          <a:ln w="12700" cmpd="sng" cap="flat">
            <a:noFill/>
            <a:prstDash val="solid"/>
            <a:round/>
          </a:ln>
        </p:spPr>
        <p:txBody>
          <a:bodyPr vert="horz" wrap="square" lIns="0" tIns="12700" rIns="0" bIns="0" anchor="t" anchorCtr="0">
            <a:prstTxWarp prst="textNoShape"/>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pitchFamily="0" charset="0"/>
                <a:ea typeface="Arial" pitchFamily="0" charset="0"/>
                <a:cs typeface="Arial" pitchFamily="0" charset="0"/>
                <a:sym typeface="Arial" pitchFamily="0" charset="0"/>
              </a:rPr>
              <a:t>Thank You!</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934201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1" cstate="print"/>
          <a:stretch>
            <a:fillRect/>
          </a:stretch>
        </p:blipFill>
        <p:spPr>
          <a:xfrm rot="0">
            <a:off x="0" y="0"/>
            <a:ext cx="9144000" cy="5143500"/>
          </a:xfrm>
          <a:prstGeom prst="rect"/>
          <a:noFill/>
          <a:ln w="12700" cmpd="sng" cap="flat">
            <a:noFill/>
            <a:prstDash val="solid"/>
            <a:round/>
          </a:ln>
        </p:spPr>
      </p:pic>
      <p:sp>
        <p:nvSpPr>
          <p:cNvPr id="51" name="矩形"/>
          <p:cNvSpPr>
            <a:spLocks/>
          </p:cNvSpPr>
          <p:nvPr/>
        </p:nvSpPr>
        <p:spPr>
          <a:xfrm rot="0">
            <a:off x="2422762" y="970065"/>
            <a:ext cx="4283099" cy="578739"/>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pitchFamily="0" charset="0"/>
                <a:ea typeface="Arial" pitchFamily="0" charset="0"/>
                <a:cs typeface="Arial" pitchFamily="0" charset="0"/>
                <a:sym typeface="Arial" pitchFamily="0" charset="0"/>
              </a:rPr>
              <a:t>CAPSTONE PROJECT SHOWCASE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2" name="圆角矩形"/>
          <p:cNvSpPr>
            <a:spLocks/>
          </p:cNvSpPr>
          <p:nvPr/>
        </p:nvSpPr>
        <p:spPr>
          <a:xfrm rot="0">
            <a:off x="956309" y="3037840"/>
            <a:ext cx="7227600" cy="530699"/>
          </a:xfrm>
          <a:prstGeom prst="roundRect">
            <a:avLst>
              <a:gd name="adj" fmla="val 16666"/>
            </a:avLst>
          </a:prstGeom>
          <a:solidFill>
            <a:srgbClr val="DFDDFB"/>
          </a:solidFill>
          <a:ln w="25400" cmpd="sng" cap="flat">
            <a:solidFill>
              <a:srgbClr val="DFDDFB"/>
            </a:solid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endParaRPr lang="zh-CN" altLang="en-US" sz="14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3" name="矩形"/>
          <p:cNvSpPr>
            <a:spLocks/>
          </p:cNvSpPr>
          <p:nvPr/>
        </p:nvSpPr>
        <p:spPr>
          <a:xfrm rot="0">
            <a:off x="1571630" y="3183633"/>
            <a:ext cx="5839200" cy="295275"/>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pitchFamily="0" charset="0"/>
                <a:ea typeface="Arial" pitchFamily="0" charset="0"/>
                <a:cs typeface="Arial" pitchFamily="0" charset="0"/>
                <a:sym typeface="Arial" pitchFamily="0" charset="0"/>
              </a:rPr>
              <a:t>Building Bus Reservation System using Python and Django</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4" name="矩形"/>
          <p:cNvSpPr>
            <a:spLocks/>
          </p:cNvSpPr>
          <p:nvPr/>
        </p:nvSpPr>
        <p:spPr>
          <a:xfrm rot="0">
            <a:off x="3872230" y="2704571"/>
            <a:ext cx="1399500" cy="295274"/>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pitchFamily="0" charset="0"/>
                <a:ea typeface="Arial" pitchFamily="0" charset="0"/>
                <a:cs typeface="Arial" pitchFamily="0" charset="0"/>
                <a:sym typeface="Arial" pitchFamily="0" charset="0"/>
              </a:rPr>
              <a:t>Project Title</a:t>
            </a:r>
            <a:endParaRPr lang="zh-CN" altLang="en-US" sz="1600" b="1"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
        <p:nvSpPr>
          <p:cNvPr id="55" name="矩形"/>
          <p:cNvSpPr>
            <a:spLocks/>
          </p:cNvSpPr>
          <p:nvPr/>
        </p:nvSpPr>
        <p:spPr>
          <a:xfrm rot="0">
            <a:off x="1276812" y="4029973"/>
            <a:ext cx="6590400" cy="590550"/>
          </a:xfrm>
          <a:prstGeom prst="rect"/>
          <a:noFill/>
          <a:ln w="12700" cmpd="sng" cap="flat">
            <a:noFill/>
            <a:prstDash val="solid"/>
            <a:round/>
          </a:ln>
        </p:spPr>
        <p:txBody>
          <a:bodyPr vert="horz" wrap="square" lIns="0" tIns="0" rIns="0" bIns="0" anchor="t" anchorCtr="0">
            <a:prstTxWarp prst="textNoShape"/>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pitchFamily="0" charset="0"/>
                <a:ea typeface="Arial" pitchFamily="0" charset="0"/>
                <a:cs typeface="Arial" pitchFamily="0" charset="0"/>
                <a:sym typeface="Arial" pitchFamily="0"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992357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8652" y="592323"/>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Abstract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5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0"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457200" y="1016446"/>
            <a:ext cx="7989300" cy="3647400"/>
          </a:xfrm>
          <a:prstGeom prst="rect"/>
          <a:solidFill>
            <a:srgbClr val="FFFFFF"/>
          </a:solidFill>
          <a:ln w="9525" cmpd="sng" cap="flat">
            <a:solidFill>
              <a:srgbClr val="FFAB40"/>
            </a:solidFill>
            <a:prstDash val="solid"/>
            <a:round/>
          </a:ln>
        </p:spPr>
        <p:txBody>
          <a:bodyPr vert="horz" wrap="square" lIns="0" tIns="198375" rIns="0" bIns="0" anchor="ctr" anchorCtr="0">
            <a:prstTxWarp prst="textNoShape"/>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Purpose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The project aims to develop a web-based platform that allows users to easily search for available bus routes, select seats, and make reservations online, providing a convenient and efficient way to plan and book bus travel.</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Features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The system will include features such as user authentication, bus management (including routes, schedules, and availability), a reservation system with seat selection and also cancelling the booked buses.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Technology Stack</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Built using Python and the Django web framework, the project utilizes Django’s built-in authentication system for user management, and integration with third-party payment gateways for secure transactions.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Objective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7583970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8652" y="61678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Problem Statement</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65"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66"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558799" y="1041592"/>
            <a:ext cx="7586100"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Inefficient Booking Process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Manual Management for Bus Operators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Lack of Real-Time Updates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4719917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8652" y="596654"/>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Project Overview</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7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72"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567267" y="1023829"/>
            <a:ext cx="5308500" cy="303462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Booking Buses Made Easy</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We're creating a website where you can easily find and book bus tickets online. No more standing in long lines or struggling with confusing websites. Just a few clicks, and you're all set for your journey!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Hassle-Free Travel Planning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Our platform will let you check bus routes, pick your seats, and pay securely online. Say goodbye to last-minute worries about finding a seat or missing out on your preferred bus – we've got you covered!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Convenient for Bus Operators Too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74" name="图片"/>
          <p:cNvPicPr>
            <a:picLocks/>
          </p:cNvPicPr>
          <p:nvPr/>
        </p:nvPicPr>
        <p:blipFill>
          <a:blip r:embed="rId1" cstate="print"/>
          <a:srcRect b="19903"/>
          <a:stretch>
            <a:fillRect/>
          </a:stretch>
        </p:blipFill>
        <p:spPr>
          <a:xfrm rot="0">
            <a:off x="5875867" y="1023829"/>
            <a:ext cx="3137100" cy="3361881"/>
          </a:xfrm>
          <a:prstGeom prst="rect"/>
          <a:noFill/>
          <a:ln w="12700" cmpd="sng" cap="flat">
            <a:noFill/>
            <a:prstDash val="solid"/>
            <a:round/>
          </a:ln>
        </p:spPr>
      </p:pic>
    </p:spTree>
    <p:extLst>
      <p:ext uri="{BB962C8B-B14F-4D97-AF65-F5344CB8AC3E}">
        <p14:creationId xmlns:p14="http://schemas.microsoft.com/office/powerpoint/2010/main" val="12210140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Proposed Solution</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8" name="矩形"/>
          <p:cNvSpPr>
            <a:spLocks/>
          </p:cNvSpPr>
          <p:nvPr/>
        </p:nvSpPr>
        <p:spPr>
          <a:xfrm rot="0">
            <a:off x="719667" y="1102220"/>
            <a:ext cx="8144999"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Our Project provides the solution to the problems in Bus Ticket Booking in a simplified and   efficient way . Our websitet contains the following features that will make the Bus Booking process very easier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User-Friendly Interface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Develop a clean and intuitive user interface for the website, allowing users to easily search for bus routes, view available schedules, and select seats based on their preferences. The interface should be responsive and accessible across different devices.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Comprehensive Bus Database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Create a comprehensive database to store information about buses, routes, schedules, seat availability, and pricing. This database will serve as the backbone of the system, enabling efficient retrieval and management of data.</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Authentication and Profiles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79"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0"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861247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矩形"/>
          <p:cNvSpPr>
            <a:spLocks/>
          </p:cNvSpPr>
          <p:nvPr/>
        </p:nvSpPr>
        <p:spPr>
          <a:xfrm rot="0">
            <a:off x="457200" y="752832"/>
            <a:ext cx="8017800" cy="720050"/>
          </a:xfrm>
          <a:prstGeom prst="rect"/>
          <a:noFill/>
          <a:ln w="12700" cmpd="sng" cap="flat">
            <a:noFill/>
            <a:prstDash val="solid"/>
            <a:round/>
          </a:ln>
        </p:spPr>
        <p:txBody>
          <a:bodyPr vert="horz" wrap="square" lIns="91425" tIns="45700" rIns="91425" bIns="4570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a:p>
            <a:pPr lvl="1" marL="742950"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p:txBody>
      </p:sp>
      <p:cxnSp>
        <p:nvCxnSpPr>
          <p:cNvPr id="84"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85"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6" name="矩形"/>
          <p:cNvSpPr>
            <a:spLocks/>
          </p:cNvSpPr>
          <p:nvPr/>
        </p:nvSpPr>
        <p:spPr>
          <a:xfrm rot="0">
            <a:off x="287865" y="694312"/>
            <a:ext cx="8187300" cy="387282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Bus Management Dashboard</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Provide bus operators with a dedicated dashboard to manage their services. This dashboard will allow operators to add new buses, update routes and schedules, manage seat availability, and track bookings in real-time.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Dynamic Seat Selection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a dynamic seat selection feature that allows users to view and select available seats on the bus. Users should be able to see which seats are already booked and choose their preferred seating arrangement.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Real-Time Availability Updates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Ensure that seat availability information is updated in real-time to provide users with accurate and up-to-date information. This will prevent overbooking and reduce the likelihood of conflicts during the reservation process.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Secure Payment Integration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8838614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9" name="矩形"/>
          <p:cNvSpPr>
            <a:spLocks/>
          </p:cNvSpPr>
          <p:nvPr/>
        </p:nvSpPr>
        <p:spPr>
          <a:xfrm rot="0">
            <a:off x="457200" y="752832"/>
            <a:ext cx="8017800" cy="720050"/>
          </a:xfrm>
          <a:prstGeom prst="rect"/>
          <a:noFill/>
          <a:ln w="12700" cmpd="sng" cap="flat">
            <a:noFill/>
            <a:prstDash val="solid"/>
            <a:round/>
          </a:ln>
        </p:spPr>
        <p:txBody>
          <a:bodyPr vert="horz" wrap="square" lIns="91425" tIns="45700" rIns="91425" bIns="4570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a:p>
            <a:pPr lvl="1" marL="742950"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pitchFamily="0" charset="0"/>
              <a:ea typeface="Times New Roman" pitchFamily="0" charset="0"/>
              <a:cs typeface="Times New Roman" pitchFamily="0" charset="0"/>
              <a:sym typeface="Times New Roman" pitchFamily="0" charset="0"/>
            </a:endParaRPr>
          </a:p>
        </p:txBody>
      </p:sp>
      <p:cxnSp>
        <p:nvCxnSpPr>
          <p:cNvPr id="90"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91"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457200" y="808385"/>
            <a:ext cx="7433700" cy="3244175"/>
          </a:xfrm>
          <a:prstGeom prst="rect"/>
          <a:noFill/>
          <a:ln w="9525" cmpd="sng" cap="flat">
            <a:solidFill>
              <a:srgbClr val="FFAB40"/>
            </a:solidFill>
            <a:prstDash val="solid"/>
            <a:round/>
          </a:ln>
        </p:spPr>
        <p:txBody>
          <a:bodyPr vert="horz" wrap="square" lIns="91425" tIns="45700" rIns="91425" bIns="45700" anchor="t" anchorCtr="0">
            <a:prstTxWarp prst="textNoShape"/>
            <a:spAutoFit/>
          </a:bodyPr>
          <a:lstStyle/>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Email Notifications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Set up automated email notifications to confirm bookings, provide booking details, and send reminders about upcoming trips. These notifications will enhance the user experience and keep users informed throughout the reservation process.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Feedback and Support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Include features for users to provide feedback on their booking experience and seek support in case of any issues or concerns. This will help in continuously improving the platform and addressing any customer inquiries promptly.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Scalability and Performance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Clr>
                <a:srgbClr val="000000"/>
              </a:buClr>
              <a:buSzPts val="1400"/>
              <a:buFont typeface="Arial" pitchFamily="0" charset="0"/>
              <a:buChar char="•"/>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These features of our website solve the problems in the Bus Ticket Booking process and makes the process more easy and efficient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7487185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131032" y="682129"/>
            <a:ext cx="2936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Arial" pitchFamily="0" charset="0"/>
                <a:sym typeface="Arial" pitchFamily="0" charset="0"/>
              </a:rPr>
              <a:t>Technology Used</a:t>
            </a:r>
            <a:endParaRPr lang="zh-CN" altLang="en-US" sz="16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6" name="矩形"/>
          <p:cNvSpPr>
            <a:spLocks/>
          </p:cNvSpPr>
          <p:nvPr/>
        </p:nvSpPr>
        <p:spPr>
          <a:xfrm rot="0">
            <a:off x="128063" y="1059160"/>
            <a:ext cx="5314500" cy="3789900"/>
          </a:xfrm>
          <a:prstGeom prst="rect"/>
          <a:noFill/>
          <a:ln w="12700" cmpd="sng" cap="flat">
            <a:noFill/>
            <a:prstDash val="solid"/>
            <a:round/>
          </a:ln>
        </p:spPr>
        <p:txBody>
          <a:bodyPr vert="horz" wrap="square" lIns="91425" tIns="91425" rIns="91425" bIns="91425" anchor="t" anchorCtr="0">
            <a:prstTxWarp prst="textNoShape"/>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7" name="图片"/>
          <p:cNvPicPr>
            <a:picLocks/>
          </p:cNvPicPr>
          <p:nvPr/>
        </p:nvPicPr>
        <p:blipFill>
          <a:blip r:embed="rId1" cstate="print"/>
          <a:stretch>
            <a:fillRect/>
          </a:stretch>
        </p:blipFill>
        <p:spPr>
          <a:xfrm rot="0">
            <a:off x="1021171" y="1723257"/>
            <a:ext cx="2956469" cy="2573047"/>
          </a:xfrm>
          <a:prstGeom prst="rect"/>
          <a:noFill/>
          <a:ln w="12700" cmpd="sng" cap="flat">
            <a:noFill/>
            <a:prstDash val="solid"/>
            <a:round/>
          </a:ln>
        </p:spPr>
      </p:pic>
      <p:pic>
        <p:nvPicPr>
          <p:cNvPr id="98" name="图片"/>
          <p:cNvPicPr>
            <a:picLocks/>
          </p:cNvPicPr>
          <p:nvPr/>
        </p:nvPicPr>
        <p:blipFill>
          <a:blip r:embed="rId2" cstate="print"/>
          <a:stretch>
            <a:fillRect/>
          </a:stretch>
        </p:blipFill>
        <p:spPr>
          <a:xfrm rot="0">
            <a:off x="4564380" y="1712691"/>
            <a:ext cx="4165599" cy="2090952"/>
          </a:xfrm>
          <a:prstGeom prst="rect"/>
          <a:noFill/>
          <a:ln w="12700" cmpd="sng" cap="flat">
            <a:noFill/>
            <a:prstDash val="solid"/>
            <a:round/>
          </a:ln>
        </p:spPr>
      </p:pic>
      <p:sp>
        <p:nvSpPr>
          <p:cNvPr id="99" name="矩形"/>
          <p:cNvSpPr>
            <a:spLocks/>
          </p:cNvSpPr>
          <p:nvPr/>
        </p:nvSpPr>
        <p:spPr>
          <a:xfrm rot="0">
            <a:off x="1000361" y="1361511"/>
            <a:ext cx="3318600" cy="3009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0" name="矩形"/>
          <p:cNvSpPr>
            <a:spLocks/>
          </p:cNvSpPr>
          <p:nvPr/>
        </p:nvSpPr>
        <p:spPr>
          <a:xfrm rot="0">
            <a:off x="4865736" y="1287522"/>
            <a:ext cx="3581099" cy="3009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cxnSp>
        <p:nvCxnSpPr>
          <p:cNvPr id="101" name="直线连接线"/>
          <p:cNvCxnSpPr>
            <a:cxnSpLocks/>
          </p:cNvCxnSpPr>
          <p:nvPr/>
        </p:nvCxnSpPr>
        <p:spPr>
          <a:xfrm rot="0">
            <a:off x="0" y="4675910"/>
            <a:ext cx="9144000" cy="1587"/>
          </a:xfrm>
          <a:prstGeom prst="straightConnector1"/>
          <a:noFill/>
          <a:ln w="9525" cmpd="sng" cap="flat">
            <a:solidFill>
              <a:srgbClr val="BFBFBF"/>
            </a:solidFill>
            <a:prstDash val="solid"/>
            <a:round/>
          </a:ln>
        </p:spPr>
      </p:cxnSp>
      <p:sp>
        <p:nvSpPr>
          <p:cNvPr id="102" name="矩形"/>
          <p:cNvSpPr>
            <a:spLocks/>
          </p:cNvSpPr>
          <p:nvPr/>
        </p:nvSpPr>
        <p:spPr>
          <a:xfrm rot="0">
            <a:off x="138652" y="4713110"/>
            <a:ext cx="707100" cy="322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Source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679084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