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5" r:id="rId5"/>
    <p:sldId id="260" r:id="rId6"/>
    <p:sldId id="276" r:id="rId7"/>
    <p:sldId id="262" r:id="rId8"/>
    <p:sldId id="259" r:id="rId9"/>
    <p:sldId id="263" r:id="rId10"/>
    <p:sldId id="264" r:id="rId11"/>
    <p:sldId id="265" r:id="rId12"/>
    <p:sldId id="266" r:id="rId13"/>
    <p:sldId id="273" r:id="rId14"/>
    <p:sldId id="274" r:id="rId15"/>
    <p:sldId id="271" r:id="rId16"/>
    <p:sldId id="272" r:id="rId17"/>
    <p:sldId id="277" r:id="rId18"/>
    <p:sldId id="278" r:id="rId19"/>
    <p:sldId id="279" r:id="rId20"/>
    <p:sldId id="281" r:id="rId21"/>
    <p:sldId id="292" r:id="rId22"/>
    <p:sldId id="282" r:id="rId23"/>
    <p:sldId id="283" r:id="rId24"/>
    <p:sldId id="284" r:id="rId25"/>
    <p:sldId id="285" r:id="rId26"/>
    <p:sldId id="287" r:id="rId27"/>
    <p:sldId id="286" r:id="rId28"/>
    <p:sldId id="288" r:id="rId29"/>
    <p:sldId id="291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2A4F1-AEBB-4CE6-A5D5-6A07AAC528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13F93C-5ECB-4F1F-8B5D-509024D24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Independent values    (features): </a:t>
          </a:r>
          <a:r>
            <a:rPr lang="en-US" dirty="0"/>
            <a:t>The output is a matrix of token counts </a:t>
          </a:r>
        </a:p>
      </dgm:t>
    </dgm:pt>
    <dgm:pt modelId="{E5EBF3F8-889B-404D-BBC2-CB686CA7A5EB}" type="parTrans" cxnId="{028929DE-FE2F-46AB-AE4C-F9104CBECE5F}">
      <dgm:prSet/>
      <dgm:spPr/>
      <dgm:t>
        <a:bodyPr/>
        <a:lstStyle/>
        <a:p>
          <a:endParaRPr lang="en-US"/>
        </a:p>
      </dgm:t>
    </dgm:pt>
    <dgm:pt modelId="{176DC5BD-20E1-4A6A-9B4F-48C3B402A9FB}" type="sibTrans" cxnId="{028929DE-FE2F-46AB-AE4C-F9104CBECE5F}">
      <dgm:prSet/>
      <dgm:spPr/>
      <dgm:t>
        <a:bodyPr/>
        <a:lstStyle/>
        <a:p>
          <a:endParaRPr lang="en-US"/>
        </a:p>
      </dgm:t>
    </dgm:pt>
    <dgm:pt modelId="{9001787A-D80C-4100-9733-1BA00E844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Dependent values       (target):</a:t>
          </a:r>
          <a:r>
            <a:rPr lang="en-US" dirty="0"/>
            <a:t> A list of integers that maps to categories</a:t>
          </a:r>
        </a:p>
      </dgm:t>
    </dgm:pt>
    <dgm:pt modelId="{38E50DCB-A824-48E9-8A8D-CDD681957A4A}" type="parTrans" cxnId="{4DFF55C3-955F-4300-A076-D59698DC26CB}">
      <dgm:prSet/>
      <dgm:spPr/>
      <dgm:t>
        <a:bodyPr/>
        <a:lstStyle/>
        <a:p>
          <a:endParaRPr lang="en-US"/>
        </a:p>
      </dgm:t>
    </dgm:pt>
    <dgm:pt modelId="{46BE0026-D5CF-4FD5-8D21-D4D5FAA32FBB}" type="sibTrans" cxnId="{4DFF55C3-955F-4300-A076-D59698DC26CB}">
      <dgm:prSet/>
      <dgm:spPr/>
      <dgm:t>
        <a:bodyPr/>
        <a:lstStyle/>
        <a:p>
          <a:endParaRPr lang="en-US"/>
        </a:p>
      </dgm:t>
    </dgm:pt>
    <dgm:pt modelId="{D731FEE7-B223-48AB-8CBB-058D7107DDBD}" type="pres">
      <dgm:prSet presAssocID="{3D32A4F1-AEBB-4CE6-A5D5-6A07AAC528B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722C04C-2D16-475E-A677-6E5D5183BA21}" type="pres">
      <dgm:prSet presAssocID="{0F13F93C-5ECB-4F1F-8B5D-509024D24899}" presName="compNode" presStyleCnt="0"/>
      <dgm:spPr/>
    </dgm:pt>
    <dgm:pt modelId="{22EDEDED-AEC1-4D4E-83C0-E59A27ACC653}" type="pres">
      <dgm:prSet presAssocID="{0F13F93C-5ECB-4F1F-8B5D-509024D24899}" presName="bgRect" presStyleLbl="bgShp" presStyleIdx="0" presStyleCnt="2"/>
      <dgm:spPr/>
    </dgm:pt>
    <dgm:pt modelId="{379303CD-4C15-41FB-9E56-C858B7C09F47}" type="pres">
      <dgm:prSet presAssocID="{0F13F93C-5ECB-4F1F-8B5D-509024D248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 with solid fill"/>
        </a:ext>
      </dgm:extLst>
    </dgm:pt>
    <dgm:pt modelId="{F26035CC-E40D-44EC-A41F-A6C196AF8ECE}" type="pres">
      <dgm:prSet presAssocID="{0F13F93C-5ECB-4F1F-8B5D-509024D24899}" presName="spaceRect" presStyleCnt="0"/>
      <dgm:spPr/>
    </dgm:pt>
    <dgm:pt modelId="{920C81C0-024A-42E8-B35C-93047EB1B225}" type="pres">
      <dgm:prSet presAssocID="{0F13F93C-5ECB-4F1F-8B5D-509024D2489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EC96E58-100F-48B9-A1B5-8224CAE4CF63}" type="pres">
      <dgm:prSet presAssocID="{176DC5BD-20E1-4A6A-9B4F-48C3B402A9FB}" presName="sibTrans" presStyleCnt="0"/>
      <dgm:spPr/>
    </dgm:pt>
    <dgm:pt modelId="{C0410571-2224-4099-93BF-879205FCD9A0}" type="pres">
      <dgm:prSet presAssocID="{9001787A-D80C-4100-9733-1BA00E8440FF}" presName="compNode" presStyleCnt="0"/>
      <dgm:spPr/>
    </dgm:pt>
    <dgm:pt modelId="{97AED352-4A1D-4819-BDAC-A0D84C697C61}" type="pres">
      <dgm:prSet presAssocID="{9001787A-D80C-4100-9733-1BA00E8440FF}" presName="bgRect" presStyleLbl="bgShp" presStyleIdx="1" presStyleCnt="2"/>
      <dgm:spPr/>
    </dgm:pt>
    <dgm:pt modelId="{6D2EE3BF-52E3-4D52-871E-35E05A045610}" type="pres">
      <dgm:prSet presAssocID="{9001787A-D80C-4100-9733-1BA00E8440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87C13CD9-6414-4A67-B8B6-6924B9FC3D7B}" type="pres">
      <dgm:prSet presAssocID="{9001787A-D80C-4100-9733-1BA00E8440FF}" presName="spaceRect" presStyleCnt="0"/>
      <dgm:spPr/>
    </dgm:pt>
    <dgm:pt modelId="{FF32B801-CBE9-433E-ADCE-9FFC08B5B0F9}" type="pres">
      <dgm:prSet presAssocID="{9001787A-D80C-4100-9733-1BA00E8440FF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CC7A1519-4898-4128-9247-692C5708B44A}" type="presOf" srcId="{9001787A-D80C-4100-9733-1BA00E8440FF}" destId="{FF32B801-CBE9-433E-ADCE-9FFC08B5B0F9}" srcOrd="0" destOrd="0" presId="urn:microsoft.com/office/officeart/2018/2/layout/IconVerticalSolidList"/>
    <dgm:cxn modelId="{4C13E5DA-81A3-4CED-9603-347F147D9213}" type="presOf" srcId="{3D32A4F1-AEBB-4CE6-A5D5-6A07AAC528B4}" destId="{D731FEE7-B223-48AB-8CBB-058D7107DDBD}" srcOrd="0" destOrd="0" presId="urn:microsoft.com/office/officeart/2018/2/layout/IconVerticalSolidList"/>
    <dgm:cxn modelId="{D166ED57-334B-4E29-97B7-E69378839D61}" type="presOf" srcId="{0F13F93C-5ECB-4F1F-8B5D-509024D24899}" destId="{920C81C0-024A-42E8-B35C-93047EB1B225}" srcOrd="0" destOrd="0" presId="urn:microsoft.com/office/officeart/2018/2/layout/IconVerticalSolidList"/>
    <dgm:cxn modelId="{028929DE-FE2F-46AB-AE4C-F9104CBECE5F}" srcId="{3D32A4F1-AEBB-4CE6-A5D5-6A07AAC528B4}" destId="{0F13F93C-5ECB-4F1F-8B5D-509024D24899}" srcOrd="0" destOrd="0" parTransId="{E5EBF3F8-889B-404D-BBC2-CB686CA7A5EB}" sibTransId="{176DC5BD-20E1-4A6A-9B4F-48C3B402A9FB}"/>
    <dgm:cxn modelId="{4DFF55C3-955F-4300-A076-D59698DC26CB}" srcId="{3D32A4F1-AEBB-4CE6-A5D5-6A07AAC528B4}" destId="{9001787A-D80C-4100-9733-1BA00E8440FF}" srcOrd="1" destOrd="0" parTransId="{38E50DCB-A824-48E9-8A8D-CDD681957A4A}" sibTransId="{46BE0026-D5CF-4FD5-8D21-D4D5FAA32FBB}"/>
    <dgm:cxn modelId="{533D5BD4-BF30-459E-9A33-1E2544EB211D}" type="presParOf" srcId="{D731FEE7-B223-48AB-8CBB-058D7107DDBD}" destId="{C722C04C-2D16-475E-A677-6E5D5183BA21}" srcOrd="0" destOrd="0" presId="urn:microsoft.com/office/officeart/2018/2/layout/IconVerticalSolidList"/>
    <dgm:cxn modelId="{F99C44FA-61BB-43F8-B763-7E33E01ACBD2}" type="presParOf" srcId="{C722C04C-2D16-475E-A677-6E5D5183BA21}" destId="{22EDEDED-AEC1-4D4E-83C0-E59A27ACC653}" srcOrd="0" destOrd="0" presId="urn:microsoft.com/office/officeart/2018/2/layout/IconVerticalSolidList"/>
    <dgm:cxn modelId="{43931A1A-DFCA-4C0E-94A7-2E3095BDE363}" type="presParOf" srcId="{C722C04C-2D16-475E-A677-6E5D5183BA21}" destId="{379303CD-4C15-41FB-9E56-C858B7C09F47}" srcOrd="1" destOrd="0" presId="urn:microsoft.com/office/officeart/2018/2/layout/IconVerticalSolidList"/>
    <dgm:cxn modelId="{D6AC0D91-ACE5-42C9-801C-D814B047C2A5}" type="presParOf" srcId="{C722C04C-2D16-475E-A677-6E5D5183BA21}" destId="{F26035CC-E40D-44EC-A41F-A6C196AF8ECE}" srcOrd="2" destOrd="0" presId="urn:microsoft.com/office/officeart/2018/2/layout/IconVerticalSolidList"/>
    <dgm:cxn modelId="{F8345A84-6569-4513-9D4B-E514A1D8851C}" type="presParOf" srcId="{C722C04C-2D16-475E-A677-6E5D5183BA21}" destId="{920C81C0-024A-42E8-B35C-93047EB1B225}" srcOrd="3" destOrd="0" presId="urn:microsoft.com/office/officeart/2018/2/layout/IconVerticalSolidList"/>
    <dgm:cxn modelId="{02E339BC-D77A-41F8-B10D-7E73AB1AC7B8}" type="presParOf" srcId="{D731FEE7-B223-48AB-8CBB-058D7107DDBD}" destId="{6EC96E58-100F-48B9-A1B5-8224CAE4CF63}" srcOrd="1" destOrd="0" presId="urn:microsoft.com/office/officeart/2018/2/layout/IconVerticalSolidList"/>
    <dgm:cxn modelId="{86D3408F-75AE-488D-B6BD-81055B89B617}" type="presParOf" srcId="{D731FEE7-B223-48AB-8CBB-058D7107DDBD}" destId="{C0410571-2224-4099-93BF-879205FCD9A0}" srcOrd="2" destOrd="0" presId="urn:microsoft.com/office/officeart/2018/2/layout/IconVerticalSolidList"/>
    <dgm:cxn modelId="{45EBEDEA-1B93-41CF-B74D-283634942F26}" type="presParOf" srcId="{C0410571-2224-4099-93BF-879205FCD9A0}" destId="{97AED352-4A1D-4819-BDAC-A0D84C697C61}" srcOrd="0" destOrd="0" presId="urn:microsoft.com/office/officeart/2018/2/layout/IconVerticalSolidList"/>
    <dgm:cxn modelId="{7A43D8E8-29B6-42EF-999A-97BE4EE5B5B2}" type="presParOf" srcId="{C0410571-2224-4099-93BF-879205FCD9A0}" destId="{6D2EE3BF-52E3-4D52-871E-35E05A045610}" srcOrd="1" destOrd="0" presId="urn:microsoft.com/office/officeart/2018/2/layout/IconVerticalSolidList"/>
    <dgm:cxn modelId="{998D70E7-F8D1-409E-BF2D-DC3F62716FBD}" type="presParOf" srcId="{C0410571-2224-4099-93BF-879205FCD9A0}" destId="{87C13CD9-6414-4A67-B8B6-6924B9FC3D7B}" srcOrd="2" destOrd="0" presId="urn:microsoft.com/office/officeart/2018/2/layout/IconVerticalSolidList"/>
    <dgm:cxn modelId="{ABB6D6C2-10C6-4AAC-A2D4-BF75D1F18EF2}" type="presParOf" srcId="{C0410571-2224-4099-93BF-879205FCD9A0}" destId="{FF32B801-CBE9-433E-ADCE-9FFC08B5B0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05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1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2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Z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46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353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81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0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2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761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947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9516FFA-4ED0-42F4-8C6B-D65F37499EAB}" type="datetimeFigureOut">
              <a:rPr lang="en-ZA" smtClean="0"/>
              <a:t>2021/11/02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BF648EB-C41F-4934-9743-96F35B24AE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79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kafka/3.0.0/kafka_2.12-3.0.0.tgz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2yBr9iS_2Y7TUdLg-8Pu-fC3epiNBLcLnXRKi2ezRB4/edit?usp=shar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catcherapi.com/" TargetMode="External"/><Relationship Id="rId2" Type="http://schemas.openxmlformats.org/officeDocument/2006/relationships/hyperlink" Target="https://rapidapi.com/newscatcher-api-newscatcher-api-default/api/free-new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912A1-61D3-4D47-8429-73D086A9A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articles classifier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0919BA-E347-4413-A759-12BC35CD6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 Manish</a:t>
            </a:r>
          </a:p>
          <a:p>
            <a:r>
              <a:rPr lang="en-US" dirty="0"/>
              <a:t>Vedha Krishna Velthapu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844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850B8-F5CF-404D-A323-131BECF0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A88E70-EA91-4083-B900-F71A28F2B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Finding a good source to get news articles from as most of the sources/APIs were paid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7CCF85-A14B-4305-A40E-75E2F43DA2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Solution: After a lot of research, we found 1 API we can use and the free news API provided, worked for us.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F0DE6D-2810-4EB9-BCC3-DD8CC5F9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Coordinating and working together between different time zones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0B348B-D87E-452D-B1BE-5938C98C74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Solution: Communicating regularly and meeting every 2-3 days to have alignment on our tasks.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862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850B8-F5CF-404D-A323-131BECF0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A88E70-EA91-4083-B900-F71A28F2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10061448" cy="6400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Saving large amounts of documents to the database was taking long and with bulk insert, if a document fails all documents after that won't save. With the unique title constraint if a document failed all the documents after that won't save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7CCF85-A14B-4305-A40E-75E2F43D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10049256" cy="3291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 We decided to insert all the documents individually in a try-catch block. If there are any exceptions while saving the documents, it will not stop the application from running. Even though this is a bit slower, we would rather have a slow write than a lot of documents failing to save to the database.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323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C5DF0-003A-47C7-B9DB-BE858BED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347D2-FDEC-4969-9725-4592CE4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192109"/>
            <a:ext cx="9052560" cy="1471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Environment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30997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EFD5-C957-4D93-AC3F-0A5731A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Environment details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4BA2-3793-4E4C-9A61-B9CED8BD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Database: </a:t>
            </a:r>
            <a:r>
              <a:rPr lang="en-ZA" dirty="0"/>
              <a:t>Free MongoDB database on cloud</a:t>
            </a:r>
          </a:p>
          <a:p>
            <a:r>
              <a:rPr lang="en-ZA" b="1" dirty="0"/>
              <a:t>Data processing: </a:t>
            </a:r>
            <a:r>
              <a:rPr lang="en-ZA" dirty="0" err="1"/>
              <a:t>PySpark</a:t>
            </a:r>
            <a:endParaRPr lang="en-ZA" dirty="0"/>
          </a:p>
          <a:p>
            <a:r>
              <a:rPr lang="en-ZA" b="1" dirty="0"/>
              <a:t>Data cleaning (to remove non-English words): </a:t>
            </a:r>
            <a:r>
              <a:rPr lang="en-ZA" dirty="0" err="1"/>
              <a:t>nltk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799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112AC-FA82-4462-92D1-E01A8AA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6A8CE1-5427-4F37-961B-00FBEE77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7779"/>
            <a:ext cx="10058400" cy="4761187"/>
          </a:xfrm>
        </p:spPr>
        <p:txBody>
          <a:bodyPr>
            <a:normAutofit fontScale="92500" lnSpcReduction="10000"/>
          </a:bodyPr>
          <a:lstStyle/>
          <a:p>
            <a:pPr marL="9144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2"/>
                </a:solidFill>
              </a:rPr>
              <a:t>Input:</a:t>
            </a:r>
          </a:p>
          <a:p>
            <a:pPr marL="274320">
              <a:lnSpc>
                <a:spcPct val="100000"/>
              </a:lnSpc>
            </a:pPr>
            <a:r>
              <a:rPr lang="en-US" sz="1600" dirty="0"/>
              <a:t>The data from our database what we collected from milestone 1.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2"/>
                </a:solidFill>
              </a:rPr>
              <a:t>Input Processed:</a:t>
            </a:r>
          </a:p>
          <a:p>
            <a:pPr marL="32004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Fetched data from database</a:t>
            </a:r>
          </a:p>
          <a:p>
            <a:pPr marL="32004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Created a spark data frame</a:t>
            </a:r>
          </a:p>
          <a:p>
            <a:pPr marL="32004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Concatenated the title and summary </a:t>
            </a:r>
          </a:p>
          <a:p>
            <a:pPr marL="32004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Removed all the non-English words, spaces and special characters from the text. We used </a:t>
            </a:r>
            <a:r>
              <a:rPr lang="en-US" sz="1600" dirty="0" err="1"/>
              <a:t>nltk</a:t>
            </a:r>
            <a:r>
              <a:rPr lang="en-US" sz="1600" dirty="0"/>
              <a:t> and stop words for this</a:t>
            </a:r>
          </a:p>
          <a:p>
            <a:pPr marL="32004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Pipeline with the following steps:</a:t>
            </a:r>
          </a:p>
          <a:p>
            <a:pPr marL="594360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Tokenize the title and summary</a:t>
            </a:r>
          </a:p>
          <a:p>
            <a:pPr marL="594360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Applied a </a:t>
            </a:r>
            <a:r>
              <a:rPr lang="en-US" sz="1400" dirty="0" err="1"/>
              <a:t>CountVectorizer</a:t>
            </a:r>
            <a:r>
              <a:rPr lang="en-US" sz="1400" dirty="0"/>
              <a:t> to convert the list of tokens above to vectors of token counts</a:t>
            </a:r>
          </a:p>
          <a:p>
            <a:pPr marL="594360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Applied term frequency–inverse document frequency (TF-IDF) to evaluate how relevant a words are in a set of documents.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en-US" sz="1600" b="1" dirty="0"/>
              <a:t>NOTE: </a:t>
            </a:r>
            <a:r>
              <a:rPr lang="en-US" sz="1600" dirty="0"/>
              <a:t>The categories we already cleaned and validated before inserting into the database as we knew this was an important value.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9467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3">
            <a:extLst>
              <a:ext uri="{FF2B5EF4-FFF2-40B4-BE49-F238E27FC236}">
                <a16:creationId xmlns:a16="http://schemas.microsoft.com/office/drawing/2014/main" xmlns="" id="{F85E0883-9001-4D4E-9C91-E8D165DAF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94AEEF45-F5C8-4322-9C98-33BB7A5A29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85E4386-A445-455A-91C4-16DE5DA9FC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4" name="Rectangle 27">
            <a:extLst>
              <a:ext uri="{FF2B5EF4-FFF2-40B4-BE49-F238E27FC236}">
                <a16:creationId xmlns:a16="http://schemas.microsoft.com/office/drawing/2014/main" xmlns="" id="{BCFFB95F-D901-4937-8084-8A7BAA84FA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B9684-0147-47A0-BDB4-288EF9F3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Output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60F473BD-3FD3-4548-A8F5-11D3C9CB8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691E02ED-3E2E-4396-B6DE-5F93F2F11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28F088F5-B4E7-43B9-88F4-8667026E4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xmlns="" id="{3FD3FAF7-DB76-4BC3-B0F8-C4E4F213C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0533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8870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850B8-F5CF-404D-A323-131BECF0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A88E70-EA91-4083-B900-F71A28F2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93976"/>
            <a:ext cx="4754880" cy="993751"/>
          </a:xfrm>
        </p:spPr>
        <p:txBody>
          <a:bodyPr>
            <a:normAutofit/>
          </a:bodyPr>
          <a:lstStyle/>
          <a:p>
            <a:r>
              <a:rPr lang="en-US" dirty="0"/>
              <a:t>Getting data from our mongo dB database using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7CCF85-A14B-4305-A40E-75E2F43D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3142591"/>
            <a:ext cx="4754880" cy="2795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 Our mentor showed us a few examples which helped us get around the issue. Instead of fetching data using </a:t>
            </a:r>
            <a:r>
              <a:rPr lang="en-US" dirty="0" err="1"/>
              <a:t>pyspark</a:t>
            </a:r>
            <a:r>
              <a:rPr lang="en-US" dirty="0"/>
              <a:t>, we got data using </a:t>
            </a:r>
            <a:r>
              <a:rPr lang="en-US" dirty="0" err="1"/>
              <a:t>pymongo</a:t>
            </a:r>
            <a:r>
              <a:rPr lang="en-US" dirty="0"/>
              <a:t> and created a spark data frame with that data to process it.</a:t>
            </a:r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F0DE6D-2810-4EB9-BCC3-DD8CC5F9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965434"/>
            <a:ext cx="4754880" cy="1122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an appropriate model for our problem, as we wanted to process our data to work for that specific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0B348B-D87E-452D-B1BE-5938C98C7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3142591"/>
            <a:ext cx="4754880" cy="2795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 We could not find an example of a text classifier model that accepts title, summary and date of the news article as an input, all the models just took in 1 string as input. Based on this we also decided to not pass in date as an input to train the model, and we concatenated the title and summary to form 1 string.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969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C5DF0-003A-47C7-B9DB-BE858BED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347D2-FDEC-4969-9725-4592CE4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192109"/>
            <a:ext cx="9052560" cy="1471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Environment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6447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EFD5-C957-4D93-AC3F-0A5731A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Environment details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4BA2-3793-4E4C-9A61-B9CED8BD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Database: </a:t>
            </a:r>
            <a:r>
              <a:rPr lang="en-ZA" dirty="0"/>
              <a:t>Free MongoDB database on cloud</a:t>
            </a:r>
          </a:p>
          <a:p>
            <a:r>
              <a:rPr lang="en-ZA" b="1" dirty="0"/>
              <a:t>Data processing: </a:t>
            </a:r>
            <a:r>
              <a:rPr lang="en-ZA" dirty="0" err="1"/>
              <a:t>PySpark</a:t>
            </a:r>
            <a:endParaRPr lang="en-ZA" dirty="0"/>
          </a:p>
          <a:p>
            <a:r>
              <a:rPr lang="en-ZA" b="1" dirty="0"/>
              <a:t>Data cleaning (to remove non-English words): </a:t>
            </a:r>
            <a:r>
              <a:rPr lang="en-ZA" dirty="0" err="1"/>
              <a:t>nltk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305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112AC-FA82-4462-92D1-E01A8AA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6A8CE1-5427-4F37-961B-00FBEE77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7779"/>
            <a:ext cx="10058400" cy="4761187"/>
          </a:xfrm>
        </p:spPr>
        <p:txBody>
          <a:bodyPr>
            <a:normAutofit/>
          </a:bodyPr>
          <a:lstStyle/>
          <a:p>
            <a:pPr marL="9144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2"/>
                </a:solidFill>
              </a:rPr>
              <a:t>Input:</a:t>
            </a:r>
          </a:p>
          <a:p>
            <a:pPr marL="274320">
              <a:lnSpc>
                <a:spcPct val="100000"/>
              </a:lnSpc>
            </a:pPr>
            <a:r>
              <a:rPr lang="en-US" sz="1600" dirty="0"/>
              <a:t>Cleaned set of count vector of articles and integer as a category that maps to a string category from milestone 2.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2"/>
                </a:solidFill>
              </a:rPr>
              <a:t>Input Processed:</a:t>
            </a:r>
          </a:p>
          <a:p>
            <a:pPr marL="377190" indent="-285750">
              <a:lnSpc>
                <a:spcPct val="100000"/>
              </a:lnSpc>
            </a:pPr>
            <a:r>
              <a:rPr lang="en-US" sz="1600" dirty="0"/>
              <a:t>Split the data into train and test using a build in spark </a:t>
            </a:r>
            <a:r>
              <a:rPr lang="en-US" sz="1600" dirty="0" err="1"/>
              <a:t>dataframe</a:t>
            </a:r>
            <a:r>
              <a:rPr lang="en-US" sz="1600" dirty="0"/>
              <a:t> function, </a:t>
            </a:r>
            <a:r>
              <a:rPr lang="en-US" sz="1600" dirty="0" err="1"/>
              <a:t>randomSplit</a:t>
            </a:r>
            <a:r>
              <a:rPr lang="en-US" sz="1600" dirty="0"/>
              <a:t>().</a:t>
            </a:r>
          </a:p>
          <a:p>
            <a:pPr marL="377190" indent="-285750">
              <a:lnSpc>
                <a:spcPct val="100000"/>
              </a:lnSpc>
            </a:pPr>
            <a:r>
              <a:rPr lang="en-US" sz="1600" dirty="0"/>
              <a:t>We used 3 models, </a:t>
            </a:r>
            <a:r>
              <a:rPr lang="en-US" sz="1600" dirty="0" err="1"/>
              <a:t>NaiveBayes</a:t>
            </a:r>
            <a:r>
              <a:rPr lang="en-US" sz="1600" dirty="0"/>
              <a:t>, </a:t>
            </a:r>
            <a:r>
              <a:rPr lang="en-US" sz="1600" dirty="0" err="1"/>
              <a:t>RandomForestClassifier</a:t>
            </a:r>
            <a:r>
              <a:rPr lang="en-US" sz="1600" dirty="0"/>
              <a:t> and </a:t>
            </a:r>
            <a:r>
              <a:rPr lang="en-US" sz="1600" dirty="0" err="1"/>
              <a:t>LogisticRegression</a:t>
            </a:r>
            <a:r>
              <a:rPr lang="en-US" sz="1600" dirty="0"/>
              <a:t>(1-to-rest) and picked the best model based on it’s accuracy.</a:t>
            </a:r>
          </a:p>
          <a:p>
            <a:pPr marL="377190" indent="-285750">
              <a:lnSpc>
                <a:spcPct val="100000"/>
              </a:lnSpc>
            </a:pPr>
            <a:r>
              <a:rPr lang="en-US" sz="1600" dirty="0"/>
              <a:t>We also used </a:t>
            </a:r>
            <a:r>
              <a:rPr lang="en-US" sz="1600" dirty="0" err="1"/>
              <a:t>pySpark’s</a:t>
            </a:r>
            <a:r>
              <a:rPr lang="en-US" sz="1600" dirty="0"/>
              <a:t> </a:t>
            </a:r>
            <a:r>
              <a:rPr lang="en-US" sz="1600" dirty="0" err="1"/>
              <a:t>CrossValidator</a:t>
            </a:r>
            <a:r>
              <a:rPr lang="en-US" sz="1600" dirty="0"/>
              <a:t> and passed in different parameters to train the model and picked the best one for each.</a:t>
            </a:r>
          </a:p>
          <a:p>
            <a:pPr marL="377190" indent="-285750">
              <a:lnSpc>
                <a:spcPct val="100000"/>
              </a:lnSpc>
            </a:pPr>
            <a:r>
              <a:rPr lang="en-US" sz="1600" dirty="0"/>
              <a:t>We finally saved the model using pickle.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2"/>
                </a:solidFill>
              </a:rPr>
              <a:t>Output:</a:t>
            </a:r>
          </a:p>
          <a:p>
            <a:pPr marL="377190" indent="-285750">
              <a:lnSpc>
                <a:spcPct val="100000"/>
              </a:lnSpc>
            </a:pPr>
            <a:r>
              <a:rPr lang="en-US" sz="1600" dirty="0"/>
              <a:t>A pickle file that stored the model. This model can now be used by the training service.</a:t>
            </a:r>
          </a:p>
          <a:p>
            <a:pPr marL="91440" indent="0">
              <a:lnSpc>
                <a:spcPct val="100000"/>
              </a:lnSpc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7807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A7DF1-6200-4D66-AE78-75E8B71C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73" y="685800"/>
            <a:ext cx="6939176" cy="1737360"/>
          </a:xfrm>
        </p:spPr>
        <p:txBody>
          <a:bodyPr/>
          <a:lstStyle/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CEC06A-E6C1-441F-B063-4FD98252A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273" y="2423160"/>
            <a:ext cx="6939176" cy="32918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Planning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Milestone 1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Milestone 2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Milestone 3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Milestone 4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200" dirty="0" err="1">
                <a:solidFill>
                  <a:schemeClr val="tx1"/>
                </a:solidFill>
              </a:rPr>
              <a:t>Jmeter</a:t>
            </a:r>
            <a:r>
              <a:rPr lang="en-ZA" sz="2200" dirty="0">
                <a:solidFill>
                  <a:schemeClr val="tx1"/>
                </a:solidFill>
              </a:rPr>
              <a:t> stress test 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200" dirty="0">
                <a:solidFill>
                  <a:schemeClr val="tx1"/>
                </a:solidFill>
              </a:rPr>
              <a:t>Setup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4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850B8-F5CF-404D-A323-131BECF0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A88E70-EA91-4083-B900-F71A28F2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93976"/>
            <a:ext cx="4754880" cy="993751"/>
          </a:xfrm>
        </p:spPr>
        <p:txBody>
          <a:bodyPr>
            <a:normAutofit/>
          </a:bodyPr>
          <a:lstStyle/>
          <a:p>
            <a:r>
              <a:rPr lang="en-US" dirty="0"/>
              <a:t>Setting up </a:t>
            </a:r>
            <a:r>
              <a:rPr lang="en-US" dirty="0" err="1"/>
              <a:t>pysprak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7CCF85-A14B-4305-A40E-75E2F43D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3142591"/>
            <a:ext cx="4754880" cy="2795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 Only 1 person could set up a </a:t>
            </a:r>
            <a:r>
              <a:rPr lang="en-US" dirty="0" err="1"/>
              <a:t>vm</a:t>
            </a:r>
            <a:r>
              <a:rPr lang="en-US" dirty="0"/>
              <a:t> on their laptop and the other team member had issues with his laptop. </a:t>
            </a:r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F0DE6D-2810-4EB9-BCC3-DD8CC5F9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965434"/>
            <a:ext cx="4754880" cy="1122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an appropriate model for our problem, as we wanted to process our data to work for that specific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0B348B-D87E-452D-B1BE-5938C98C7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3142591"/>
            <a:ext cx="4754880" cy="2795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 We could not find an example of a text classifier model that accepts title, summary and date of the news article as an input, all the models just took in 1 string as input. Based on this we also decided to not pass in date as an input to train the model, and we concatenated the title and summary to form 1 string.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189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850B8-F5CF-404D-A323-131BECF0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A88E70-EA91-4083-B900-F71A28F2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93976"/>
            <a:ext cx="4754880" cy="993751"/>
          </a:xfrm>
        </p:spPr>
        <p:txBody>
          <a:bodyPr>
            <a:normAutofit/>
          </a:bodyPr>
          <a:lstStyle/>
          <a:p>
            <a:r>
              <a:rPr lang="en-US" dirty="0" smtClean="0"/>
              <a:t>Miss balance of amount of data in the dataset for each category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7CCF85-A14B-4305-A40E-75E2F43D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3142591"/>
            <a:ext cx="4754880" cy="2795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</a:t>
            </a:r>
            <a:r>
              <a:rPr lang="en-US" dirty="0" smtClean="0"/>
              <a:t>: We found out that our data set have more number of a category News </a:t>
            </a:r>
            <a:r>
              <a:rPr lang="en-US" dirty="0" smtClean="0"/>
              <a:t>which resulted in miss predicting the classification. To solve this we gathered few more data to our dataset to make the categories balanced.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805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C5DF0-003A-47C7-B9DB-BE858BED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347D2-FDEC-4969-9725-4592CE4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192109"/>
            <a:ext cx="9052560" cy="1471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Environment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616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EFD5-C957-4D93-AC3F-0A5731A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Environment details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4BA2-3793-4E4C-9A61-B9CED8BD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Database: </a:t>
            </a:r>
            <a:r>
              <a:rPr lang="en-ZA" dirty="0"/>
              <a:t>Free MongoDB database on cloud</a:t>
            </a:r>
          </a:p>
          <a:p>
            <a:r>
              <a:rPr lang="en-ZA" b="1" dirty="0"/>
              <a:t>Data processing: </a:t>
            </a:r>
            <a:r>
              <a:rPr lang="en-ZA" dirty="0" err="1"/>
              <a:t>PySpark</a:t>
            </a:r>
            <a:endParaRPr lang="en-ZA" dirty="0"/>
          </a:p>
          <a:p>
            <a:r>
              <a:rPr lang="en-ZA" b="1" dirty="0"/>
              <a:t>Data cleaning (to remove non-English words): </a:t>
            </a:r>
            <a:r>
              <a:rPr lang="en-ZA" dirty="0" err="1"/>
              <a:t>nltk</a:t>
            </a:r>
            <a:endParaRPr lang="en-ZA" dirty="0"/>
          </a:p>
          <a:p>
            <a:r>
              <a:rPr lang="en-ZA" b="1" dirty="0"/>
              <a:t>API:</a:t>
            </a:r>
            <a:r>
              <a:rPr lang="en-ZA" dirty="0"/>
              <a:t> (Flask </a:t>
            </a:r>
            <a:r>
              <a:rPr lang="en-ZA" dirty="0" err="1"/>
              <a:t>api</a:t>
            </a:r>
            <a:r>
              <a:rPr lang="en-ZA" dirty="0"/>
              <a:t> and </a:t>
            </a:r>
            <a:r>
              <a:rPr lang="en-ZA" dirty="0" err="1"/>
              <a:t>uvicorn</a:t>
            </a:r>
            <a:r>
              <a:rPr lang="en-ZA" dirty="0"/>
              <a:t>)</a:t>
            </a:r>
          </a:p>
          <a:p>
            <a:r>
              <a:rPr lang="en-ZA" b="1" dirty="0"/>
              <a:t>Frontend:</a:t>
            </a:r>
            <a:r>
              <a:rPr lang="en-ZA" dirty="0"/>
              <a:t> (HTM, </a:t>
            </a:r>
            <a:r>
              <a:rPr lang="en-ZA" dirty="0" err="1"/>
              <a:t>css</a:t>
            </a:r>
            <a:r>
              <a:rPr lang="en-ZA" dirty="0"/>
              <a:t>, </a:t>
            </a:r>
            <a:r>
              <a:rPr lang="en-ZA" dirty="0" err="1"/>
              <a:t>javascript</a:t>
            </a:r>
            <a:r>
              <a:rPr lang="en-Z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00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112AC-FA82-4462-92D1-E01A8AA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Input and output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6A8CE1-5427-4F37-961B-00FBEE77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pPr marL="91440" indent="0">
              <a:buNone/>
            </a:pPr>
            <a:r>
              <a:rPr lang="en-US" sz="1900" dirty="0">
                <a:solidFill>
                  <a:schemeClr val="accent2"/>
                </a:solidFill>
              </a:rPr>
              <a:t>Input:</a:t>
            </a:r>
          </a:p>
          <a:p>
            <a:pPr marL="274320"/>
            <a:r>
              <a:rPr lang="en-US" sz="1900" dirty="0"/>
              <a:t>Model saved in a pickle file</a:t>
            </a:r>
          </a:p>
          <a:p>
            <a:pPr marL="274320"/>
            <a:r>
              <a:rPr lang="en-US" sz="1900" dirty="0"/>
              <a:t>News article from frontend</a:t>
            </a:r>
          </a:p>
          <a:p>
            <a:pPr marL="91440" indent="0">
              <a:buNone/>
            </a:pPr>
            <a:endParaRPr lang="en-US" sz="1900" dirty="0"/>
          </a:p>
          <a:p>
            <a:pPr marL="91440" indent="0">
              <a:buNone/>
            </a:pPr>
            <a:r>
              <a:rPr lang="en-US" sz="1900" dirty="0">
                <a:solidFill>
                  <a:schemeClr val="accent2"/>
                </a:solidFill>
              </a:rPr>
              <a:t>Input Processed:</a:t>
            </a:r>
          </a:p>
          <a:p>
            <a:pPr marL="377190" indent="-285750"/>
            <a:r>
              <a:rPr lang="en-US" sz="1900" dirty="0"/>
              <a:t>Loaded the model from the pickle file and called the predict function of that model to get the category of the news</a:t>
            </a:r>
          </a:p>
          <a:p>
            <a:pPr marL="91440" indent="0">
              <a:buNone/>
            </a:pPr>
            <a:r>
              <a:rPr lang="en-US" sz="1900" dirty="0">
                <a:solidFill>
                  <a:schemeClr val="accent2"/>
                </a:solidFill>
              </a:rPr>
              <a:t>Output:</a:t>
            </a:r>
          </a:p>
          <a:p>
            <a:pPr marL="377190" indent="-285750"/>
            <a:r>
              <a:rPr lang="en-US" sz="1900" dirty="0"/>
              <a:t>Category of news</a:t>
            </a:r>
          </a:p>
          <a:p>
            <a:pPr marL="91440" indent="0">
              <a:buNone/>
            </a:pPr>
            <a:endParaRPr lang="en-ZA" sz="1900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67531860-67B8-48EE-BEF7-B1FF205F1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" r="7663" b="3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8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850B8-F5CF-404D-A323-131BECF0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A88E70-EA91-4083-B900-F71A28F2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93976"/>
            <a:ext cx="4754880" cy="993751"/>
          </a:xfrm>
        </p:spPr>
        <p:txBody>
          <a:bodyPr>
            <a:normAutofit/>
          </a:bodyPr>
          <a:lstStyle/>
          <a:p>
            <a:r>
              <a:rPr lang="en-US" dirty="0"/>
              <a:t>Not enough time and resources to setup docker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7CCF85-A14B-4305-A40E-75E2F43D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3142591"/>
            <a:ext cx="4754880" cy="2795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 Only 1 person could set up a </a:t>
            </a:r>
            <a:r>
              <a:rPr lang="en-US" dirty="0" err="1"/>
              <a:t>vm</a:t>
            </a:r>
            <a:r>
              <a:rPr lang="en-US" dirty="0"/>
              <a:t> on their laptop and the other team member had issues with his laptop. </a:t>
            </a:r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F0DE6D-2810-4EB9-BCC3-DD8CC5F9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965434"/>
            <a:ext cx="4754880" cy="1122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an appropriate model for our problem, as we wanted to process our data to work for that specific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0B348B-D87E-452D-B1BE-5938C98C7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3142591"/>
            <a:ext cx="4754880" cy="2795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 We could not find an example of a text classifier model that accepts title, summary and date of the news article as an input, all the models just took in 1 string as input. Based on this we also decided to not pass in date as an input to train the model, and we concatenated the title and summary to form 1 string.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5669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C5DF0-003A-47C7-B9DB-BE858BED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(without docker)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347D2-FDEC-4969-9725-4592CE4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192109"/>
            <a:ext cx="9052560" cy="1471449"/>
          </a:xfrm>
        </p:spPr>
        <p:txBody>
          <a:bodyPr>
            <a:normAutofit/>
          </a:bodyPr>
          <a:lstStyle/>
          <a:p>
            <a:r>
              <a:rPr lang="en-US" dirty="0"/>
              <a:t>Both the team members had issues with our laptops and could not test docker so have a docker setup in the ‘</a:t>
            </a:r>
            <a:r>
              <a:rPr lang="en-US" b="1" dirty="0"/>
              <a:t>docker-final</a:t>
            </a:r>
            <a:r>
              <a:rPr lang="en-US" dirty="0"/>
              <a:t>’ folder and the ‘</a:t>
            </a:r>
            <a:r>
              <a:rPr lang="en-US" b="1" dirty="0"/>
              <a:t>normal-setup</a:t>
            </a:r>
            <a:r>
              <a:rPr lang="en-US" dirty="0"/>
              <a:t>’ folder has code without using docker please follow instruction on the next slide for the setup.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70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EFD5-C957-4D93-AC3F-0A5731A0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64655"/>
            <a:ext cx="10058400" cy="2158631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ZA" dirty="0"/>
              <a:t>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4BA2-3793-4E4C-9A61-B9CED8BD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3855"/>
            <a:ext cx="10058400" cy="5357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sz="900" b="1" dirty="0"/>
              <a:t>In terminal 1 (in the root folder):</a:t>
            </a:r>
          </a:p>
          <a:p>
            <a:r>
              <a:rPr lang="en-ZA" sz="900" dirty="0" err="1"/>
              <a:t>wget</a:t>
            </a:r>
            <a:r>
              <a:rPr lang="en-ZA" sz="900" dirty="0"/>
              <a:t> </a:t>
            </a:r>
            <a:r>
              <a:rPr lang="en-ZA" sz="900" dirty="0">
                <a:hlinkClick r:id="rId2"/>
              </a:rPr>
              <a:t>https://downloads.apache.org/kafka/3.0.0/kafka_2.12-3.0.0.tgz</a:t>
            </a:r>
            <a:endParaRPr lang="en-ZA" sz="900" dirty="0"/>
          </a:p>
          <a:p>
            <a:r>
              <a:rPr lang="en-ZA" sz="900" dirty="0"/>
              <a:t>tar -</a:t>
            </a:r>
            <a:r>
              <a:rPr lang="en-ZA" sz="900" dirty="0" err="1"/>
              <a:t>xvf</a:t>
            </a:r>
            <a:r>
              <a:rPr lang="en-ZA" sz="900" dirty="0"/>
              <a:t> kafka_2.12-3.0.0.tgz</a:t>
            </a:r>
          </a:p>
          <a:p>
            <a:r>
              <a:rPr lang="en-ZA" sz="900" dirty="0" err="1"/>
              <a:t>sudo</a:t>
            </a:r>
            <a:r>
              <a:rPr lang="en-ZA" sz="900" dirty="0"/>
              <a:t> apt install openjdk-8-jdk -y</a:t>
            </a:r>
          </a:p>
          <a:p>
            <a:r>
              <a:rPr lang="en-ZA" sz="900" dirty="0"/>
              <a:t>java –version</a:t>
            </a:r>
          </a:p>
          <a:p>
            <a:r>
              <a:rPr lang="en-ZA" sz="900" dirty="0"/>
              <a:t>cd </a:t>
            </a:r>
            <a:r>
              <a:rPr lang="en-ZA" sz="900" dirty="0" err="1"/>
              <a:t>NewsArticlesClassifier</a:t>
            </a:r>
            <a:r>
              <a:rPr lang="en-ZA" sz="900" dirty="0"/>
              <a:t> </a:t>
            </a:r>
          </a:p>
          <a:p>
            <a:r>
              <a:rPr lang="en-US" sz="900" dirty="0"/>
              <a:t>pip3 install -r requirements.txt</a:t>
            </a:r>
            <a:endParaRPr lang="en-ZA" sz="900" dirty="0"/>
          </a:p>
          <a:p>
            <a:r>
              <a:rPr lang="en-ZA" sz="900" dirty="0"/>
              <a:t>cd </a:t>
            </a:r>
            <a:r>
              <a:rPr lang="en-ZA" sz="900" dirty="0" err="1"/>
              <a:t>dataIngestionService</a:t>
            </a:r>
            <a:endParaRPr lang="en-ZA" sz="900" dirty="0"/>
          </a:p>
          <a:p>
            <a:r>
              <a:rPr lang="en-ZA" sz="900" dirty="0"/>
              <a:t>./kafka_2.12-3.0.0/bin/zookeeper-server-start.sh ./kafka_2.12-3.0.0/config/</a:t>
            </a:r>
            <a:r>
              <a:rPr lang="en-ZA" sz="900" dirty="0" err="1"/>
              <a:t>zookeeper.properties</a:t>
            </a:r>
            <a:endParaRPr lang="en-ZA" sz="900" dirty="0"/>
          </a:p>
          <a:p>
            <a:pPr marL="0" indent="0">
              <a:buNone/>
            </a:pPr>
            <a:r>
              <a:rPr lang="en-ZA" sz="900" b="1" dirty="0"/>
              <a:t>In terminal 2 (in the root folder): </a:t>
            </a:r>
          </a:p>
          <a:p>
            <a:r>
              <a:rPr lang="en-ZA" sz="900" dirty="0"/>
              <a:t>./kafka_2.12-3.0.0/bin/kafka-server-start.sh ./kafka_2.12-3.0.0/config/</a:t>
            </a:r>
            <a:r>
              <a:rPr lang="en-ZA" sz="900" dirty="0" err="1"/>
              <a:t>server.properties</a:t>
            </a:r>
            <a:endParaRPr lang="en-ZA" sz="900" dirty="0"/>
          </a:p>
          <a:p>
            <a:pPr marL="0" indent="0">
              <a:buNone/>
            </a:pPr>
            <a:r>
              <a:rPr lang="en-ZA" sz="900" b="1" dirty="0"/>
              <a:t>In terminal 3 (run all the steps below on terminal 3 – in </a:t>
            </a:r>
            <a:r>
              <a:rPr lang="en-ZA" sz="900" b="1" dirty="0" err="1"/>
              <a:t>dataIngestionService</a:t>
            </a:r>
            <a:r>
              <a:rPr lang="en-ZA" sz="900" b="1" dirty="0"/>
              <a:t> folder):</a:t>
            </a:r>
          </a:p>
          <a:p>
            <a:r>
              <a:rPr lang="en-ZA" sz="900" dirty="0"/>
              <a:t>./kafka_2.12-3.0.0/bin/kafka-topics.sh --list --bootstrap-server localhost:9092</a:t>
            </a:r>
          </a:p>
          <a:p>
            <a:r>
              <a:rPr lang="en-ZA" sz="900" dirty="0"/>
              <a:t>./kafka_2.12-3.0.0/bin/zookeeper-server-start.sh -daemon ./kafka_2.12-3.0.0/config/</a:t>
            </a:r>
            <a:r>
              <a:rPr lang="en-ZA" sz="900" dirty="0" err="1"/>
              <a:t>zookeeper.properties</a:t>
            </a:r>
            <a:endParaRPr lang="en-ZA" sz="900" dirty="0"/>
          </a:p>
          <a:p>
            <a:r>
              <a:rPr lang="en-ZA" sz="900" dirty="0"/>
              <a:t>./kafka_2.12-3.0.0/bin/kafka-server-start.sh -daemon ./kafka_2.12-3.0.0/config/</a:t>
            </a:r>
            <a:r>
              <a:rPr lang="en-ZA" sz="900" dirty="0" err="1"/>
              <a:t>server.properties</a:t>
            </a:r>
            <a:endParaRPr lang="en-ZA" sz="900" dirty="0"/>
          </a:p>
          <a:p>
            <a:r>
              <a:rPr lang="en-ZA" sz="900" dirty="0" err="1"/>
              <a:t>ps</a:t>
            </a:r>
            <a:r>
              <a:rPr lang="en-ZA" sz="900" dirty="0"/>
              <a:t> -</a:t>
            </a:r>
            <a:r>
              <a:rPr lang="en-ZA" sz="900" dirty="0" err="1"/>
              <a:t>ef</a:t>
            </a:r>
            <a:r>
              <a:rPr lang="en-ZA" sz="900" dirty="0"/>
              <a:t> | grep </a:t>
            </a:r>
            <a:r>
              <a:rPr lang="en-ZA" sz="900" dirty="0" err="1"/>
              <a:t>kafka</a:t>
            </a:r>
            <a:endParaRPr lang="en-ZA" sz="900" dirty="0"/>
          </a:p>
          <a:p>
            <a:r>
              <a:rPr lang="en-ZA" sz="900" dirty="0"/>
              <a:t>./kafka_2.12-3.0.0/bin/kafka-topics.sh --create --bootstrap-server 127.0.0.1:9092 --replication-factor 1 --partitions 1 --topic news-train</a:t>
            </a:r>
          </a:p>
          <a:p>
            <a:r>
              <a:rPr lang="en-ZA" sz="900" dirty="0"/>
              <a:t>./kafka_2.12-3.0.0/bin/kafka-topics.sh --describe --bootstrap-server 127.0.0.1:9092 --topic news-train</a:t>
            </a:r>
          </a:p>
          <a:p>
            <a:r>
              <a:rPr lang="en-ZA" sz="900" dirty="0"/>
              <a:t>python3 consumer.py</a:t>
            </a:r>
          </a:p>
          <a:p>
            <a:pPr marL="0" indent="0">
              <a:buNone/>
            </a:pPr>
            <a:r>
              <a:rPr lang="en-ZA" sz="900" b="1" dirty="0"/>
              <a:t>In terminal 4 (In </a:t>
            </a:r>
            <a:r>
              <a:rPr lang="en-ZA" sz="900" b="1" dirty="0" err="1"/>
              <a:t>dataIngestionService</a:t>
            </a:r>
            <a:r>
              <a:rPr lang="en-ZA" sz="900" b="1" dirty="0"/>
              <a:t> folder): </a:t>
            </a:r>
            <a:endParaRPr lang="en-ZA" sz="900" dirty="0"/>
          </a:p>
          <a:p>
            <a:r>
              <a:rPr lang="en-ZA" sz="900" dirty="0"/>
              <a:t>python3 producer.py</a:t>
            </a:r>
            <a:endParaRPr lang="en-ZA" sz="900" b="1" dirty="0"/>
          </a:p>
        </p:txBody>
      </p:sp>
    </p:spTree>
    <p:extLst>
      <p:ext uri="{BB962C8B-B14F-4D97-AF65-F5344CB8AC3E}">
        <p14:creationId xmlns:p14="http://schemas.microsoft.com/office/powerpoint/2010/main" val="192886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EFD5-C957-4D93-AC3F-0A5731A0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64655"/>
            <a:ext cx="10058400" cy="2158631"/>
          </a:xfrm>
        </p:spPr>
        <p:txBody>
          <a:bodyPr/>
          <a:lstStyle/>
          <a:p>
            <a:r>
              <a:rPr lang="en-US" dirty="0" err="1"/>
              <a:t>PySpark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4BA2-3793-4E4C-9A61-B9CED8BD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4909"/>
            <a:ext cx="10058400" cy="48860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ZA" dirty="0"/>
              <a:t>Run the following:</a:t>
            </a:r>
          </a:p>
          <a:p>
            <a:r>
              <a:rPr lang="en-ZA" dirty="0"/>
              <a:t>python3 -m </a:t>
            </a:r>
            <a:r>
              <a:rPr lang="en-ZA" dirty="0" err="1"/>
              <a:t>nltk.downloader</a:t>
            </a:r>
            <a:r>
              <a:rPr lang="en-ZA" dirty="0"/>
              <a:t> </a:t>
            </a:r>
            <a:r>
              <a:rPr lang="en-ZA" dirty="0" err="1"/>
              <a:t>stopwords</a:t>
            </a:r>
            <a:endParaRPr lang="en-ZA" dirty="0"/>
          </a:p>
          <a:p>
            <a:r>
              <a:rPr lang="en-ZA" dirty="0"/>
              <a:t>python3 -m </a:t>
            </a:r>
            <a:r>
              <a:rPr lang="en-ZA" dirty="0" err="1"/>
              <a:t>nltk.downloader</a:t>
            </a:r>
            <a:r>
              <a:rPr lang="en-ZA" dirty="0"/>
              <a:t> </a:t>
            </a:r>
            <a:r>
              <a:rPr lang="en-ZA" dirty="0" err="1"/>
              <a:t>punkt</a:t>
            </a:r>
            <a:r>
              <a:rPr lang="en-ZA" dirty="0"/>
              <a:t>   </a:t>
            </a:r>
          </a:p>
          <a:p>
            <a:r>
              <a:rPr lang="en-ZA" dirty="0" err="1"/>
              <a:t>wget</a:t>
            </a:r>
            <a:r>
              <a:rPr lang="en-ZA" dirty="0"/>
              <a:t> https://dlcdn.apache.org/spark/spark-3.1.2/spark-3.1.2-bin-hadoop3.2.tgz</a:t>
            </a:r>
          </a:p>
          <a:p>
            <a:r>
              <a:rPr lang="en-ZA" dirty="0"/>
              <a:t>tar -</a:t>
            </a:r>
            <a:r>
              <a:rPr lang="en-ZA" dirty="0" err="1"/>
              <a:t>xvf</a:t>
            </a:r>
            <a:r>
              <a:rPr lang="en-ZA" dirty="0"/>
              <a:t> spark-3.1.2-bin-hadoop3.2.tgz</a:t>
            </a:r>
          </a:p>
          <a:p>
            <a:r>
              <a:rPr lang="en-ZA" dirty="0" err="1"/>
              <a:t>sudo</a:t>
            </a:r>
            <a:r>
              <a:rPr lang="en-ZA" dirty="0"/>
              <a:t> apt install </a:t>
            </a:r>
            <a:r>
              <a:rPr lang="en-ZA" dirty="0" err="1"/>
              <a:t>scala</a:t>
            </a:r>
            <a:r>
              <a:rPr lang="en-ZA" dirty="0"/>
              <a:t> -y</a:t>
            </a:r>
          </a:p>
          <a:p>
            <a:r>
              <a:rPr lang="en-ZA" dirty="0" err="1"/>
              <a:t>scala</a:t>
            </a:r>
            <a:r>
              <a:rPr lang="en-ZA" dirty="0"/>
              <a:t> –version</a:t>
            </a:r>
          </a:p>
          <a:p>
            <a:r>
              <a:rPr lang="en-ZA" dirty="0"/>
              <a:t>nano .</a:t>
            </a:r>
            <a:r>
              <a:rPr lang="en-ZA" dirty="0" err="1"/>
              <a:t>bashrc</a:t>
            </a:r>
            <a:endParaRPr lang="en-ZA" dirty="0"/>
          </a:p>
          <a:p>
            <a:pPr lvl="1"/>
            <a:r>
              <a:rPr lang="en-ZA" dirty="0"/>
              <a:t>Add the following to the bash file</a:t>
            </a:r>
          </a:p>
          <a:p>
            <a:pPr marL="0" indent="0">
              <a:buNone/>
            </a:pPr>
            <a:r>
              <a:rPr lang="en-ZA" dirty="0"/>
              <a:t>	export PATH=$PATH:/home/&lt;USER&gt;/spark-3.1.2-bin-hadoop3.2/bin</a:t>
            </a:r>
          </a:p>
          <a:p>
            <a:pPr marL="0" indent="0">
              <a:buNone/>
            </a:pPr>
            <a:r>
              <a:rPr lang="en-ZA" dirty="0"/>
              <a:t>	export PYSPARK_PYTHON=python3</a:t>
            </a:r>
          </a:p>
          <a:p>
            <a:r>
              <a:rPr lang="en-ZA" dirty="0"/>
              <a:t>Save and close the bash file</a:t>
            </a:r>
          </a:p>
          <a:p>
            <a:r>
              <a:rPr lang="en-ZA" dirty="0"/>
              <a:t>Source .</a:t>
            </a:r>
            <a:r>
              <a:rPr lang="en-ZA" dirty="0" err="1"/>
              <a:t>bashrc</a:t>
            </a:r>
            <a:endParaRPr lang="en-ZA" dirty="0"/>
          </a:p>
          <a:p>
            <a:r>
              <a:rPr lang="en-ZA" dirty="0"/>
              <a:t>cd </a:t>
            </a:r>
            <a:r>
              <a:rPr lang="en-ZA" dirty="0" err="1"/>
              <a:t>NewsArticlesClassifier</a:t>
            </a:r>
            <a:r>
              <a:rPr lang="en-ZA" dirty="0"/>
              <a:t>/</a:t>
            </a:r>
            <a:r>
              <a:rPr lang="en-ZA" dirty="0" err="1"/>
              <a:t>ModelPredictionService</a:t>
            </a:r>
            <a:endParaRPr lang="en-ZA" dirty="0"/>
          </a:p>
          <a:p>
            <a:r>
              <a:rPr lang="en-ZA" dirty="0"/>
              <a:t>Spark-submit modelPrediction.py</a:t>
            </a:r>
          </a:p>
          <a:p>
            <a:pPr marL="0" indent="0">
              <a:buNone/>
            </a:pPr>
            <a:r>
              <a:rPr lang="en-ZA" b="1" dirty="0"/>
              <a:t>NOTE: Make sure using java 8 not other versions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7433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EFD5-C957-4D93-AC3F-0A5731A0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64655"/>
            <a:ext cx="10058400" cy="2158631"/>
          </a:xfrm>
        </p:spPr>
        <p:txBody>
          <a:bodyPr/>
          <a:lstStyle/>
          <a:p>
            <a:r>
              <a:rPr lang="en-US" dirty="0"/>
              <a:t>Front end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4BA2-3793-4E4C-9A61-B9CED8BD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4909"/>
            <a:ext cx="10058400" cy="488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On terminal 1:</a:t>
            </a:r>
          </a:p>
          <a:p>
            <a:r>
              <a:rPr lang="en-ZA" dirty="0"/>
              <a:t>cd </a:t>
            </a:r>
            <a:r>
              <a:rPr lang="en-ZA" dirty="0" err="1"/>
              <a:t>NewsArticlesClassifier</a:t>
            </a:r>
            <a:r>
              <a:rPr lang="en-ZA" dirty="0"/>
              <a:t>/</a:t>
            </a:r>
            <a:r>
              <a:rPr lang="en-ZA" dirty="0" err="1"/>
              <a:t>ModelPredictionService</a:t>
            </a:r>
            <a:endParaRPr lang="en-ZA" dirty="0"/>
          </a:p>
          <a:p>
            <a:r>
              <a:rPr lang="en-ZA" dirty="0"/>
              <a:t>Python3 app.py</a:t>
            </a:r>
          </a:p>
          <a:p>
            <a:pPr marL="0" indent="0">
              <a:buNone/>
            </a:pPr>
            <a:r>
              <a:rPr lang="en-ZA" dirty="0"/>
              <a:t>On terminal 2:</a:t>
            </a:r>
          </a:p>
          <a:p>
            <a:r>
              <a:rPr lang="en-ZA" dirty="0"/>
              <a:t>cd </a:t>
            </a:r>
            <a:r>
              <a:rPr lang="en-ZA" dirty="0" err="1"/>
              <a:t>NewsArticlesClassifier</a:t>
            </a:r>
            <a:r>
              <a:rPr lang="en-ZA" dirty="0"/>
              <a:t>/</a:t>
            </a:r>
            <a:r>
              <a:rPr lang="en-ZA" dirty="0" err="1"/>
              <a:t>ModelTrainingService</a:t>
            </a:r>
            <a:endParaRPr lang="en-ZA" dirty="0"/>
          </a:p>
          <a:p>
            <a:r>
              <a:rPr lang="en-ZA" dirty="0"/>
              <a:t>Python3 app.py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9492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C5DF0-003A-47C7-B9DB-BE858BED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347D2-FDEC-4969-9725-4592CE4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423338"/>
            <a:ext cx="9052560" cy="1332024"/>
          </a:xfrm>
        </p:spPr>
        <p:txBody>
          <a:bodyPr>
            <a:normAutofit/>
          </a:bodyPr>
          <a:lstStyle/>
          <a:p>
            <a:pPr marL="102870">
              <a:lnSpc>
                <a:spcPct val="90000"/>
              </a:lnSpc>
            </a:pPr>
            <a:r>
              <a:rPr lang="en-US" sz="2000" b="0" i="0" u="sng" dirty="0">
                <a:solidFill>
                  <a:schemeClr val="tx1"/>
                </a:solidFill>
                <a:effectLst/>
                <a:hlinkClick r:id="rId2"/>
              </a:rPr>
              <a:t>https://docs.google.com/document/d/12yBr9iS_2Y7TUdLg-8Pu-fC3epiNBLcLnXRKi2ezRB4/edit?usp=sharing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64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C5DF0-003A-47C7-B9DB-BE858BED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(with docker)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347D2-FDEC-4969-9725-4592CE4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192109"/>
            <a:ext cx="9052560" cy="1471449"/>
          </a:xfrm>
        </p:spPr>
        <p:txBody>
          <a:bodyPr>
            <a:normAutofit/>
          </a:bodyPr>
          <a:lstStyle/>
          <a:p>
            <a:r>
              <a:rPr lang="en-US" dirty="0"/>
              <a:t>Both the team members had issues with our laptops and could not test docker so have a docker setup in the ‘docker-final’ folder and the ‘normal-setup’ folder has code without using docker please follow instruction on the next slide for the setup.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0119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EFD5-C957-4D93-AC3F-0A5731A0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64655"/>
            <a:ext cx="10058400" cy="2158631"/>
          </a:xfrm>
        </p:spPr>
        <p:txBody>
          <a:bodyPr/>
          <a:lstStyle/>
          <a:p>
            <a:r>
              <a:rPr lang="en-US" dirty="0"/>
              <a:t>Docker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4BA2-3793-4E4C-9A61-B9CED8BD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3855"/>
            <a:ext cx="10058400" cy="5357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b="1" dirty="0"/>
              <a:t>In terminal 1:</a:t>
            </a:r>
          </a:p>
          <a:p>
            <a:r>
              <a:rPr lang="en-ZA" b="1" dirty="0"/>
              <a:t>docker-compose up --build</a:t>
            </a:r>
          </a:p>
          <a:p>
            <a:pPr marL="0" indent="0">
              <a:buNone/>
            </a:pPr>
            <a:r>
              <a:rPr lang="en-ZA" b="1" dirty="0"/>
              <a:t>In terminal 2:</a:t>
            </a:r>
          </a:p>
          <a:p>
            <a:r>
              <a:rPr lang="en-ZA" b="1" dirty="0"/>
              <a:t>docker cp Newsarticlesclassifier_trainer_1:/app/</a:t>
            </a:r>
            <a:r>
              <a:rPr lang="en-ZA" b="1" dirty="0" err="1"/>
              <a:t>modelTrainingService</a:t>
            </a:r>
            <a:r>
              <a:rPr lang="en-ZA" b="1" dirty="0"/>
              <a:t> ./models/.</a:t>
            </a:r>
          </a:p>
        </p:txBody>
      </p:sp>
    </p:spTree>
    <p:extLst>
      <p:ext uri="{BB962C8B-B14F-4D97-AF65-F5344CB8AC3E}">
        <p14:creationId xmlns:p14="http://schemas.microsoft.com/office/powerpoint/2010/main" val="235795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C5DF0-003A-47C7-B9DB-BE858BED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347D2-FDEC-4969-9725-4592CE4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7353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Architectural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Environment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06481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xmlns="" id="{840E2FD1-2D64-4B71-80C7-EF7AABB83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26" y="0"/>
            <a:ext cx="557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EFD5-C957-4D93-AC3F-0A5731A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Environment details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4BA2-3793-4E4C-9A61-B9CED8BD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Database:</a:t>
            </a:r>
            <a:r>
              <a:rPr lang="en-ZA" dirty="0"/>
              <a:t> Free MongoDB database on cloud</a:t>
            </a:r>
          </a:p>
          <a:p>
            <a:r>
              <a:rPr lang="en-ZA" b="1" dirty="0"/>
              <a:t>Streaming: </a:t>
            </a:r>
            <a:r>
              <a:rPr lang="en-ZA" dirty="0"/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11365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E31CD-4584-4EF5-BAF5-A3501D8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AC6B6F-F731-4711-8808-2846A1B20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9ECF08-88EE-41F0-9370-B73EDC48D5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lang="en-ZA" sz="2000" dirty="0"/>
              <a:t>We get our data from 2 APIs</a:t>
            </a:r>
          </a:p>
          <a:p>
            <a:pPr lvl="0" algn="l"/>
            <a:r>
              <a:rPr lang="en-US" dirty="0">
                <a:hlinkClick r:id="rId2"/>
              </a:rPr>
              <a:t>Free news API</a:t>
            </a:r>
            <a:endParaRPr lang="en-US" sz="2000" dirty="0"/>
          </a:p>
          <a:p>
            <a:pPr lvl="0" algn="l"/>
            <a:r>
              <a:rPr lang="en-US" sz="2000" dirty="0" err="1">
                <a:hlinkClick r:id="rId3"/>
              </a:rPr>
              <a:t>Newscatcher</a:t>
            </a:r>
            <a:r>
              <a:rPr lang="en-US" sz="2000" dirty="0">
                <a:hlinkClick r:id="rId3"/>
              </a:rPr>
              <a:t> API</a:t>
            </a:r>
            <a:endParaRPr lang="en-ZA" sz="2000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A9A1AE-AAE5-417B-BA2B-F0FED278A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Input Processed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0CF15E-25C5-46AE-ADA0-443B55A038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en-US" sz="2000" dirty="0"/>
              <a:t>We validate that all the fields we needs is in returned by the API (published-date, topic/category, title, summary, and source).</a:t>
            </a:r>
            <a:endParaRPr lang="en-ZA" sz="2000" dirty="0"/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2000" dirty="0"/>
              <a:t>Both the APIs we used had a news category which we changed to general news before the article is stored in the database to reduce some ambiguity.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2000" dirty="0"/>
              <a:t>The topic we used in Kafka is news-train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802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roup 74">
            <a:extLst>
              <a:ext uri="{FF2B5EF4-FFF2-40B4-BE49-F238E27FC236}">
                <a16:creationId xmlns:a16="http://schemas.microsoft.com/office/drawing/2014/main" xmlns="" id="{240B56E4-373D-4EC3-816C-0EAC1C868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57" name="Oval 75">
              <a:extLst>
                <a:ext uri="{FF2B5EF4-FFF2-40B4-BE49-F238E27FC236}">
                  <a16:creationId xmlns:a16="http://schemas.microsoft.com/office/drawing/2014/main" xmlns="" id="{1E90CEEA-DB88-4D63-9114-2E1FFD1576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58" name="Oval 76">
              <a:extLst>
                <a:ext uri="{FF2B5EF4-FFF2-40B4-BE49-F238E27FC236}">
                  <a16:creationId xmlns:a16="http://schemas.microsoft.com/office/drawing/2014/main" xmlns="" id="{D2A175AA-4B16-4687-A52A-897C3A13F9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59" name="Rectangle 78">
            <a:extLst>
              <a:ext uri="{FF2B5EF4-FFF2-40B4-BE49-F238E27FC236}">
                <a16:creationId xmlns:a16="http://schemas.microsoft.com/office/drawing/2014/main" xmlns="" id="{BCE5EFF9-B12A-4A10-94DD-F33EDBCD27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769317" cy="3355942"/>
          </a:xfrm>
          <a:prstGeom prst="rect">
            <a:avLst/>
          </a:prstGeom>
          <a:blipFill dpi="0"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xmlns="" id="{BD4FD6C1-2794-4B36-991B-E347F7494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1" r="1722" b="-2"/>
          <a:stretch/>
        </p:blipFill>
        <p:spPr bwMode="auto">
          <a:xfrm>
            <a:off x="0" y="-5501"/>
            <a:ext cx="5394960" cy="33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xmlns="" id="{171D154B-4726-402A-A0F6-9CA5325ECB4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" r="15477"/>
          <a:stretch/>
        </p:blipFill>
        <p:spPr bwMode="auto">
          <a:xfrm>
            <a:off x="20" y="3504904"/>
            <a:ext cx="5926333" cy="335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80">
            <a:extLst>
              <a:ext uri="{FF2B5EF4-FFF2-40B4-BE49-F238E27FC236}">
                <a16:creationId xmlns:a16="http://schemas.microsoft.com/office/drawing/2014/main" xmlns="" id="{426EEE46-1E2E-459B-85C5-B12A77BED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7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6F1DD-E711-4716-83C9-ACAE2914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726C74-95F1-43FF-ADF7-F8A952EF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99" y="2121408"/>
            <a:ext cx="5299585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Structured data stored in our database with the following columns: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Title: </a:t>
            </a:r>
            <a:r>
              <a:rPr lang="en-US" sz="1800" dirty="0">
                <a:solidFill>
                  <a:schemeClr val="tx1"/>
                </a:solidFill>
              </a:rPr>
              <a:t>News article’s title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  <a:r>
              <a:rPr lang="en-US" sz="1800" dirty="0">
                <a:solidFill>
                  <a:schemeClr val="tx1"/>
                </a:solidFill>
              </a:rPr>
              <a:t>: News article’s summary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Category: News article’s category, </a:t>
            </a:r>
            <a:r>
              <a:rPr lang="en-US" sz="1800" dirty="0" err="1">
                <a:solidFill>
                  <a:schemeClr val="tx1"/>
                </a:solidFill>
              </a:rPr>
              <a:t>i.e</a:t>
            </a:r>
            <a:r>
              <a:rPr lang="en-US" sz="1800" dirty="0">
                <a:solidFill>
                  <a:schemeClr val="tx1"/>
                </a:solidFill>
              </a:rPr>
              <a:t> sports, health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Source:</a:t>
            </a:r>
            <a:r>
              <a:rPr lang="en-US" sz="1800" dirty="0">
                <a:solidFill>
                  <a:schemeClr val="tx1"/>
                </a:solidFill>
              </a:rPr>
              <a:t> News article’s URL link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Date:</a:t>
            </a:r>
            <a:r>
              <a:rPr lang="en-US" sz="1800" dirty="0">
                <a:solidFill>
                  <a:schemeClr val="tx1"/>
                </a:solidFill>
              </a:rPr>
              <a:t> News article’s published date</a:t>
            </a:r>
          </a:p>
        </p:txBody>
      </p:sp>
      <p:grpSp>
        <p:nvGrpSpPr>
          <p:cNvPr id="2061" name="Group 82">
            <a:extLst>
              <a:ext uri="{FF2B5EF4-FFF2-40B4-BE49-F238E27FC236}">
                <a16:creationId xmlns:a16="http://schemas.microsoft.com/office/drawing/2014/main" xmlns="" id="{BB3C3B5B-B6A2-4C52-831F-3D4FBEF925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64E7942F-7C05-45E8-B6CD-0D22951E77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62" name="Oval 84">
              <a:extLst>
                <a:ext uri="{FF2B5EF4-FFF2-40B4-BE49-F238E27FC236}">
                  <a16:creationId xmlns:a16="http://schemas.microsoft.com/office/drawing/2014/main" xmlns="" id="{E91AFEAF-5CBA-4B38-AFF0-10ED1F5F9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94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850B8-F5CF-404D-A323-131BECF0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A88E70-EA91-4083-B900-F71A28F2B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understanding on Kafka and Kafka queues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7CCF85-A14B-4305-A40E-75E2F43DA2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 Splitting the task so 1 person focus solely on Kafka until it is set up, instead of 2 people working on it together helped us. We managed to finish the other tasks along with Kafka in time.</a:t>
            </a:r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F0DE6D-2810-4EB9-BCC3-DD8CC5F9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saving duplicates on MongoDB and both the team members are not very experienced with MongoDB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0B348B-D87E-452D-B1BE-5938C98C74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Solution: We managed to created a unique index on the title, so any article with repeating titles will fail to save.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7912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157</TotalTime>
  <Words>1628</Words>
  <Application>Microsoft Office PowerPoint</Application>
  <PresentationFormat>Widescreen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News articles classifier</vt:lpstr>
      <vt:lpstr>Contents</vt:lpstr>
      <vt:lpstr>Planning Document</vt:lpstr>
      <vt:lpstr>MILESTONE 1</vt:lpstr>
      <vt:lpstr>PowerPoint Presentation</vt:lpstr>
      <vt:lpstr>Environment details</vt:lpstr>
      <vt:lpstr>Input</vt:lpstr>
      <vt:lpstr>Output</vt:lpstr>
      <vt:lpstr>Challenges </vt:lpstr>
      <vt:lpstr>Challenges </vt:lpstr>
      <vt:lpstr>Challenges </vt:lpstr>
      <vt:lpstr>MILESTONE 2</vt:lpstr>
      <vt:lpstr>Environment details</vt:lpstr>
      <vt:lpstr>Input</vt:lpstr>
      <vt:lpstr>Output</vt:lpstr>
      <vt:lpstr>Challenges </vt:lpstr>
      <vt:lpstr>MILESTONE 3</vt:lpstr>
      <vt:lpstr>Environment details</vt:lpstr>
      <vt:lpstr>Input and output</vt:lpstr>
      <vt:lpstr>Challenges </vt:lpstr>
      <vt:lpstr>Challenges </vt:lpstr>
      <vt:lpstr>MILESTONE 4</vt:lpstr>
      <vt:lpstr>Environment details</vt:lpstr>
      <vt:lpstr>Input and output</vt:lpstr>
      <vt:lpstr>Challenges </vt:lpstr>
      <vt:lpstr>Set up (without docker)</vt:lpstr>
      <vt:lpstr>KAFKA</vt:lpstr>
      <vt:lpstr>PySpark</vt:lpstr>
      <vt:lpstr>Front end</vt:lpstr>
      <vt:lpstr>Set up (with docker)</vt:lpstr>
      <vt:lpstr>Docker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articles classifier</dc:title>
  <dc:creator>Velthapu, Vedhakrishna</dc:creator>
  <cp:lastModifiedBy>manish teezy</cp:lastModifiedBy>
  <cp:revision>83</cp:revision>
  <dcterms:created xsi:type="dcterms:W3CDTF">2021-10-31T10:34:29Z</dcterms:created>
  <dcterms:modified xsi:type="dcterms:W3CDTF">2021-11-01T19:26:10Z</dcterms:modified>
</cp:coreProperties>
</file>