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0" r:id="rId7"/>
    <p:sldId id="264" r:id="rId8"/>
    <p:sldId id="263" r:id="rId9"/>
    <p:sldId id="266" r:id="rId10"/>
    <p:sldId id="265" r:id="rId11"/>
    <p:sldId id="267" r:id="rId12"/>
    <p:sldId id="262"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D896-70A1-411A-B63C-19DE16F50C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80CCC-7B47-4300-992C-0C403C69D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88076-EEFC-4EF1-A68E-4685097E8D7B}"/>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5" name="Footer Placeholder 4">
            <a:extLst>
              <a:ext uri="{FF2B5EF4-FFF2-40B4-BE49-F238E27FC236}">
                <a16:creationId xmlns:a16="http://schemas.microsoft.com/office/drawing/2014/main" id="{94E251E7-5605-49BD-9348-54151F1B4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25EA-BDE3-4C50-A7D5-D6169E787347}"/>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212057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022D-C16A-4E69-9D11-10E1019695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F8C883-B832-4AF4-9A82-343B441F4A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32F32-8167-400F-9317-6852066723F0}"/>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5" name="Footer Placeholder 4">
            <a:extLst>
              <a:ext uri="{FF2B5EF4-FFF2-40B4-BE49-F238E27FC236}">
                <a16:creationId xmlns:a16="http://schemas.microsoft.com/office/drawing/2014/main" id="{D1B3870B-5E25-4292-B9AA-B0BAE52F0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255DE-E6E8-4E54-960D-A0691BAB6066}"/>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374785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063BC-C4F3-465C-9C0B-C936226694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9625A-9352-460A-AE67-AE4316BD4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F6DBB-C46E-4A0C-9731-A8D31D86E8A8}"/>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5" name="Footer Placeholder 4">
            <a:extLst>
              <a:ext uri="{FF2B5EF4-FFF2-40B4-BE49-F238E27FC236}">
                <a16:creationId xmlns:a16="http://schemas.microsoft.com/office/drawing/2014/main" id="{23C3EA2C-17E4-4110-B6F2-7DF3ACF91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93BBC-6034-48BC-93BB-ACFA20357522}"/>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53835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4CAD-A1C0-4A00-B896-4FE618B1F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BEDB2-14A9-4446-84FC-899F7726D3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25B2-4D8C-4E0A-AD9C-B88EEA04DC05}"/>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5" name="Footer Placeholder 4">
            <a:extLst>
              <a:ext uri="{FF2B5EF4-FFF2-40B4-BE49-F238E27FC236}">
                <a16:creationId xmlns:a16="http://schemas.microsoft.com/office/drawing/2014/main" id="{C6DA29F6-09B8-4066-83FB-25C2B2F64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1CC12-3F02-4CD7-ACEB-E7D669F8FFAB}"/>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37786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9691-65AD-4037-B89E-8AFE73981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6513D-2BB9-4E9F-BE5D-D197E6D1C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28154-5644-43E7-AD5E-C0B6F9201B23}"/>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5" name="Footer Placeholder 4">
            <a:extLst>
              <a:ext uri="{FF2B5EF4-FFF2-40B4-BE49-F238E27FC236}">
                <a16:creationId xmlns:a16="http://schemas.microsoft.com/office/drawing/2014/main" id="{39E738C5-CDA8-42F8-BEC0-A887AA310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67BD6-D932-4F28-9E0A-4F44FDCA0A11}"/>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19269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24DD-67C4-4412-B28B-1E7420DA2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94B979-C036-493A-8256-ACD8036E3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88AD5-7340-47A3-983E-8C990AD3FE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6A77E-88E1-4EAF-BC59-FB6C4F03EED4}"/>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6" name="Footer Placeholder 5">
            <a:extLst>
              <a:ext uri="{FF2B5EF4-FFF2-40B4-BE49-F238E27FC236}">
                <a16:creationId xmlns:a16="http://schemas.microsoft.com/office/drawing/2014/main" id="{174B3252-876B-4540-8808-4A27924B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CDFE2-2941-4CC8-957B-7E5D4B3BE2D4}"/>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218714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B16D-78B6-4181-8B5F-66C02C88C1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D184C3-9450-4896-8414-C5A38F021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3677C-EF5F-46D5-A0E2-3D6664902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01B5B-0676-438C-91B1-674B2A0BF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2B6B8-F75A-4693-AB4A-98FCBA2D1F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09B659-857C-4743-A1EE-171EA21660FE}"/>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8" name="Footer Placeholder 7">
            <a:extLst>
              <a:ext uri="{FF2B5EF4-FFF2-40B4-BE49-F238E27FC236}">
                <a16:creationId xmlns:a16="http://schemas.microsoft.com/office/drawing/2014/main" id="{AEE9EDBE-3DA4-43D6-82D9-9A65EED69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CAA12-91B7-47E8-87F9-2C632E61674F}"/>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5620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11C6-04EF-4E8F-B209-DBB9E5BD1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6A1D35-E0E8-45D9-A3D3-64A001E2AE2C}"/>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4" name="Footer Placeholder 3">
            <a:extLst>
              <a:ext uri="{FF2B5EF4-FFF2-40B4-BE49-F238E27FC236}">
                <a16:creationId xmlns:a16="http://schemas.microsoft.com/office/drawing/2014/main" id="{9EA78A34-EF52-4D6F-A645-232014176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4422A-7F9B-4B7D-90C0-7F1339481255}"/>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401971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194D2-75CE-42F1-BCA8-D31F4DA04C32}"/>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3" name="Footer Placeholder 2">
            <a:extLst>
              <a:ext uri="{FF2B5EF4-FFF2-40B4-BE49-F238E27FC236}">
                <a16:creationId xmlns:a16="http://schemas.microsoft.com/office/drawing/2014/main" id="{B34E4455-0DEF-4171-A2DF-44703F540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D2649E-623C-4E4B-BA85-88EDE7DF2E9C}"/>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28043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5D26-9647-43A3-9A93-6115794FB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993DC-8867-4436-BA36-C79451F1B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F20B2A-B07C-4EC1-8978-529975E9F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35915-A749-4D1D-A671-C8B49FDB2C10}"/>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6" name="Footer Placeholder 5">
            <a:extLst>
              <a:ext uri="{FF2B5EF4-FFF2-40B4-BE49-F238E27FC236}">
                <a16:creationId xmlns:a16="http://schemas.microsoft.com/office/drawing/2014/main" id="{B38B23B4-8F11-44DF-A1BA-C7A59DD2C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44D32-AD39-442B-9CC4-1025AC7F930C}"/>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65292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463D-55AC-43ED-BC40-800D3B36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1A20AD-10E8-437E-9DAC-287D08850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F457F-3A91-436A-8D58-E433A213D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DA734-0A5E-4962-BFAF-CE808544A6AB}"/>
              </a:ext>
            </a:extLst>
          </p:cNvPr>
          <p:cNvSpPr>
            <a:spLocks noGrp="1"/>
          </p:cNvSpPr>
          <p:nvPr>
            <p:ph type="dt" sz="half" idx="10"/>
          </p:nvPr>
        </p:nvSpPr>
        <p:spPr/>
        <p:txBody>
          <a:bodyPr/>
          <a:lstStyle/>
          <a:p>
            <a:fld id="{EDE14235-55FA-487C-9C37-E7008E7C9AFF}" type="datetimeFigureOut">
              <a:rPr lang="en-US" smtClean="0"/>
              <a:t>10/26/2023</a:t>
            </a:fld>
            <a:endParaRPr lang="en-US"/>
          </a:p>
        </p:txBody>
      </p:sp>
      <p:sp>
        <p:nvSpPr>
          <p:cNvPr id="6" name="Footer Placeholder 5">
            <a:extLst>
              <a:ext uri="{FF2B5EF4-FFF2-40B4-BE49-F238E27FC236}">
                <a16:creationId xmlns:a16="http://schemas.microsoft.com/office/drawing/2014/main" id="{15BBE93A-29B4-42C9-B978-6F292D0D5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4195F-896D-4315-9019-1D2EAD8F5541}"/>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98391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304A5-1D2D-4EB6-B8D7-37F726761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635AD-6841-4E7D-AE32-BA5ADB877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A990E-765D-4714-BFD3-4D27C1AD6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14235-55FA-487C-9C37-E7008E7C9AFF}" type="datetimeFigureOut">
              <a:rPr lang="en-US" smtClean="0"/>
              <a:t>10/26/2023</a:t>
            </a:fld>
            <a:endParaRPr lang="en-US"/>
          </a:p>
        </p:txBody>
      </p:sp>
      <p:sp>
        <p:nvSpPr>
          <p:cNvPr id="5" name="Footer Placeholder 4">
            <a:extLst>
              <a:ext uri="{FF2B5EF4-FFF2-40B4-BE49-F238E27FC236}">
                <a16:creationId xmlns:a16="http://schemas.microsoft.com/office/drawing/2014/main" id="{1EB6BF05-527D-4894-9DD8-E02566538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07E30-0D8E-4127-B548-744600BB8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E0308-587B-4232-85CF-B290A2DA640A}" type="slidenum">
              <a:rPr lang="en-US" smtClean="0"/>
              <a:t>‹#›</a:t>
            </a:fld>
            <a:endParaRPr lang="en-US"/>
          </a:p>
        </p:txBody>
      </p:sp>
    </p:spTree>
    <p:extLst>
      <p:ext uri="{BB962C8B-B14F-4D97-AF65-F5344CB8AC3E}">
        <p14:creationId xmlns:p14="http://schemas.microsoft.com/office/powerpoint/2010/main" val="211119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8" y="2924864"/>
            <a:ext cx="6776405" cy="780622"/>
            <a:chOff x="2668500" y="2540755"/>
            <a:chExt cx="6776405" cy="780622"/>
          </a:xfrm>
        </p:grpSpPr>
        <p:sp>
          <p:nvSpPr>
            <p:cNvPr id="49" name="TextBox 48">
              <a:extLst>
                <a:ext uri="{FF2B5EF4-FFF2-40B4-BE49-F238E27FC236}">
                  <a16:creationId xmlns:a16="http://schemas.microsoft.com/office/drawing/2014/main" id="{9E18A893-E925-42C3-A27C-2278783B52F4}"/>
                </a:ext>
              </a:extLst>
            </p:cNvPr>
            <p:cNvSpPr txBox="1"/>
            <p:nvPr/>
          </p:nvSpPr>
          <p:spPr>
            <a:xfrm>
              <a:off x="2668500" y="2540755"/>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835962" y="2952045"/>
              <a:ext cx="6160368" cy="369332"/>
            </a:xfrm>
            <a:prstGeom prst="rect">
              <a:avLst/>
            </a:prstGeom>
            <a:noFill/>
          </p:spPr>
          <p:txBody>
            <a:bodyPr wrap="square" rtlCol="0">
              <a:spAutoFit/>
            </a:bodyPr>
            <a:lstStyle/>
            <a:p>
              <a:pPr algn="ctr"/>
              <a:r>
                <a:rPr lang="en-IN" sz="1800" dirty="0"/>
                <a:t>PHASE 4 PROJECT</a:t>
              </a:r>
            </a:p>
          </p:txBody>
        </p:sp>
      </p:grpSp>
      <p:sp>
        <p:nvSpPr>
          <p:cNvPr id="2" name="Rectangle 1">
            <a:extLst>
              <a:ext uri="{FF2B5EF4-FFF2-40B4-BE49-F238E27FC236}">
                <a16:creationId xmlns:a16="http://schemas.microsoft.com/office/drawing/2014/main" id="{CE4A89FA-5213-2A8D-B0EC-26CB327A4604}"/>
              </a:ext>
            </a:extLst>
          </p:cNvPr>
          <p:cNvSpPr/>
          <p:nvPr/>
        </p:nvSpPr>
        <p:spPr>
          <a:xfrm>
            <a:off x="2661564" y="2444476"/>
            <a:ext cx="7340151" cy="923330"/>
          </a:xfrm>
          <a:prstGeom prst="rect">
            <a:avLst/>
          </a:prstGeom>
          <a:noFill/>
        </p:spPr>
        <p:txBody>
          <a:bodyPr wrap="non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rPr>
              <a:t>ARTIFICIAL INTELLIGENCE</a:t>
            </a:r>
          </a:p>
        </p:txBody>
      </p:sp>
    </p:spTree>
    <p:extLst>
      <p:ext uri="{BB962C8B-B14F-4D97-AF65-F5344CB8AC3E}">
        <p14:creationId xmlns:p14="http://schemas.microsoft.com/office/powerpoint/2010/main" val="425131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pic>
        <p:nvPicPr>
          <p:cNvPr id="3" name="Picture 2">
            <a:extLst>
              <a:ext uri="{FF2B5EF4-FFF2-40B4-BE49-F238E27FC236}">
                <a16:creationId xmlns:a16="http://schemas.microsoft.com/office/drawing/2014/main" id="{59BAE3D8-4841-D818-AFC6-7F1204133610}"/>
              </a:ext>
            </a:extLst>
          </p:cNvPr>
          <p:cNvPicPr>
            <a:picLocks noChangeAspect="1"/>
          </p:cNvPicPr>
          <p:nvPr/>
        </p:nvPicPr>
        <p:blipFill rotWithShape="1">
          <a:blip r:embed="rId2">
            <a:extLst>
              <a:ext uri="{28A0092B-C50C-407E-A947-70E740481C1C}">
                <a14:useLocalDpi xmlns:a14="http://schemas.microsoft.com/office/drawing/2010/main" val="0"/>
              </a:ext>
            </a:extLst>
          </a:blip>
          <a:srcRect r="24736" b="44286"/>
          <a:stretch/>
        </p:blipFill>
        <p:spPr>
          <a:xfrm>
            <a:off x="1429516" y="1714857"/>
            <a:ext cx="9176184" cy="3820886"/>
          </a:xfrm>
          <a:prstGeom prst="rect">
            <a:avLst/>
          </a:prstGeom>
        </p:spPr>
      </p:pic>
      <p:sp>
        <p:nvSpPr>
          <p:cNvPr id="5" name="TextBox 4">
            <a:extLst>
              <a:ext uri="{FF2B5EF4-FFF2-40B4-BE49-F238E27FC236}">
                <a16:creationId xmlns:a16="http://schemas.microsoft.com/office/drawing/2014/main" id="{A7201B67-47F7-DFEB-017E-FCC79C03C736}"/>
              </a:ext>
            </a:extLst>
          </p:cNvPr>
          <p:cNvSpPr txBox="1"/>
          <p:nvPr/>
        </p:nvSpPr>
        <p:spPr>
          <a:xfrm>
            <a:off x="4777273" y="1159761"/>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JavaScript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94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271B2679-99CA-D5BF-8B14-F3FBAC37F4CB}"/>
              </a:ext>
            </a:extLst>
          </p:cNvPr>
          <p:cNvSpPr txBox="1"/>
          <p:nvPr/>
        </p:nvSpPr>
        <p:spPr>
          <a:xfrm>
            <a:off x="2149236" y="1986032"/>
            <a:ext cx="7507948" cy="2797561"/>
          </a:xfrm>
          <a:prstGeom prst="rect">
            <a:avLst/>
          </a:prstGeom>
          <a:noFill/>
        </p:spPr>
        <p:txBody>
          <a:bodyPr wrap="square">
            <a:spAutoFit/>
          </a:bodyPr>
          <a:lstStyle/>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5:</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Implement Chatbot Logic in Flask</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In app.py, add a new route to handle user messages and return chatbot responses.</a:t>
            </a:r>
          </a:p>
          <a:p>
            <a:pPr marL="342900" indent="-342900" algn="just">
              <a:lnSpc>
                <a:spcPct val="107000"/>
              </a:lnSpc>
              <a:spcAft>
                <a:spcPts val="800"/>
              </a:spcAft>
              <a:buFontTx/>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Implement the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get_chatbot_response</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function using your existing chatbot logic. This function should take a user message as input and return the chatbot's response.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207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86655BE2-60FC-613D-4907-DEF81D46B796}"/>
              </a:ext>
            </a:extLst>
          </p:cNvPr>
          <p:cNvSpPr txBox="1"/>
          <p:nvPr/>
        </p:nvSpPr>
        <p:spPr>
          <a:xfrm>
            <a:off x="2146041" y="1168825"/>
            <a:ext cx="6089106" cy="1171988"/>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6: </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Run Your Flask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1.Run your Flask app using the following command:</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22538C7-D1B7-04EA-3237-B140F0458DD4}"/>
              </a:ext>
            </a:extLst>
          </p:cNvPr>
          <p:cNvPicPr>
            <a:picLocks noChangeAspect="1"/>
          </p:cNvPicPr>
          <p:nvPr/>
        </p:nvPicPr>
        <p:blipFill rotWithShape="1">
          <a:blip r:embed="rId2">
            <a:extLst>
              <a:ext uri="{28A0092B-C50C-407E-A947-70E740481C1C}">
                <a14:useLocalDpi xmlns:a14="http://schemas.microsoft.com/office/drawing/2010/main" val="0"/>
              </a:ext>
            </a:extLst>
          </a:blip>
          <a:srcRect l="3596" t="6395" r="20168" b="22042"/>
          <a:stretch/>
        </p:blipFill>
        <p:spPr>
          <a:xfrm>
            <a:off x="1946283" y="2360268"/>
            <a:ext cx="7329020" cy="3869981"/>
          </a:xfrm>
          <a:prstGeom prst="rect">
            <a:avLst/>
          </a:prstGeom>
        </p:spPr>
      </p:pic>
    </p:spTree>
    <p:extLst>
      <p:ext uri="{BB962C8B-B14F-4D97-AF65-F5344CB8AC3E}">
        <p14:creationId xmlns:p14="http://schemas.microsoft.com/office/powerpoint/2010/main" val="356722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D762C29A-FF73-7BD1-B7AC-F03CC6D54D71}"/>
              </a:ext>
            </a:extLst>
          </p:cNvPr>
          <p:cNvSpPr txBox="1"/>
          <p:nvPr/>
        </p:nvSpPr>
        <p:spPr>
          <a:xfrm>
            <a:off x="1953640" y="1902621"/>
            <a:ext cx="7784176" cy="2653803"/>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python app.py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a:t>
            </a: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Access your chatbot web app by opening a web browser and navigating to </a:t>
            </a:r>
            <a:r>
              <a:rPr lang="en-IN" sz="1800" kern="100" dirty="0">
                <a:effectLst/>
                <a:latin typeface="Times New Roman" panose="02020603050405020304" pitchFamily="18" charset="0"/>
                <a:ea typeface="Calibri" panose="020F0502020204030204" pitchFamily="34" charset="0"/>
                <a:cs typeface="Arial" panose="020B0604020202020204" pitchFamily="34" charset="0"/>
                <a:hlinkClick r:id="rId2"/>
              </a:rPr>
              <a:t>http://127.0.0.1:5000</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Our chatbot is now integrated into a Flask web app. Users can interact with it through the web interface. Make sure you adapt the chatbot logic and responses to suit your specific use case and chatbot implementation. You can also enhance the web interface to make it more interactive and visually appealing</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318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pic>
        <p:nvPicPr>
          <p:cNvPr id="3" name="Picture 2">
            <a:extLst>
              <a:ext uri="{FF2B5EF4-FFF2-40B4-BE49-F238E27FC236}">
                <a16:creationId xmlns:a16="http://schemas.microsoft.com/office/drawing/2014/main" id="{C7ED972C-62F4-422A-D35D-F33D5A365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985" y="673951"/>
            <a:ext cx="5339125" cy="5201748"/>
          </a:xfrm>
          <a:prstGeom prst="rect">
            <a:avLst/>
          </a:prstGeom>
        </p:spPr>
      </p:pic>
    </p:spTree>
    <p:extLst>
      <p:ext uri="{BB962C8B-B14F-4D97-AF65-F5344CB8AC3E}">
        <p14:creationId xmlns:p14="http://schemas.microsoft.com/office/powerpoint/2010/main" val="392792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6" name="TextBox 5">
            <a:extLst>
              <a:ext uri="{FF2B5EF4-FFF2-40B4-BE49-F238E27FC236}">
                <a16:creationId xmlns:a16="http://schemas.microsoft.com/office/drawing/2014/main" id="{94C231B3-DD4E-335B-81E6-061D8C092685}"/>
              </a:ext>
            </a:extLst>
          </p:cNvPr>
          <p:cNvSpPr txBox="1"/>
          <p:nvPr/>
        </p:nvSpPr>
        <p:spPr>
          <a:xfrm>
            <a:off x="2433655" y="1726163"/>
            <a:ext cx="6719675" cy="3416320"/>
          </a:xfrm>
          <a:prstGeom prst="rect">
            <a:avLst/>
          </a:prstGeom>
          <a:noFill/>
        </p:spPr>
        <p:txBody>
          <a:bodyPr wrap="square">
            <a:spAutoFit/>
          </a:bodyPr>
          <a:lstStyle/>
          <a:p>
            <a:r>
              <a:rPr lang="en-IN" b="1" u="sng" dirty="0"/>
              <a:t>Conclusion</a:t>
            </a:r>
            <a:r>
              <a:rPr lang="en-IN" dirty="0"/>
              <a:t>:</a:t>
            </a:r>
          </a:p>
          <a:p>
            <a:r>
              <a:rPr lang="en-IN" dirty="0"/>
              <a:t>  - "Thank you for chatting with Your Chatbot Name! I hope I was able to assist you effectively."</a:t>
            </a:r>
          </a:p>
          <a:p>
            <a:r>
              <a:rPr lang="en-IN" dirty="0"/>
              <a:t>  - "If you have any more questions or need further assistance, feel free to reach out."</a:t>
            </a:r>
          </a:p>
          <a:p>
            <a:r>
              <a:rPr lang="en-IN" dirty="0"/>
              <a:t>  - "Your feedback is valuable. Type 'feedback' to share your thoughts on this interaction."</a:t>
            </a:r>
          </a:p>
          <a:p>
            <a:r>
              <a:rPr lang="en-IN" dirty="0"/>
              <a:t>  - "Have a great day! Goodbye!“</a:t>
            </a:r>
          </a:p>
          <a:p>
            <a:endParaRPr lang="en-IN" dirty="0"/>
          </a:p>
          <a:p>
            <a:endParaRPr lang="en-IN" dirty="0"/>
          </a:p>
          <a:p>
            <a:r>
              <a:rPr lang="en-US" sz="1800" b="1" dirty="0">
                <a:solidFill>
                  <a:schemeClr val="tx1"/>
                </a:solidFill>
                <a:effectLst/>
                <a:latin typeface="Calisto MT" panose="02040603050505030304" pitchFamily="18" charset="0"/>
              </a:rPr>
              <a:t>	</a:t>
            </a:r>
            <a:r>
              <a:rPr lang="en-US" sz="1800" b="1" dirty="0" err="1">
                <a:solidFill>
                  <a:schemeClr val="tx1"/>
                </a:solidFill>
                <a:effectLst/>
                <a:latin typeface="Calisto MT" panose="02040603050505030304" pitchFamily="18" charset="0"/>
              </a:rPr>
              <a:t>hereby,I</a:t>
            </a:r>
            <a:r>
              <a:rPr lang="en-US" sz="1800" b="1" dirty="0">
                <a:solidFill>
                  <a:schemeClr val="tx1"/>
                </a:solidFill>
                <a:effectLst/>
                <a:latin typeface="Calisto MT" panose="02040603050505030304" pitchFamily="18" charset="0"/>
              </a:rPr>
              <a:t> conclude that those content are not copied and done on my own</a:t>
            </a:r>
            <a:endParaRPr lang="en-IN" dirty="0"/>
          </a:p>
        </p:txBody>
      </p:sp>
    </p:spTree>
    <p:extLst>
      <p:ext uri="{BB962C8B-B14F-4D97-AF65-F5344CB8AC3E}">
        <p14:creationId xmlns:p14="http://schemas.microsoft.com/office/powerpoint/2010/main" val="359977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9C123E2B-B6E9-8949-6D4C-1D7EACB191DC}"/>
              </a:ext>
            </a:extLst>
          </p:cNvPr>
          <p:cNvSpPr txBox="1"/>
          <p:nvPr/>
        </p:nvSpPr>
        <p:spPr>
          <a:xfrm>
            <a:off x="1992342" y="1530710"/>
            <a:ext cx="6104020" cy="646331"/>
          </a:xfrm>
          <a:prstGeom prst="rect">
            <a:avLst/>
          </a:prstGeom>
          <a:noFill/>
        </p:spPr>
        <p:txBody>
          <a:bodyPr wrap="square">
            <a:spAutoFit/>
          </a:bodyPr>
          <a:lstStyle/>
          <a:p>
            <a:r>
              <a:rPr lang="en-IN" sz="1800" b="1" u="sng" dirty="0">
                <a:effectLst/>
                <a:latin typeface="Times New Roman" panose="02020603050405020304" pitchFamily="18" charset="0"/>
                <a:ea typeface="Times New Roman" panose="02020603050405020304" pitchFamily="18" charset="0"/>
              </a:rPr>
              <a:t>CREATE A CHATBOT IN PYTHON:</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E8634769-5708-860F-E4FB-98C74FE1F68C}"/>
              </a:ext>
            </a:extLst>
          </p:cNvPr>
          <p:cNvSpPr txBox="1"/>
          <p:nvPr/>
        </p:nvSpPr>
        <p:spPr>
          <a:xfrm>
            <a:off x="2416134" y="2521121"/>
            <a:ext cx="7148549" cy="2462213"/>
          </a:xfrm>
          <a:prstGeom prst="rect">
            <a:avLst/>
          </a:prstGeom>
          <a:noFill/>
        </p:spPr>
        <p:txBody>
          <a:bodyPr wrap="square">
            <a:spAutoFit/>
          </a:bodyPr>
          <a:lstStyle/>
          <a:p>
            <a:pPr marL="0" indent="0">
              <a:buNone/>
            </a:pPr>
            <a:r>
              <a:rPr lang="en-IN" sz="1600" b="1" u="sng" kern="100" dirty="0">
                <a:effectLst/>
                <a:latin typeface="Times New Roman" panose="02020603050405020304" pitchFamily="18" charset="0"/>
                <a:ea typeface="Calibri" panose="020F0502020204030204" pitchFamily="34" charset="0"/>
                <a:cs typeface="Arial" panose="020B0604020202020204" pitchFamily="34" charset="0"/>
              </a:rPr>
              <a:t>Chatbot:</a:t>
            </a:r>
          </a:p>
          <a:p>
            <a:pPr marL="0" indent="0" algn="just" fontAlgn="base">
              <a:buNone/>
            </a:pPr>
            <a:r>
              <a:rPr lang="en-US" dirty="0">
                <a:effectLst/>
                <a:latin typeface="inherit"/>
              </a:rPr>
              <a:t>        </a:t>
            </a:r>
            <a:r>
              <a:rPr lang="en-US" dirty="0">
                <a:solidFill>
                  <a:schemeClr val="tx2">
                    <a:lumMod val="75000"/>
                  </a:schemeClr>
                </a:solidFill>
                <a:effectLst/>
                <a:latin typeface="inherit"/>
              </a:rPr>
              <a:t>  A chatbot is a computer program that simulates human conversation with an end user. Though not all chatbots are equipped with artificial intelligence (AI), modern chatbots increasingly use conversation ai techniques like </a:t>
            </a:r>
            <a:r>
              <a:rPr lang="en-US" dirty="0">
                <a:solidFill>
                  <a:schemeClr val="tx2">
                    <a:lumMod val="75000"/>
                  </a:schemeClr>
                </a:solidFill>
                <a:latin typeface="inherit"/>
              </a:rPr>
              <a:t>natural language processing</a:t>
            </a:r>
            <a:r>
              <a:rPr lang="en-US" dirty="0">
                <a:solidFill>
                  <a:schemeClr val="tx2">
                    <a:lumMod val="75000"/>
                  </a:schemeClr>
                </a:solidFill>
                <a:effectLst/>
                <a:latin typeface="inherit"/>
              </a:rPr>
              <a:t> (NLP) to understand the user’s questions and automate responses to them.</a:t>
            </a:r>
          </a:p>
          <a:p>
            <a:pPr marL="0" indent="0">
              <a:buNone/>
            </a:pPr>
            <a:br>
              <a:rPr lang="en-US" b="0" i="0" u="none" strike="noStrike" dirty="0">
                <a:solidFill>
                  <a:srgbClr val="161616"/>
                </a:solidFill>
                <a:effectLst/>
                <a:latin typeface="inherit"/>
              </a:rPr>
            </a:br>
            <a:endParaRPr lang="en-IN"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6504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5" name="TextBox 4">
            <a:extLst>
              <a:ext uri="{FF2B5EF4-FFF2-40B4-BE49-F238E27FC236}">
                <a16:creationId xmlns:a16="http://schemas.microsoft.com/office/drawing/2014/main" id="{2E08B8AC-D19C-BEF1-4142-72AF7693AA19}"/>
              </a:ext>
            </a:extLst>
          </p:cNvPr>
          <p:cNvSpPr txBox="1"/>
          <p:nvPr/>
        </p:nvSpPr>
        <p:spPr>
          <a:xfrm>
            <a:off x="2551044" y="2991708"/>
            <a:ext cx="6878730" cy="646331"/>
          </a:xfrm>
          <a:prstGeom prst="rect">
            <a:avLst/>
          </a:prstGeom>
          <a:noFill/>
        </p:spPr>
        <p:txBody>
          <a:bodyPr wrap="square">
            <a:spAutoFit/>
          </a:bodyPr>
          <a:lstStyle/>
          <a:p>
            <a:pPr marL="0" indent="0" algn="just">
              <a:buNone/>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In this part you will continue building your project. Continue building the chatbot by integrating it into a web app using Flask.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BA6B5A2-E745-C35F-E081-9C34C00261B9}"/>
              </a:ext>
            </a:extLst>
          </p:cNvPr>
          <p:cNvSpPr/>
          <p:nvPr/>
        </p:nvSpPr>
        <p:spPr>
          <a:xfrm>
            <a:off x="4927607" y="2429122"/>
            <a:ext cx="1433406" cy="523220"/>
          </a:xfrm>
          <a:prstGeom prst="rect">
            <a:avLst/>
          </a:prstGeom>
          <a:noFill/>
        </p:spPr>
        <p:txBody>
          <a:bodyPr wrap="none" lIns="91440" tIns="45720" rIns="91440" bIns="45720">
            <a:spAutoFit/>
          </a:bodyPr>
          <a:lstStyle/>
          <a:p>
            <a:pPr algn="ctr"/>
            <a:r>
              <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Phase4 :</a:t>
            </a:r>
          </a:p>
        </p:txBody>
      </p:sp>
    </p:spTree>
    <p:extLst>
      <p:ext uri="{BB962C8B-B14F-4D97-AF65-F5344CB8AC3E}">
        <p14:creationId xmlns:p14="http://schemas.microsoft.com/office/powerpoint/2010/main" val="114516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4" name="TextBox 3">
            <a:extLst>
              <a:ext uri="{FF2B5EF4-FFF2-40B4-BE49-F238E27FC236}">
                <a16:creationId xmlns:a16="http://schemas.microsoft.com/office/drawing/2014/main" id="{E4426549-14C7-C9AF-83A7-7913C171BE6D}"/>
              </a:ext>
            </a:extLst>
          </p:cNvPr>
          <p:cNvSpPr txBox="1"/>
          <p:nvPr/>
        </p:nvSpPr>
        <p:spPr>
          <a:xfrm>
            <a:off x="2339998" y="1442173"/>
            <a:ext cx="6104020" cy="646331"/>
          </a:xfrm>
          <a:prstGeom prst="rect">
            <a:avLst/>
          </a:prstGeom>
          <a:noFill/>
        </p:spPr>
        <p:txBody>
          <a:bodyPr wrap="square">
            <a:spAutoFit/>
          </a:bodyPr>
          <a:lstStyle/>
          <a:p>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a Flask Project</a:t>
            </a:r>
            <a:br>
              <a:rPr lang="en-IN" sz="1800" kern="1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6" name="TextBox 5">
            <a:extLst>
              <a:ext uri="{FF2B5EF4-FFF2-40B4-BE49-F238E27FC236}">
                <a16:creationId xmlns:a16="http://schemas.microsoft.com/office/drawing/2014/main" id="{ACD37966-A43E-E0E7-C4B6-64DDC66B8E59}"/>
              </a:ext>
            </a:extLst>
          </p:cNvPr>
          <p:cNvSpPr txBox="1"/>
          <p:nvPr/>
        </p:nvSpPr>
        <p:spPr>
          <a:xfrm>
            <a:off x="2277301" y="2085281"/>
            <a:ext cx="8219637" cy="5156796"/>
          </a:xfrm>
          <a:prstGeom prst="rect">
            <a:avLst/>
          </a:prstGeom>
          <a:noFill/>
        </p:spPr>
        <p:txBody>
          <a:bodyPr wrap="square">
            <a:spAutoFit/>
          </a:bodyPr>
          <a:lstStyle/>
          <a:p>
            <a:pPr marL="342900" indent="-342900" algn="just">
              <a:lnSpc>
                <a:spcPct val="107000"/>
              </a:lnSpc>
              <a:spcAft>
                <a:spcPts val="800"/>
              </a:spcAft>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Create a new directory for your Flask project.</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2. Inside this directory, create a virtual environment</a:t>
            </a:r>
          </a:p>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python -m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source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/bin/activate  # On Windows, use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\Scripts\activate'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3. Install Flask</a:t>
            </a:r>
          </a:p>
          <a:p>
            <a:pP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pip install Flask</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63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2975D088-2DBD-802D-3289-DE6C7D9A9ABB}"/>
              </a:ext>
            </a:extLst>
          </p:cNvPr>
          <p:cNvSpPr txBox="1"/>
          <p:nvPr/>
        </p:nvSpPr>
        <p:spPr>
          <a:xfrm>
            <a:off x="2043102" y="598789"/>
            <a:ext cx="6102220" cy="1570943"/>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2:</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dbl"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a Basic Flask Web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file named app.py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 app.py, import Flask and create a basic Flask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709FE1A-2204-3037-9219-468E6258ED46}"/>
              </a:ext>
            </a:extLst>
          </p:cNvPr>
          <p:cNvPicPr>
            <a:picLocks noChangeAspect="1"/>
          </p:cNvPicPr>
          <p:nvPr/>
        </p:nvPicPr>
        <p:blipFill rotWithShape="1">
          <a:blip r:embed="rId2">
            <a:extLst>
              <a:ext uri="{28A0092B-C50C-407E-A947-70E740481C1C}">
                <a14:useLocalDpi xmlns:a14="http://schemas.microsoft.com/office/drawing/2010/main" val="0"/>
              </a:ext>
            </a:extLst>
          </a:blip>
          <a:srcRect r="20944" b="46264"/>
          <a:stretch/>
        </p:blipFill>
        <p:spPr>
          <a:xfrm>
            <a:off x="1775765" y="2335648"/>
            <a:ext cx="7866837" cy="3490438"/>
          </a:xfrm>
          <a:prstGeom prst="rect">
            <a:avLst/>
          </a:prstGeom>
        </p:spPr>
      </p:pic>
    </p:spTree>
    <p:extLst>
      <p:ext uri="{BB962C8B-B14F-4D97-AF65-F5344CB8AC3E}">
        <p14:creationId xmlns:p14="http://schemas.microsoft.com/office/powerpoint/2010/main" val="175324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pic>
        <p:nvPicPr>
          <p:cNvPr id="23" name="Picture 22">
            <a:extLst>
              <a:ext uri="{FF2B5EF4-FFF2-40B4-BE49-F238E27FC236}">
                <a16:creationId xmlns:a16="http://schemas.microsoft.com/office/drawing/2014/main" id="{23A7F200-57D0-AD15-AF44-3F1A0ED0ABCD}"/>
              </a:ext>
            </a:extLst>
          </p:cNvPr>
          <p:cNvPicPr>
            <a:picLocks noChangeAspect="1"/>
          </p:cNvPicPr>
          <p:nvPr/>
        </p:nvPicPr>
        <p:blipFill rotWithShape="1">
          <a:blip r:embed="rId2">
            <a:extLst>
              <a:ext uri="{28A0092B-C50C-407E-A947-70E740481C1C}">
                <a14:useLocalDpi xmlns:a14="http://schemas.microsoft.com/office/drawing/2010/main" val="0"/>
              </a:ext>
            </a:extLst>
          </a:blip>
          <a:srcRect t="3129" r="43498" b="42621"/>
          <a:stretch/>
        </p:blipFill>
        <p:spPr>
          <a:xfrm>
            <a:off x="2177524" y="2199636"/>
            <a:ext cx="6884024" cy="3918008"/>
          </a:xfrm>
          <a:prstGeom prst="rect">
            <a:avLst/>
          </a:prstGeom>
        </p:spPr>
      </p:pic>
      <p:sp>
        <p:nvSpPr>
          <p:cNvPr id="25" name="TextBox 24">
            <a:extLst>
              <a:ext uri="{FF2B5EF4-FFF2-40B4-BE49-F238E27FC236}">
                <a16:creationId xmlns:a16="http://schemas.microsoft.com/office/drawing/2014/main" id="{6C48FEC3-5771-7745-378B-831C27680818}"/>
              </a:ext>
            </a:extLst>
          </p:cNvPr>
          <p:cNvSpPr txBox="1"/>
          <p:nvPr/>
        </p:nvSpPr>
        <p:spPr>
          <a:xfrm>
            <a:off x="2612047" y="103880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31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573124" y="235178"/>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B64131EA-FFFE-85E4-F988-C1600E9080A6}"/>
              </a:ext>
            </a:extLst>
          </p:cNvPr>
          <p:cNvSpPr txBox="1"/>
          <p:nvPr/>
        </p:nvSpPr>
        <p:spPr>
          <a:xfrm>
            <a:off x="2748972" y="929055"/>
            <a:ext cx="6102220" cy="1867306"/>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3:</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 Create HTML Templates</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folder named templates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Inside the templates folder, create an HTML file named index.html:</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45CB5A9-8B68-8585-525A-27EB6F69F9B4}"/>
              </a:ext>
            </a:extLst>
          </p:cNvPr>
          <p:cNvPicPr>
            <a:picLocks noChangeAspect="1"/>
          </p:cNvPicPr>
          <p:nvPr/>
        </p:nvPicPr>
        <p:blipFill rotWithShape="1">
          <a:blip r:embed="rId2">
            <a:extLst>
              <a:ext uri="{28A0092B-C50C-407E-A947-70E740481C1C}">
                <a14:useLocalDpi xmlns:a14="http://schemas.microsoft.com/office/drawing/2010/main" val="0"/>
              </a:ext>
            </a:extLst>
          </a:blip>
          <a:srcRect t="8934" r="34490" b="75137"/>
          <a:stretch/>
        </p:blipFill>
        <p:spPr>
          <a:xfrm>
            <a:off x="1967824" y="3055284"/>
            <a:ext cx="7987004" cy="1092425"/>
          </a:xfrm>
          <a:prstGeom prst="rect">
            <a:avLst/>
          </a:prstGeom>
        </p:spPr>
      </p:pic>
    </p:spTree>
    <p:extLst>
      <p:ext uri="{BB962C8B-B14F-4D97-AF65-F5344CB8AC3E}">
        <p14:creationId xmlns:p14="http://schemas.microsoft.com/office/powerpoint/2010/main" val="99075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539AD0E4-916A-DEC4-1BFF-E8655C6A6434}"/>
              </a:ext>
            </a:extLst>
          </p:cNvPr>
          <p:cNvSpPr txBox="1"/>
          <p:nvPr/>
        </p:nvSpPr>
        <p:spPr>
          <a:xfrm>
            <a:off x="2316811" y="124557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HTML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869AFCB-7663-384B-A7E6-6AEB7CA1E293}"/>
              </a:ext>
            </a:extLst>
          </p:cNvPr>
          <p:cNvPicPr>
            <a:picLocks noChangeAspect="1"/>
          </p:cNvPicPr>
          <p:nvPr/>
        </p:nvPicPr>
        <p:blipFill rotWithShape="1">
          <a:blip r:embed="rId2">
            <a:extLst>
              <a:ext uri="{28A0092B-C50C-407E-A947-70E740481C1C}">
                <a14:useLocalDpi xmlns:a14="http://schemas.microsoft.com/office/drawing/2010/main" val="0"/>
              </a:ext>
            </a:extLst>
          </a:blip>
          <a:srcRect r="26454" b="57396"/>
          <a:stretch/>
        </p:blipFill>
        <p:spPr>
          <a:xfrm>
            <a:off x="1715600" y="2164634"/>
            <a:ext cx="8966718" cy="2921776"/>
          </a:xfrm>
          <a:prstGeom prst="rect">
            <a:avLst/>
          </a:prstGeom>
        </p:spPr>
      </p:pic>
    </p:spTree>
    <p:extLst>
      <p:ext uri="{BB962C8B-B14F-4D97-AF65-F5344CB8AC3E}">
        <p14:creationId xmlns:p14="http://schemas.microsoft.com/office/powerpoint/2010/main" val="391782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9331" y="-933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1F969C4A-AB1A-5EFB-8CFE-E724F8E1EF56}"/>
              </a:ext>
            </a:extLst>
          </p:cNvPr>
          <p:cNvSpPr txBox="1"/>
          <p:nvPr/>
        </p:nvSpPr>
        <p:spPr>
          <a:xfrm>
            <a:off x="2389883" y="1068779"/>
            <a:ext cx="6102220" cy="2163669"/>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4: </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JavaScript for Chatbot</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folder named static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Inside the static folder, create a JavaScript file named chatbot.js. This file will  handle user input and responses from the chatbot.</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FDC442B-30B7-DADE-1C0E-0935BE618DED}"/>
              </a:ext>
            </a:extLst>
          </p:cNvPr>
          <p:cNvPicPr>
            <a:picLocks noChangeAspect="1"/>
          </p:cNvPicPr>
          <p:nvPr/>
        </p:nvPicPr>
        <p:blipFill rotWithShape="1">
          <a:blip r:embed="rId2">
            <a:extLst>
              <a:ext uri="{28A0092B-C50C-407E-A947-70E740481C1C}">
                <a14:useLocalDpi xmlns:a14="http://schemas.microsoft.com/office/drawing/2010/main" val="0"/>
              </a:ext>
            </a:extLst>
          </a:blip>
          <a:srcRect l="8397" t="9926" r="31123" b="70901"/>
          <a:stretch/>
        </p:blipFill>
        <p:spPr>
          <a:xfrm>
            <a:off x="1946807" y="3449749"/>
            <a:ext cx="7392664" cy="1318298"/>
          </a:xfrm>
          <a:prstGeom prst="rect">
            <a:avLst/>
          </a:prstGeom>
        </p:spPr>
      </p:pic>
    </p:spTree>
    <p:extLst>
      <p:ext uri="{BB962C8B-B14F-4D97-AF65-F5344CB8AC3E}">
        <p14:creationId xmlns:p14="http://schemas.microsoft.com/office/powerpoint/2010/main" val="988671281"/>
      </p:ext>
    </p:extLst>
  </p:cSld>
  <p:clrMapOvr>
    <a:masterClrMapping/>
  </p:clrMapOvr>
</p:sld>
</file>

<file path=ppt/theme/theme1.xml><?xml version="1.0" encoding="utf-8"?>
<a:theme xmlns:a="http://schemas.openxmlformats.org/drawingml/2006/main" name="Office Theme">
  <a:themeElements>
    <a:clrScheme name="Custom 57">
      <a:dk1>
        <a:sysClr val="windowText" lastClr="000000"/>
      </a:dk1>
      <a:lt1>
        <a:sysClr val="window" lastClr="FFFFFF"/>
      </a:lt1>
      <a:dk2>
        <a:srgbClr val="44546A"/>
      </a:dk2>
      <a:lt2>
        <a:srgbClr val="BF2424"/>
      </a:lt2>
      <a:accent1>
        <a:srgbClr val="01BBC2"/>
      </a:accent1>
      <a:accent2>
        <a:srgbClr val="A2CD37"/>
      </a:accent2>
      <a:accent3>
        <a:srgbClr val="00B0F0"/>
      </a:accent3>
      <a:accent4>
        <a:srgbClr val="FD6D67"/>
      </a:accent4>
      <a:accent5>
        <a:srgbClr val="EAA31B"/>
      </a:accent5>
      <a:accent6>
        <a:srgbClr val="934584"/>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539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Calisto MT</vt:lpstr>
      <vt:lpstr>Georgia</vt:lpstr>
      <vt:lpstr>inherit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madhu mitha</cp:lastModifiedBy>
  <cp:revision>3</cp:revision>
  <dcterms:created xsi:type="dcterms:W3CDTF">2020-07-24T09:46:48Z</dcterms:created>
  <dcterms:modified xsi:type="dcterms:W3CDTF">2023-10-26T14:33:31Z</dcterms:modified>
</cp:coreProperties>
</file>