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FC94220-595F-4FE4-844C-F0CD2CFF772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07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49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850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67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23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363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99533-0EE2-4072-B299-0D65DA51F380}"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293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99533-0EE2-4072-B299-0D65DA51F380}"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829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99533-0EE2-4072-B299-0D65DA51F380}"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42907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26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61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399533-0EE2-4072-B299-0D65DA51F380}" type="datetimeFigureOut">
              <a:rPr lang="en-IN" smtClean="0"/>
              <a:t>03-04-2024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C94220-595F-4FE4-844C-F0CD2CFF772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64033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63A-F0F3-9C0A-ED53-835F81DA082A}"/>
              </a:ext>
            </a:extLst>
          </p:cNvPr>
          <p:cNvSpPr>
            <a:spLocks noGrp="1"/>
          </p:cNvSpPr>
          <p:nvPr>
            <p:ph type="title"/>
          </p:nvPr>
        </p:nvSpPr>
        <p:spPr>
          <a:xfrm>
            <a:off x="919119" y="745044"/>
            <a:ext cx="10353761" cy="1113253"/>
          </a:xfrm>
        </p:spPr>
        <p:txBody>
          <a:bodyPr/>
          <a:lstStyle/>
          <a:p>
            <a:r>
              <a:rPr lang="en-IN" dirty="0"/>
              <a:t>Project - Keylogger </a:t>
            </a:r>
          </a:p>
        </p:txBody>
      </p:sp>
      <p:sp>
        <p:nvSpPr>
          <p:cNvPr id="3" name="Content Placeholder 2">
            <a:extLst>
              <a:ext uri="{FF2B5EF4-FFF2-40B4-BE49-F238E27FC236}">
                <a16:creationId xmlns:a16="http://schemas.microsoft.com/office/drawing/2014/main" id="{996783B2-CFDE-22B4-ECE3-015614ED8EAB}"/>
              </a:ext>
            </a:extLst>
          </p:cNvPr>
          <p:cNvSpPr>
            <a:spLocks noGrp="1"/>
          </p:cNvSpPr>
          <p:nvPr>
            <p:ph idx="1"/>
          </p:nvPr>
        </p:nvSpPr>
        <p:spPr>
          <a:xfrm>
            <a:off x="6548284" y="3519947"/>
            <a:ext cx="4729921" cy="2112631"/>
          </a:xfrm>
        </p:spPr>
        <p:txBody>
          <a:bodyPr/>
          <a:lstStyle/>
          <a:p>
            <a:r>
              <a:rPr lang="en-IN" dirty="0"/>
              <a:t>PRESENTED BY-</a:t>
            </a:r>
          </a:p>
          <a:p>
            <a:pPr marL="0" indent="0">
              <a:buNone/>
            </a:pPr>
            <a:r>
              <a:rPr lang="en-IN" dirty="0"/>
              <a:t>                 </a:t>
            </a:r>
            <a:r>
              <a:rPr lang="en-IN" dirty="0" err="1"/>
              <a:t>Vedhapriya</a:t>
            </a:r>
            <a:r>
              <a:rPr lang="en-IN" dirty="0"/>
              <a:t> P– IT – GTEC</a:t>
            </a:r>
          </a:p>
          <a:p>
            <a:pPr marL="0" indent="0">
              <a:buNone/>
            </a:pPr>
            <a:r>
              <a:rPr lang="en-IN" dirty="0"/>
              <a:t>                    (510821205027)</a:t>
            </a:r>
          </a:p>
        </p:txBody>
      </p:sp>
    </p:spTree>
    <p:extLst>
      <p:ext uri="{BB962C8B-B14F-4D97-AF65-F5344CB8AC3E}">
        <p14:creationId xmlns:p14="http://schemas.microsoft.com/office/powerpoint/2010/main" val="31724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A4E-1E42-2663-76BC-0C69992EB61A}"/>
              </a:ext>
            </a:extLst>
          </p:cNvPr>
          <p:cNvSpPr>
            <a:spLocks noGrp="1"/>
          </p:cNvSpPr>
          <p:nvPr>
            <p:ph type="title"/>
          </p:nvPr>
        </p:nvSpPr>
        <p:spPr>
          <a:xfrm>
            <a:off x="1386348" y="1002890"/>
            <a:ext cx="9881208" cy="601975"/>
          </a:xfrm>
        </p:spPr>
        <p:txBody>
          <a:bodyPr/>
          <a:lstStyle/>
          <a:p>
            <a:r>
              <a:rPr lang="en-IN" dirty="0"/>
              <a:t>Deployment:</a:t>
            </a:r>
          </a:p>
        </p:txBody>
      </p:sp>
      <p:sp>
        <p:nvSpPr>
          <p:cNvPr id="3" name="Content Placeholder 2">
            <a:extLst>
              <a:ext uri="{FF2B5EF4-FFF2-40B4-BE49-F238E27FC236}">
                <a16:creationId xmlns:a16="http://schemas.microsoft.com/office/drawing/2014/main" id="{39B0B818-B284-3880-E04C-E0331D753816}"/>
              </a:ext>
            </a:extLst>
          </p:cNvPr>
          <p:cNvSpPr>
            <a:spLocks noGrp="1"/>
          </p:cNvSpPr>
          <p:nvPr>
            <p:ph idx="1"/>
          </p:nvPr>
        </p:nvSpPr>
        <p:spPr>
          <a:xfrm>
            <a:off x="913795" y="1907459"/>
            <a:ext cx="10353762" cy="3947652"/>
          </a:xfrm>
        </p:spPr>
        <p:txBody>
          <a:bodyPr>
            <a:normAutofit fontScale="25000" lnSpcReduction="20000"/>
          </a:bodyPr>
          <a:lstStyle/>
          <a:p>
            <a:r>
              <a:rPr lang="en-US" sz="6400" dirty="0">
                <a:solidFill>
                  <a:schemeClr val="tx1">
                    <a:lumMod val="95000"/>
                  </a:schemeClr>
                </a:solidFill>
              </a:rPr>
              <a:t>The deployment of the keylogger system involves preparing the software for installation and usage in various environments. Here's an overview of the deployment process:</a:t>
            </a:r>
          </a:p>
          <a:p>
            <a:r>
              <a:rPr lang="en-US" sz="6400" b="1" dirty="0">
                <a:solidFill>
                  <a:schemeClr val="tx1">
                    <a:lumMod val="95000"/>
                  </a:schemeClr>
                </a:solidFill>
              </a:rPr>
              <a:t>Installation:</a:t>
            </a:r>
          </a:p>
          <a:p>
            <a:pPr lvl="1"/>
            <a:r>
              <a:rPr lang="en-US" sz="6400" dirty="0">
                <a:solidFill>
                  <a:schemeClr val="tx1">
                    <a:lumMod val="95000"/>
                  </a:schemeClr>
                </a:solidFill>
              </a:rPr>
              <a:t>Install necessary packages using pip:</a:t>
            </a:r>
          </a:p>
          <a:p>
            <a:pPr lvl="1"/>
            <a:r>
              <a:rPr lang="en-US" sz="6400" dirty="0">
                <a:solidFill>
                  <a:schemeClr val="tx1">
                    <a:lumMod val="95000"/>
                  </a:schemeClr>
                </a:solidFill>
                <a:highlight>
                  <a:srgbClr val="000000"/>
                </a:highlight>
              </a:rPr>
              <a:t>C:\Users\name&gt;pip install </a:t>
            </a:r>
            <a:r>
              <a:rPr lang="en-US" sz="6400" dirty="0" err="1">
                <a:solidFill>
                  <a:schemeClr val="tx1">
                    <a:lumMod val="95000"/>
                  </a:schemeClr>
                </a:solidFill>
                <a:highlight>
                  <a:srgbClr val="000000"/>
                </a:highlight>
              </a:rPr>
              <a:t>pynput</a:t>
            </a:r>
            <a:endParaRPr lang="en-US" sz="6400" dirty="0">
              <a:solidFill>
                <a:schemeClr val="tx1">
                  <a:lumMod val="95000"/>
                </a:schemeClr>
              </a:solidFill>
              <a:highlight>
                <a:srgbClr val="000000"/>
              </a:highlight>
            </a:endParaRPr>
          </a:p>
          <a:p>
            <a:pPr lvl="1"/>
            <a:r>
              <a:rPr lang="en-US" sz="6400" dirty="0">
                <a:solidFill>
                  <a:schemeClr val="tx1">
                    <a:lumMod val="95000"/>
                  </a:schemeClr>
                </a:solidFill>
              </a:rPr>
              <a:t>Download the keylogger script (keylogger.py) onto the target system.</a:t>
            </a:r>
          </a:p>
          <a:p>
            <a:pPr algn="l"/>
            <a:r>
              <a:rPr lang="en-US" sz="6400" b="1" i="0" dirty="0">
                <a:solidFill>
                  <a:schemeClr val="tx1">
                    <a:lumMod val="95000"/>
                  </a:schemeClr>
                </a:solidFill>
                <a:effectLst/>
                <a:latin typeface="Söhne"/>
              </a:rPr>
              <a:t>Configuration:</a:t>
            </a:r>
          </a:p>
          <a:p>
            <a:pPr lvl="1">
              <a:buFont typeface="Arial" panose="020B0604020202020204" pitchFamily="34" charset="0"/>
              <a:buChar char="•"/>
            </a:pPr>
            <a:r>
              <a:rPr lang="en-US" sz="6400" b="0" i="0" dirty="0">
                <a:solidFill>
                  <a:schemeClr val="tx1">
                    <a:lumMod val="95000"/>
                  </a:schemeClr>
                </a:solidFill>
                <a:effectLst/>
                <a:latin typeface="Söhne"/>
              </a:rPr>
              <a:t>Modify any configuration options in the keylogger script as needed (e.g., output file path, logging settings).</a:t>
            </a:r>
          </a:p>
          <a:p>
            <a:pPr algn="l"/>
            <a:r>
              <a:rPr lang="en-US" sz="6400" b="1" i="0" dirty="0">
                <a:solidFill>
                  <a:schemeClr val="tx1">
                    <a:lumMod val="95000"/>
                  </a:schemeClr>
                </a:solidFill>
                <a:effectLst/>
                <a:latin typeface="Söhne"/>
              </a:rPr>
              <a:t>Execution:</a:t>
            </a:r>
          </a:p>
          <a:p>
            <a:pPr lvl="1">
              <a:buFont typeface="Arial" panose="020B0604020202020204" pitchFamily="34" charset="0"/>
              <a:buChar char="•"/>
            </a:pPr>
            <a:r>
              <a:rPr lang="en-US" sz="6400" b="0" i="0" dirty="0">
                <a:solidFill>
                  <a:schemeClr val="tx1">
                    <a:lumMod val="95000"/>
                  </a:schemeClr>
                </a:solidFill>
                <a:effectLst/>
                <a:latin typeface="Söhne"/>
              </a:rPr>
              <a:t>Open a terminal or command prompt.</a:t>
            </a:r>
          </a:p>
          <a:p>
            <a:pPr lvl="1">
              <a:buFont typeface="Arial" panose="020B0604020202020204" pitchFamily="34" charset="0"/>
              <a:buChar char="•"/>
            </a:pPr>
            <a:r>
              <a:rPr lang="en-US" sz="6400" b="0" i="0" dirty="0">
                <a:solidFill>
                  <a:schemeClr val="tx1">
                    <a:lumMod val="95000"/>
                  </a:schemeClr>
                </a:solidFill>
                <a:effectLst/>
                <a:latin typeface="Söhne"/>
              </a:rPr>
              <a:t>Navigate to the directory containing the keylogger script.</a:t>
            </a:r>
          </a:p>
          <a:p>
            <a:pPr lvl="1">
              <a:buFont typeface="Arial" panose="020B0604020202020204" pitchFamily="34" charset="0"/>
              <a:buChar char="•"/>
            </a:pPr>
            <a:r>
              <a:rPr lang="en-US" sz="6400" b="0" i="0" dirty="0">
                <a:solidFill>
                  <a:schemeClr val="tx1">
                    <a:lumMod val="95000"/>
                  </a:schemeClr>
                </a:solidFill>
                <a:effectLst/>
                <a:latin typeface="Söhne"/>
              </a:rPr>
              <a:t>Run the keylogger script using Python:</a:t>
            </a:r>
          </a:p>
          <a:p>
            <a:pPr lvl="1">
              <a:buFont typeface="Arial" panose="020B0604020202020204" pitchFamily="34" charset="0"/>
              <a:buChar char="•"/>
            </a:pPr>
            <a:r>
              <a:rPr lang="en-US" sz="6400" dirty="0">
                <a:solidFill>
                  <a:schemeClr val="tx1">
                    <a:lumMod val="95000"/>
                  </a:schemeClr>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25-9ACF-5A25-CDAB-425B188DD965}"/>
              </a:ext>
            </a:extLst>
          </p:cNvPr>
          <p:cNvSpPr>
            <a:spLocks noGrp="1"/>
          </p:cNvSpPr>
          <p:nvPr>
            <p:ph type="title"/>
          </p:nvPr>
        </p:nvSpPr>
        <p:spPr>
          <a:xfrm>
            <a:off x="913795" y="609600"/>
            <a:ext cx="10353761" cy="1051249"/>
          </a:xfrm>
        </p:spPr>
        <p:txBody>
          <a:bodyPr/>
          <a:lstStyle/>
          <a:p>
            <a:r>
              <a:rPr lang="en-IN" dirty="0"/>
              <a:t>Result:</a:t>
            </a:r>
          </a:p>
        </p:txBody>
      </p:sp>
      <p:sp>
        <p:nvSpPr>
          <p:cNvPr id="3" name="Content Placeholder 2">
            <a:extLst>
              <a:ext uri="{FF2B5EF4-FFF2-40B4-BE49-F238E27FC236}">
                <a16:creationId xmlns:a16="http://schemas.microsoft.com/office/drawing/2014/main" id="{E629F435-9183-0FC6-55C5-51B5B34957BA}"/>
              </a:ext>
            </a:extLst>
          </p:cNvPr>
          <p:cNvSpPr>
            <a:spLocks noGrp="1"/>
          </p:cNvSpPr>
          <p:nvPr>
            <p:ph idx="1"/>
          </p:nvPr>
        </p:nvSpPr>
        <p:spPr>
          <a:xfrm>
            <a:off x="913795" y="2054943"/>
            <a:ext cx="10353762" cy="3736258"/>
          </a:xfrm>
        </p:spPr>
        <p:txBody>
          <a:bodyPr/>
          <a:lstStyle/>
          <a:p>
            <a:r>
              <a:rPr lang="en-US" sz="2000" b="0" i="0" dirty="0">
                <a:solidFill>
                  <a:schemeClr val="tx1">
                    <a:lumMod val="95000"/>
                  </a:schemeClr>
                </a:solidFill>
                <a:effectLst/>
                <a:latin typeface="Söhne"/>
              </a:rPr>
              <a:t>Attached are the screenshots showcasing the execution of the keylogger system:</a:t>
            </a:r>
          </a:p>
          <a:p>
            <a:endParaRPr lang="en-IN" dirty="0"/>
          </a:p>
        </p:txBody>
      </p:sp>
      <p:pic>
        <p:nvPicPr>
          <p:cNvPr id="5" name="Picture 4">
            <a:extLst>
              <a:ext uri="{FF2B5EF4-FFF2-40B4-BE49-F238E27FC236}">
                <a16:creationId xmlns:a16="http://schemas.microsoft.com/office/drawing/2014/main" id="{6930177C-2B02-96EB-874B-9B1C3D43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44" y="2735425"/>
            <a:ext cx="2204223" cy="2461726"/>
          </a:xfrm>
          <a:prstGeom prst="rect">
            <a:avLst/>
          </a:prstGeom>
        </p:spPr>
      </p:pic>
      <p:pic>
        <p:nvPicPr>
          <p:cNvPr id="7" name="Picture 6">
            <a:extLst>
              <a:ext uri="{FF2B5EF4-FFF2-40B4-BE49-F238E27FC236}">
                <a16:creationId xmlns:a16="http://schemas.microsoft.com/office/drawing/2014/main" id="{E5093CCB-3B24-5B81-51C2-AF0634536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1" y="2673577"/>
            <a:ext cx="2204224" cy="2465160"/>
          </a:xfrm>
          <a:prstGeom prst="rect">
            <a:avLst/>
          </a:prstGeom>
        </p:spPr>
      </p:pic>
      <p:pic>
        <p:nvPicPr>
          <p:cNvPr id="9" name="Picture 8">
            <a:extLst>
              <a:ext uri="{FF2B5EF4-FFF2-40B4-BE49-F238E27FC236}">
                <a16:creationId xmlns:a16="http://schemas.microsoft.com/office/drawing/2014/main" id="{76BD70EC-9BF8-8570-BA64-B93352DA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32" y="2670144"/>
            <a:ext cx="2224824" cy="2465160"/>
          </a:xfrm>
          <a:prstGeom prst="rect">
            <a:avLst/>
          </a:prstGeom>
        </p:spPr>
      </p:pic>
      <p:sp>
        <p:nvSpPr>
          <p:cNvPr id="10" name="TextBox 9">
            <a:extLst>
              <a:ext uri="{FF2B5EF4-FFF2-40B4-BE49-F238E27FC236}">
                <a16:creationId xmlns:a16="http://schemas.microsoft.com/office/drawing/2014/main" id="{9E65834A-9546-3265-DCC8-8F9FB962B3A2}"/>
              </a:ext>
            </a:extLst>
          </p:cNvPr>
          <p:cNvSpPr txBox="1"/>
          <p:nvPr/>
        </p:nvSpPr>
        <p:spPr>
          <a:xfrm>
            <a:off x="1577844" y="5439747"/>
            <a:ext cx="2204223" cy="553998"/>
          </a:xfrm>
          <a:prstGeom prst="rect">
            <a:avLst/>
          </a:prstGeom>
          <a:noFill/>
        </p:spPr>
        <p:txBody>
          <a:bodyPr wrap="square" rtlCol="0">
            <a:spAutoFit/>
          </a:bodyPr>
          <a:lstStyle/>
          <a:p>
            <a:r>
              <a:rPr lang="en-IN" sz="1200" dirty="0"/>
              <a:t>Keylogger before starting</a:t>
            </a:r>
          </a:p>
          <a:p>
            <a:endParaRPr lang="en-IN" dirty="0"/>
          </a:p>
        </p:txBody>
      </p:sp>
      <p:sp>
        <p:nvSpPr>
          <p:cNvPr id="11" name="TextBox 10">
            <a:extLst>
              <a:ext uri="{FF2B5EF4-FFF2-40B4-BE49-F238E27FC236}">
                <a16:creationId xmlns:a16="http://schemas.microsoft.com/office/drawing/2014/main" id="{E8C35BB5-A9C8-245C-ED58-0C75B6702208}"/>
              </a:ext>
            </a:extLst>
          </p:cNvPr>
          <p:cNvSpPr txBox="1"/>
          <p:nvPr/>
        </p:nvSpPr>
        <p:spPr>
          <a:xfrm>
            <a:off x="4921801" y="5439747"/>
            <a:ext cx="2204223" cy="276999"/>
          </a:xfrm>
          <a:prstGeom prst="rect">
            <a:avLst/>
          </a:prstGeom>
          <a:noFill/>
        </p:spPr>
        <p:txBody>
          <a:bodyPr wrap="square" rtlCol="0">
            <a:spAutoFit/>
          </a:bodyPr>
          <a:lstStyle/>
          <a:p>
            <a:r>
              <a:rPr lang="en-IN" sz="1200" dirty="0"/>
              <a:t>Keylogger after starting </a:t>
            </a:r>
          </a:p>
        </p:txBody>
      </p:sp>
      <p:sp>
        <p:nvSpPr>
          <p:cNvPr id="12" name="TextBox 11">
            <a:extLst>
              <a:ext uri="{FF2B5EF4-FFF2-40B4-BE49-F238E27FC236}">
                <a16:creationId xmlns:a16="http://schemas.microsoft.com/office/drawing/2014/main" id="{AAD027C5-7669-2BE6-7DE9-7BCDC2A2D173}"/>
              </a:ext>
            </a:extLst>
          </p:cNvPr>
          <p:cNvSpPr txBox="1"/>
          <p:nvPr/>
        </p:nvSpPr>
        <p:spPr>
          <a:xfrm>
            <a:off x="8521903" y="5439746"/>
            <a:ext cx="2092253" cy="276999"/>
          </a:xfrm>
          <a:prstGeom prst="rect">
            <a:avLst/>
          </a:prstGeom>
          <a:noFill/>
        </p:spPr>
        <p:txBody>
          <a:bodyPr wrap="square" rtlCol="0">
            <a:spAutoFit/>
          </a:bodyPr>
          <a:lstStyle/>
          <a:p>
            <a:r>
              <a:rPr lang="en-IN" sz="1200" dirty="0"/>
              <a:t>Keylogger stopped</a:t>
            </a:r>
          </a:p>
        </p:txBody>
      </p:sp>
    </p:spTree>
    <p:extLst>
      <p:ext uri="{BB962C8B-B14F-4D97-AF65-F5344CB8AC3E}">
        <p14:creationId xmlns:p14="http://schemas.microsoft.com/office/powerpoint/2010/main" val="39090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9DD3-C9CD-15ED-13BC-6E10CDC4C47F}"/>
              </a:ext>
            </a:extLst>
          </p:cNvPr>
          <p:cNvSpPr>
            <a:spLocks noGrp="1"/>
          </p:cNvSpPr>
          <p:nvPr>
            <p:ph type="title"/>
          </p:nvPr>
        </p:nvSpPr>
        <p:spPr/>
        <p:txBody>
          <a:bodyPr/>
          <a:lstStyle/>
          <a:p>
            <a:r>
              <a:rPr lang="en-IN" dirty="0"/>
              <a:t>Log file:</a:t>
            </a:r>
          </a:p>
        </p:txBody>
      </p:sp>
      <p:pic>
        <p:nvPicPr>
          <p:cNvPr id="7" name="Content Placeholder 6">
            <a:extLst>
              <a:ext uri="{FF2B5EF4-FFF2-40B4-BE49-F238E27FC236}">
                <a16:creationId xmlns:a16="http://schemas.microsoft.com/office/drawing/2014/main" id="{66EB0300-9E05-209C-E2B6-0B0514F73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120" y="2016125"/>
            <a:ext cx="6680085" cy="3449638"/>
          </a:xfrm>
        </p:spPr>
      </p:pic>
    </p:spTree>
    <p:extLst>
      <p:ext uri="{BB962C8B-B14F-4D97-AF65-F5344CB8AC3E}">
        <p14:creationId xmlns:p14="http://schemas.microsoft.com/office/powerpoint/2010/main" val="31124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4A4-A6DC-55B0-CC95-44EB0F2090E2}"/>
              </a:ext>
            </a:extLst>
          </p:cNvPr>
          <p:cNvSpPr>
            <a:spLocks noGrp="1"/>
          </p:cNvSpPr>
          <p:nvPr>
            <p:ph type="title"/>
          </p:nvPr>
        </p:nvSpPr>
        <p:spPr>
          <a:xfrm>
            <a:off x="913795" y="609600"/>
            <a:ext cx="10353761" cy="1088571"/>
          </a:xfrm>
        </p:spPr>
        <p:txBody>
          <a:bodyPr/>
          <a:lstStyle/>
          <a:p>
            <a:r>
              <a:rPr lang="en-IN" dirty="0"/>
              <a:t>Conclusion:</a:t>
            </a:r>
          </a:p>
        </p:txBody>
      </p:sp>
      <p:sp>
        <p:nvSpPr>
          <p:cNvPr id="3" name="Content Placeholder 2">
            <a:extLst>
              <a:ext uri="{FF2B5EF4-FFF2-40B4-BE49-F238E27FC236}">
                <a16:creationId xmlns:a16="http://schemas.microsoft.com/office/drawing/2014/main" id="{94872FA9-C98D-81C5-E3E8-3A899C0CB045}"/>
              </a:ext>
            </a:extLst>
          </p:cNvPr>
          <p:cNvSpPr>
            <a:spLocks noGrp="1"/>
          </p:cNvSpPr>
          <p:nvPr>
            <p:ph idx="1"/>
          </p:nvPr>
        </p:nvSpPr>
        <p:spPr>
          <a:xfrm>
            <a:off x="913795" y="1995948"/>
            <a:ext cx="10353762" cy="3795252"/>
          </a:xfrm>
        </p:spPr>
        <p:txBody>
          <a:bodyPr>
            <a:normAutofit/>
          </a:bodyPr>
          <a:lstStyle/>
          <a:p>
            <a:r>
              <a:rPr lang="en-US" sz="2000" b="0" i="0" dirty="0">
                <a:solidFill>
                  <a:schemeClr val="tx1">
                    <a:lumMod val="95000"/>
                  </a:schemeClr>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solidFill>
                <a:schemeClr val="tx1">
                  <a:lumMod val="95000"/>
                </a:schemeClr>
              </a:solidFill>
            </a:endParaRPr>
          </a:p>
          <a:p>
            <a:endParaRPr lang="en-IN" dirty="0"/>
          </a:p>
        </p:txBody>
      </p:sp>
    </p:spTree>
    <p:extLst>
      <p:ext uri="{BB962C8B-B14F-4D97-AF65-F5344CB8AC3E}">
        <p14:creationId xmlns:p14="http://schemas.microsoft.com/office/powerpoint/2010/main" val="9245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98F2-27C1-7019-FC5F-98CBB11E7512}"/>
              </a:ext>
            </a:extLst>
          </p:cNvPr>
          <p:cNvSpPr>
            <a:spLocks noGrp="1"/>
          </p:cNvSpPr>
          <p:nvPr>
            <p:ph type="title"/>
          </p:nvPr>
        </p:nvSpPr>
        <p:spPr>
          <a:xfrm>
            <a:off x="913795" y="609601"/>
            <a:ext cx="10353761" cy="845976"/>
          </a:xfrm>
        </p:spPr>
        <p:txBody>
          <a:bodyPr/>
          <a:lstStyle/>
          <a:p>
            <a:r>
              <a:rPr lang="en-IN" dirty="0"/>
              <a:t>Future scope:</a:t>
            </a:r>
          </a:p>
        </p:txBody>
      </p:sp>
      <p:sp>
        <p:nvSpPr>
          <p:cNvPr id="3" name="Content Placeholder 2">
            <a:extLst>
              <a:ext uri="{FF2B5EF4-FFF2-40B4-BE49-F238E27FC236}">
                <a16:creationId xmlns:a16="http://schemas.microsoft.com/office/drawing/2014/main" id="{F85716AF-C750-40F2-EF80-E6133E743342}"/>
              </a:ext>
            </a:extLst>
          </p:cNvPr>
          <p:cNvSpPr>
            <a:spLocks noGrp="1"/>
          </p:cNvSpPr>
          <p:nvPr>
            <p:ph idx="1"/>
          </p:nvPr>
        </p:nvSpPr>
        <p:spPr>
          <a:xfrm>
            <a:off x="913795" y="1986116"/>
            <a:ext cx="10353762" cy="3948152"/>
          </a:xfrm>
        </p:spPr>
        <p:txBody>
          <a:bodyPr>
            <a:normAutofit fontScale="92500"/>
          </a:bodyPr>
          <a:lstStyle/>
          <a:p>
            <a:r>
              <a:rPr lang="en-US" sz="2000" b="0" i="0" dirty="0">
                <a:solidFill>
                  <a:schemeClr val="tx1">
                    <a:lumMod val="95000"/>
                  </a:schemeClr>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solidFill>
                <a:schemeClr val="tx1">
                  <a:lumMod val="95000"/>
                </a:schemeClr>
              </a:solidFill>
            </a:endParaRPr>
          </a:p>
          <a:p>
            <a:endParaRPr lang="en-IN" dirty="0"/>
          </a:p>
        </p:txBody>
      </p:sp>
    </p:spTree>
    <p:extLst>
      <p:ext uri="{BB962C8B-B14F-4D97-AF65-F5344CB8AC3E}">
        <p14:creationId xmlns:p14="http://schemas.microsoft.com/office/powerpoint/2010/main" val="2075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BB5-CE89-E9AB-F566-2B6CDB4DCA1F}"/>
              </a:ext>
            </a:extLst>
          </p:cNvPr>
          <p:cNvSpPr>
            <a:spLocks noGrp="1"/>
          </p:cNvSpPr>
          <p:nvPr>
            <p:ph type="title"/>
          </p:nvPr>
        </p:nvSpPr>
        <p:spPr>
          <a:xfrm>
            <a:off x="913795" y="485193"/>
            <a:ext cx="10353761" cy="1156996"/>
          </a:xfrm>
        </p:spPr>
        <p:txBody>
          <a:bodyPr/>
          <a:lstStyle/>
          <a:p>
            <a:r>
              <a:rPr lang="en-IN" dirty="0"/>
              <a:t>References:</a:t>
            </a:r>
          </a:p>
        </p:txBody>
      </p:sp>
      <p:sp>
        <p:nvSpPr>
          <p:cNvPr id="3" name="Content Placeholder 2">
            <a:extLst>
              <a:ext uri="{FF2B5EF4-FFF2-40B4-BE49-F238E27FC236}">
                <a16:creationId xmlns:a16="http://schemas.microsoft.com/office/drawing/2014/main" id="{DF04291B-13D8-2BB9-B578-25C2A70FE44E}"/>
              </a:ext>
            </a:extLst>
          </p:cNvPr>
          <p:cNvSpPr>
            <a:spLocks noGrp="1"/>
          </p:cNvSpPr>
          <p:nvPr>
            <p:ph idx="1"/>
          </p:nvPr>
        </p:nvSpPr>
        <p:spPr>
          <a:xfrm>
            <a:off x="913795" y="2074606"/>
            <a:ext cx="10353762" cy="4092929"/>
          </a:xfrm>
        </p:spPr>
        <p:txBody>
          <a:bodyPr>
            <a:normAutofit fontScale="40000" lnSpcReduction="20000"/>
          </a:bodyPr>
          <a:lstStyle/>
          <a:p>
            <a:pPr marL="305435" indent="-305435"/>
            <a:r>
              <a:rPr lang="en-IN" sz="2800" dirty="0" err="1"/>
              <a:t>GeeksforGeeks</a:t>
            </a:r>
            <a:r>
              <a:rPr lang="en-IN" sz="2800" dirty="0"/>
              <a:t>. (n.d.). Design a Keylogger in Python. Retrieved from </a:t>
            </a:r>
            <a:r>
              <a:rPr lang="en-IN" sz="2800" dirty="0">
                <a:hlinkClick r:id="rId2"/>
              </a:rPr>
              <a:t>https://www.geeksforgeeks.org/design-a-keylogger-in-python</a:t>
            </a:r>
            <a:endParaRPr lang="en-IN" sz="2800" dirty="0"/>
          </a:p>
          <a:p>
            <a:pPr marL="305435" indent="-305435"/>
            <a:endParaRPr lang="en-IN" sz="2800" dirty="0"/>
          </a:p>
          <a:p>
            <a:pPr marL="305435" indent="-305435"/>
            <a:r>
              <a:rPr lang="en-IN" sz="2800" dirty="0" err="1"/>
              <a:t>ThePythonCode</a:t>
            </a:r>
            <a:r>
              <a:rPr lang="en-IN" sz="2800" dirty="0"/>
              <a:t>. (n.d.). Write a Keylogger in Python. Retrieved from </a:t>
            </a:r>
            <a:r>
              <a:rPr lang="en-IN" sz="2800" dirty="0">
                <a:hlinkClick r:id="rId3"/>
              </a:rPr>
              <a:t>https://thepythoncode.com/article/write-a-keylogger-python</a:t>
            </a:r>
            <a:endParaRPr lang="en-IN" sz="2800" dirty="0"/>
          </a:p>
          <a:p>
            <a:pPr marL="305435" indent="-305435"/>
            <a:endParaRPr lang="en-IN" sz="2800" dirty="0"/>
          </a:p>
          <a:p>
            <a:pPr marL="305435" indent="-305435"/>
            <a:r>
              <a:rPr lang="en-IN" sz="2800" dirty="0"/>
              <a:t> Python Documentation. (n.d.). Retrieved from </a:t>
            </a:r>
            <a:r>
              <a:rPr lang="en-IN" sz="2800" dirty="0">
                <a:hlinkClick r:id="rId4"/>
              </a:rPr>
              <a:t>https://www.python.org/doc/</a:t>
            </a:r>
            <a:endParaRPr lang="en-IN" sz="2800" dirty="0"/>
          </a:p>
          <a:p>
            <a:pPr marL="0" indent="0">
              <a:buNone/>
            </a:pPr>
            <a:endParaRPr lang="en-IN" sz="2800" dirty="0"/>
          </a:p>
          <a:p>
            <a:pPr marL="305435" indent="-305435"/>
            <a:r>
              <a:rPr lang="en-IN" sz="2800" dirty="0" err="1"/>
              <a:t>Tkinter</a:t>
            </a:r>
            <a:r>
              <a:rPr lang="en-IN" sz="2800" dirty="0"/>
              <a:t> Documentation. (n.d.). Retrieved from </a:t>
            </a:r>
            <a:r>
              <a:rPr lang="en-IN" sz="2800" dirty="0">
                <a:hlinkClick r:id="rId5"/>
              </a:rPr>
              <a:t>https://docs.python.org/3/library/tkinter.html</a:t>
            </a:r>
            <a:endParaRPr lang="en-IN" sz="2800" dirty="0"/>
          </a:p>
          <a:p>
            <a:pPr marL="305435" indent="-305435"/>
            <a:endParaRPr lang="en-IN" sz="2800" dirty="0"/>
          </a:p>
          <a:p>
            <a:pPr marL="305435" indent="-305435"/>
            <a:r>
              <a:rPr lang="en-IN" sz="2800" dirty="0"/>
              <a:t> </a:t>
            </a:r>
            <a:r>
              <a:rPr lang="en-IN" sz="2800" dirty="0" err="1"/>
              <a:t>Pynput</a:t>
            </a:r>
            <a:r>
              <a:rPr lang="en-IN" sz="2800" dirty="0"/>
              <a:t> Documentation. (n.d.). Retrieved from </a:t>
            </a:r>
            <a:r>
              <a:rPr lang="en-IN" sz="2800" dirty="0">
                <a:hlinkClick r:id="rId6"/>
              </a:rPr>
              <a:t>https://pynput.readthedocs.io/en/latest/</a:t>
            </a:r>
            <a:endParaRPr lang="en-IN" sz="2800" dirty="0"/>
          </a:p>
          <a:p>
            <a:pPr marL="305435" indent="-305435"/>
            <a:endParaRPr lang="en-IN" sz="2800" dirty="0"/>
          </a:p>
          <a:p>
            <a:pPr marL="305435" indent="-305435"/>
            <a:r>
              <a:rPr lang="en-IN" sz="2800" dirty="0"/>
              <a:t>JSON Documentation. (n.d.). Retrieved from </a:t>
            </a:r>
            <a:r>
              <a:rPr lang="en-IN" sz="2800" dirty="0">
                <a:hlinkClick r:id="rId7"/>
              </a:rPr>
              <a:t>https://docs.python.org/3/library/json.html</a:t>
            </a:r>
            <a:endParaRPr lang="en-IN" sz="2800" dirty="0"/>
          </a:p>
          <a:p>
            <a:pPr marL="305435" indent="-305435"/>
            <a:endParaRPr lang="en-IN" sz="2800" dirty="0"/>
          </a:p>
          <a:p>
            <a:pPr marL="305435" indent="-305435"/>
            <a:r>
              <a:rPr lang="en-IN" sz="2800" dirty="0"/>
              <a:t> Various online tutorials and forums for Python programming and cybersecurity practices.</a:t>
            </a:r>
          </a:p>
          <a:p>
            <a:endParaRPr lang="en-IN" dirty="0"/>
          </a:p>
        </p:txBody>
      </p:sp>
    </p:spTree>
    <p:extLst>
      <p:ext uri="{BB962C8B-B14F-4D97-AF65-F5344CB8AC3E}">
        <p14:creationId xmlns:p14="http://schemas.microsoft.com/office/powerpoint/2010/main" val="301926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F1D-1994-DDD1-51AE-329D21273406}"/>
              </a:ext>
            </a:extLst>
          </p:cNvPr>
          <p:cNvSpPr>
            <a:spLocks noGrp="1"/>
          </p:cNvSpPr>
          <p:nvPr>
            <p:ph type="title"/>
          </p:nvPr>
        </p:nvSpPr>
        <p:spPr>
          <a:xfrm>
            <a:off x="1848465" y="2861187"/>
            <a:ext cx="9419091" cy="3129065"/>
          </a:xfrm>
        </p:spPr>
        <p:txBody>
          <a:bodyPr>
            <a:normAutofit/>
          </a:bodyPr>
          <a:lstStyle/>
          <a:p>
            <a:r>
              <a:rPr lang="en-IN" sz="4000" dirty="0">
                <a:solidFill>
                  <a:schemeClr val="tx1"/>
                </a:solidFill>
              </a:rPr>
              <a:t>Thank you!</a:t>
            </a:r>
          </a:p>
        </p:txBody>
      </p:sp>
    </p:spTree>
    <p:extLst>
      <p:ext uri="{BB962C8B-B14F-4D97-AF65-F5344CB8AC3E}">
        <p14:creationId xmlns:p14="http://schemas.microsoft.com/office/powerpoint/2010/main" val="86816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AE-2AED-782D-22A4-EBA6FD0F6D75}"/>
              </a:ext>
            </a:extLst>
          </p:cNvPr>
          <p:cNvSpPr>
            <a:spLocks noGrp="1"/>
          </p:cNvSpPr>
          <p:nvPr>
            <p:ph type="title"/>
          </p:nvPr>
        </p:nvSpPr>
        <p:spPr>
          <a:xfrm>
            <a:off x="913795" y="1111045"/>
            <a:ext cx="10353761" cy="699094"/>
          </a:xfrm>
        </p:spPr>
        <p:txBody>
          <a:bodyPr/>
          <a:lstStyle/>
          <a:p>
            <a:r>
              <a:rPr lang="en-IN" dirty="0"/>
              <a:t>Outline:</a:t>
            </a:r>
          </a:p>
        </p:txBody>
      </p:sp>
      <p:sp>
        <p:nvSpPr>
          <p:cNvPr id="3" name="Content Placeholder 2">
            <a:extLst>
              <a:ext uri="{FF2B5EF4-FFF2-40B4-BE49-F238E27FC236}">
                <a16:creationId xmlns:a16="http://schemas.microsoft.com/office/drawing/2014/main" id="{815F47D0-4E43-438C-4D65-1614925D573A}"/>
              </a:ext>
            </a:extLst>
          </p:cNvPr>
          <p:cNvSpPr>
            <a:spLocks noGrp="1"/>
          </p:cNvSpPr>
          <p:nvPr>
            <p:ph idx="1"/>
          </p:nvPr>
        </p:nvSpPr>
        <p:spPr>
          <a:xfrm>
            <a:off x="913795" y="2202426"/>
            <a:ext cx="10353762" cy="3862472"/>
          </a:xfrm>
        </p:spPr>
        <p:txBody>
          <a:bodyPr>
            <a:normAutofit lnSpcReduction="10000"/>
          </a:bodyPr>
          <a:lstStyle/>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1153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BF2-D6FE-F020-1B1C-39B07CF558D6}"/>
              </a:ext>
            </a:extLst>
          </p:cNvPr>
          <p:cNvSpPr>
            <a:spLocks noGrp="1"/>
          </p:cNvSpPr>
          <p:nvPr>
            <p:ph type="title"/>
          </p:nvPr>
        </p:nvSpPr>
        <p:spPr>
          <a:xfrm>
            <a:off x="1425677" y="1066800"/>
            <a:ext cx="9841879" cy="869121"/>
          </a:xfrm>
        </p:spPr>
        <p:txBody>
          <a:bodyPr/>
          <a:lstStyle/>
          <a:p>
            <a:r>
              <a:rPr lang="en-IN" dirty="0"/>
              <a:t>Problem statement:</a:t>
            </a:r>
          </a:p>
        </p:txBody>
      </p:sp>
      <p:sp>
        <p:nvSpPr>
          <p:cNvPr id="3" name="Content Placeholder 2">
            <a:extLst>
              <a:ext uri="{FF2B5EF4-FFF2-40B4-BE49-F238E27FC236}">
                <a16:creationId xmlns:a16="http://schemas.microsoft.com/office/drawing/2014/main" id="{9713C3CE-FDB6-3D6A-F963-6E75F6EB4AB7}"/>
              </a:ext>
            </a:extLst>
          </p:cNvPr>
          <p:cNvSpPr>
            <a:spLocks noGrp="1"/>
          </p:cNvSpPr>
          <p:nvPr>
            <p:ph idx="1"/>
          </p:nvPr>
        </p:nvSpPr>
        <p:spPr>
          <a:xfrm>
            <a:off x="913795" y="2192594"/>
            <a:ext cx="10353762" cy="3598606"/>
          </a:xfrm>
        </p:spPr>
        <p:txBody>
          <a:bodyPr/>
          <a:lstStyle/>
          <a:p>
            <a:r>
              <a:rPr lang="en-US" sz="2000" dirty="0">
                <a:solidFill>
                  <a:schemeClr val="tx1">
                    <a:lumMod val="85000"/>
                  </a:schemeClr>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000" dirty="0">
              <a:solidFill>
                <a:schemeClr val="tx1">
                  <a:lumMod val="85000"/>
                </a:schemeClr>
              </a:solidFill>
            </a:endParaRPr>
          </a:p>
          <a:p>
            <a:endParaRPr lang="en-IN" dirty="0"/>
          </a:p>
        </p:txBody>
      </p:sp>
    </p:spTree>
    <p:extLst>
      <p:ext uri="{BB962C8B-B14F-4D97-AF65-F5344CB8AC3E}">
        <p14:creationId xmlns:p14="http://schemas.microsoft.com/office/powerpoint/2010/main" val="11031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FAD6-7D29-D6AB-530F-D4042D37368A}"/>
              </a:ext>
            </a:extLst>
          </p:cNvPr>
          <p:cNvSpPr>
            <a:spLocks noGrp="1"/>
          </p:cNvSpPr>
          <p:nvPr>
            <p:ph type="title"/>
          </p:nvPr>
        </p:nvSpPr>
        <p:spPr>
          <a:xfrm>
            <a:off x="1347019" y="1130710"/>
            <a:ext cx="9920537" cy="660769"/>
          </a:xfrm>
        </p:spPr>
        <p:txBody>
          <a:bodyPr/>
          <a:lstStyle/>
          <a:p>
            <a:r>
              <a:rPr lang="en-IN" dirty="0"/>
              <a:t>Proposed solution:</a:t>
            </a:r>
          </a:p>
        </p:txBody>
      </p:sp>
      <p:sp>
        <p:nvSpPr>
          <p:cNvPr id="3" name="Content Placeholder 2">
            <a:extLst>
              <a:ext uri="{FF2B5EF4-FFF2-40B4-BE49-F238E27FC236}">
                <a16:creationId xmlns:a16="http://schemas.microsoft.com/office/drawing/2014/main" id="{4C2A09C7-6C4A-955C-46F6-E13F67ED9646}"/>
              </a:ext>
            </a:extLst>
          </p:cNvPr>
          <p:cNvSpPr>
            <a:spLocks noGrp="1"/>
          </p:cNvSpPr>
          <p:nvPr>
            <p:ph idx="1"/>
          </p:nvPr>
        </p:nvSpPr>
        <p:spPr>
          <a:xfrm>
            <a:off x="913795" y="1966453"/>
            <a:ext cx="10353762" cy="4424516"/>
          </a:xfrm>
        </p:spPr>
        <p:txBody>
          <a:bodyPr>
            <a:normAutofit/>
          </a:bodyPr>
          <a:lstStyle/>
          <a:p>
            <a:pPr marL="305435" indent="-305435"/>
            <a:r>
              <a:rPr lang="en-US" sz="16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600" b="1" dirty="0">
              <a:latin typeface="Calibri"/>
              <a:cs typeface="Calibri"/>
            </a:endParaRPr>
          </a:p>
          <a:p>
            <a:pPr marL="305435" indent="-305435"/>
            <a:r>
              <a:rPr lang="en-IN" sz="1600" b="1" dirty="0">
                <a:latin typeface="Calibri"/>
                <a:cs typeface="Calibri"/>
              </a:rPr>
              <a:t>Keylogger Development</a:t>
            </a:r>
          </a:p>
          <a:p>
            <a:pPr marL="629920" lvl="1" indent="-305435"/>
            <a:r>
              <a:rPr lang="en-US" sz="1600" b="1" dirty="0">
                <a:latin typeface="Calibri"/>
                <a:cs typeface="Calibri"/>
              </a:rPr>
              <a:t>Design and implement a keylogging software capable of discreetly recording keystrokes on the target system.</a:t>
            </a:r>
          </a:p>
          <a:p>
            <a:pPr marL="629920" lvl="1" indent="-305435"/>
            <a:r>
              <a:rPr lang="en-US" sz="1600" b="1" dirty="0">
                <a:latin typeface="Calibri"/>
                <a:cs typeface="Calibri"/>
              </a:rPr>
              <a:t>Ensure the keylogger operates stealthily to avoid detection by users and antivirus programs.</a:t>
            </a:r>
          </a:p>
          <a:p>
            <a:pPr marL="629920" lvl="1" indent="-305435"/>
            <a:r>
              <a:rPr lang="en-US" sz="1600" b="1" dirty="0">
                <a:latin typeface="Calibri"/>
                <a:cs typeface="Calibri"/>
              </a:rPr>
              <a:t>Develop mechanisms to securely store captured keystrokes to prevent unauthorized access by malicious actors.</a:t>
            </a:r>
            <a:endParaRPr lang="en-IN" sz="1600" b="1" dirty="0">
              <a:latin typeface="Calibri"/>
              <a:cs typeface="Calibri"/>
            </a:endParaRPr>
          </a:p>
          <a:p>
            <a:pPr marL="305435" indent="-305435"/>
            <a:r>
              <a:rPr lang="en-IN" sz="1600" b="1" dirty="0">
                <a:latin typeface="Calibri"/>
                <a:cs typeface="Calibri"/>
              </a:rPr>
              <a:t>Detection Mechanisms:</a:t>
            </a:r>
          </a:p>
          <a:p>
            <a:pPr marL="629920" lvl="1" indent="-305435"/>
            <a:r>
              <a:rPr lang="en-US" sz="1600" b="1" dirty="0">
                <a:latin typeface="Calibri"/>
                <a:cs typeface="Calibri"/>
              </a:rPr>
              <a:t>Integrate advanced detection algorithms to identify the presence of keyloggers on targeted devices.</a:t>
            </a:r>
          </a:p>
          <a:p>
            <a:pPr marL="629920" lvl="1" indent="-305435"/>
            <a:r>
              <a:rPr lang="en-US" sz="1600" b="1" dirty="0">
                <a:latin typeface="Calibri"/>
                <a:cs typeface="Calibri"/>
              </a:rPr>
              <a:t>Employ heuristic analysis and anomaly detection techniques to identify suspicious behavior indicative of keylogging activities.</a:t>
            </a:r>
          </a:p>
          <a:p>
            <a:pPr marL="629920" lvl="1" indent="-305435"/>
            <a:r>
              <a:rPr lang="en-US" sz="1600" b="1" dirty="0">
                <a:latin typeface="Calibri"/>
                <a:cs typeface="Calibri"/>
              </a:rPr>
              <a:t>Implement real-time monitoring capabilities to promptly detect and alert users of potential keylogger infections.</a:t>
            </a:r>
            <a:endParaRPr lang="en-IN" sz="1600" b="1" dirty="0">
              <a:latin typeface="Calibri"/>
              <a:cs typeface="Calibri"/>
            </a:endParaRPr>
          </a:p>
          <a:p>
            <a:endParaRPr lang="en-IN" dirty="0"/>
          </a:p>
        </p:txBody>
      </p:sp>
    </p:spTree>
    <p:extLst>
      <p:ext uri="{BB962C8B-B14F-4D97-AF65-F5344CB8AC3E}">
        <p14:creationId xmlns:p14="http://schemas.microsoft.com/office/powerpoint/2010/main" val="36002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75629-40DF-DA66-671C-FB589F358433}"/>
              </a:ext>
            </a:extLst>
          </p:cNvPr>
          <p:cNvSpPr>
            <a:spLocks noGrp="1"/>
          </p:cNvSpPr>
          <p:nvPr>
            <p:ph idx="1"/>
          </p:nvPr>
        </p:nvSpPr>
        <p:spPr>
          <a:xfrm>
            <a:off x="913795" y="1966452"/>
            <a:ext cx="10353762" cy="3824748"/>
          </a:xfrm>
        </p:spPr>
        <p:txBody>
          <a:bodyPr>
            <a:normAutofit fontScale="92500" lnSpcReduction="20000"/>
          </a:bodyPr>
          <a:lstStyle/>
          <a:p>
            <a:pPr marL="305435" indent="-305435"/>
            <a:r>
              <a:rPr lang="en-IN" sz="1700" b="1" dirty="0">
                <a:latin typeface="Calibri"/>
                <a:ea typeface="+mn-lt"/>
                <a:cs typeface="+mn-lt"/>
              </a:rPr>
              <a:t>Prevention Strategies:</a:t>
            </a:r>
          </a:p>
          <a:p>
            <a:pPr marL="629920" lvl="1" indent="-305435"/>
            <a:r>
              <a:rPr lang="en-US" sz="1700" b="1" dirty="0">
                <a:latin typeface="Calibri"/>
                <a:cs typeface="Calibri"/>
              </a:rPr>
              <a:t>Incorporate preventive measures to mitigate the risk of keylogger infiltration, such as encryption of sensitive data input fields.</a:t>
            </a:r>
          </a:p>
          <a:p>
            <a:pPr marL="629920" lvl="1" indent="-305435"/>
            <a:r>
              <a:rPr lang="en-US" sz="1700" b="1" dirty="0">
                <a:latin typeface="Calibri"/>
                <a:cs typeface="Calibri"/>
              </a:rPr>
              <a:t>Integrate anti-keylogging features into existing security software suites to provide comprehensive protection against keylogging threats.</a:t>
            </a:r>
          </a:p>
          <a:p>
            <a:pPr marL="629920" lvl="1" indent="-305435"/>
            <a:r>
              <a:rPr lang="en-US" sz="1700" b="1" dirty="0">
                <a:latin typeface="Calibri"/>
                <a:cs typeface="Calibri"/>
              </a:rPr>
              <a:t>Educate users on best practices for preventing keylogger attacks, including the importance of regular software updates and the use of virtual keyboards for sensitive input.</a:t>
            </a:r>
            <a:endParaRPr lang="en-IN" sz="1700" b="1" dirty="0">
              <a:latin typeface="Calibri"/>
              <a:cs typeface="Calibri"/>
            </a:endParaRPr>
          </a:p>
          <a:p>
            <a:pPr marL="305435" indent="-305435"/>
            <a:r>
              <a:rPr lang="en-IN" sz="1700" b="1" dirty="0">
                <a:latin typeface="Calibri"/>
                <a:cs typeface="Calibri"/>
              </a:rPr>
              <a:t>Testing and Evaluation:</a:t>
            </a:r>
          </a:p>
          <a:p>
            <a:pPr marL="629920" lvl="1" indent="-305435"/>
            <a:r>
              <a:rPr lang="en-US" sz="1700" b="1" dirty="0">
                <a:latin typeface="Calibri"/>
                <a:cs typeface="Calibri"/>
              </a:rPr>
              <a:t>Conduct rigorous testing to validate the effectiveness and reliability of the keylogger in detecting and preventing keylogging activities.</a:t>
            </a:r>
          </a:p>
          <a:p>
            <a:pPr marL="629920" lvl="1" indent="-305435"/>
            <a:r>
              <a:rPr lang="en-US" sz="1700" b="1" dirty="0">
                <a:latin typeface="Calibri"/>
                <a:cs typeface="Calibri"/>
              </a:rPr>
              <a:t>Evaluate the performance of the keylogger against various attack scenarios and benchmark it against existing solutions.</a:t>
            </a:r>
          </a:p>
          <a:p>
            <a:pPr marL="629920" lvl="1" indent="-305435"/>
            <a:r>
              <a:rPr lang="en-US" sz="1700" b="1" dirty="0">
                <a:latin typeface="Calibri"/>
                <a:cs typeface="Calibri"/>
              </a:rPr>
              <a:t>Solicit feedback from security experts and end-users to refine the keylogger's functionality and usability.</a:t>
            </a:r>
            <a:endParaRPr lang="en-IN" sz="1700" b="1" dirty="0">
              <a:latin typeface="Calibri"/>
              <a:cs typeface="Calibri"/>
            </a:endParaRPr>
          </a:p>
          <a:p>
            <a:endParaRPr lang="en-IN" dirty="0"/>
          </a:p>
        </p:txBody>
      </p:sp>
    </p:spTree>
    <p:extLst>
      <p:ext uri="{BB962C8B-B14F-4D97-AF65-F5344CB8AC3E}">
        <p14:creationId xmlns:p14="http://schemas.microsoft.com/office/powerpoint/2010/main" val="148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409C2-A3A0-9827-337B-D2539AC25377}"/>
              </a:ext>
            </a:extLst>
          </p:cNvPr>
          <p:cNvSpPr>
            <a:spLocks noGrp="1"/>
          </p:cNvSpPr>
          <p:nvPr>
            <p:ph idx="1"/>
          </p:nvPr>
        </p:nvSpPr>
        <p:spPr>
          <a:xfrm>
            <a:off x="913795" y="1995949"/>
            <a:ext cx="10353762" cy="3795252"/>
          </a:xfrm>
        </p:spPr>
        <p:txBody>
          <a:bodyPr>
            <a:normAutofit fontScale="92500" lnSpcReduction="20000"/>
          </a:bodyPr>
          <a:lstStyle/>
          <a:p>
            <a:pPr marL="305435" indent="-305435"/>
            <a:r>
              <a:rPr lang="en-IN" sz="1600" b="1" dirty="0">
                <a:latin typeface="Calibri"/>
                <a:cs typeface="Calibri"/>
              </a:rPr>
              <a:t>Deployment:</a:t>
            </a:r>
          </a:p>
          <a:p>
            <a:pPr marL="629920" lvl="1" indent="-305435"/>
            <a:r>
              <a:rPr lang="en-US" sz="1600" b="1" dirty="0">
                <a:latin typeface="Calibri"/>
                <a:cs typeface="Calibri"/>
              </a:rPr>
              <a:t>Package the keylogger solution into a user-friendly application or software suite for easy deployment on targeted systems.</a:t>
            </a:r>
          </a:p>
          <a:p>
            <a:pPr marL="629920" lvl="1" indent="-305435"/>
            <a:r>
              <a:rPr lang="en-US" sz="1600" b="1" dirty="0">
                <a:latin typeface="Calibri"/>
                <a:cs typeface="Calibri"/>
              </a:rPr>
              <a:t>Provide comprehensive documentation and support resources to assist users in configuring and utilizing the keylogger effectively.</a:t>
            </a:r>
          </a:p>
          <a:p>
            <a:pPr marL="629920" lvl="1" indent="-305435"/>
            <a:r>
              <a:rPr lang="en-US" sz="1600" b="1" dirty="0">
                <a:latin typeface="Calibri"/>
                <a:cs typeface="Calibri"/>
              </a:rPr>
              <a:t>Ensure compatibility with a wide range of operating systems and software environments to maximize accessibility and usability.</a:t>
            </a:r>
          </a:p>
          <a:p>
            <a:pPr marL="629920" lvl="1" indent="-305435"/>
            <a:endParaRPr lang="en-US" sz="1600" b="1" dirty="0">
              <a:latin typeface="Calibri"/>
              <a:cs typeface="Calibri"/>
            </a:endParaRPr>
          </a:p>
          <a:p>
            <a:pPr marL="305435" indent="-305435"/>
            <a:r>
              <a:rPr lang="en-IN" sz="1600" b="1" dirty="0">
                <a:latin typeface="Calibri"/>
                <a:cs typeface="Calibri"/>
              </a:rPr>
              <a:t>Result:</a:t>
            </a:r>
          </a:p>
          <a:p>
            <a:pPr marL="629920" lvl="1" indent="-305435"/>
            <a:r>
              <a:rPr lang="en-US" sz="16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600" b="1" dirty="0">
              <a:latin typeface="Calibri"/>
              <a:cs typeface="Calibri"/>
            </a:endParaRPr>
          </a:p>
          <a:p>
            <a:endParaRPr lang="en-IN" dirty="0"/>
          </a:p>
        </p:txBody>
      </p:sp>
    </p:spTree>
    <p:extLst>
      <p:ext uri="{BB962C8B-B14F-4D97-AF65-F5344CB8AC3E}">
        <p14:creationId xmlns:p14="http://schemas.microsoft.com/office/powerpoint/2010/main" val="31177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5341-6D8B-A262-D8DD-A413A00F6D9B}"/>
              </a:ext>
            </a:extLst>
          </p:cNvPr>
          <p:cNvSpPr>
            <a:spLocks noGrp="1"/>
          </p:cNvSpPr>
          <p:nvPr>
            <p:ph type="title"/>
          </p:nvPr>
        </p:nvSpPr>
        <p:spPr>
          <a:xfrm>
            <a:off x="1297858" y="1179871"/>
            <a:ext cx="9969698" cy="508970"/>
          </a:xfrm>
        </p:spPr>
        <p:txBody>
          <a:bodyPr>
            <a:normAutofit fontScale="90000"/>
          </a:bodyPr>
          <a:lstStyle/>
          <a:p>
            <a:r>
              <a:rPr lang="en-IN" dirty="0"/>
              <a:t>System approach:</a:t>
            </a:r>
          </a:p>
        </p:txBody>
      </p:sp>
      <p:sp>
        <p:nvSpPr>
          <p:cNvPr id="3" name="Content Placeholder 2">
            <a:extLst>
              <a:ext uri="{FF2B5EF4-FFF2-40B4-BE49-F238E27FC236}">
                <a16:creationId xmlns:a16="http://schemas.microsoft.com/office/drawing/2014/main" id="{6037C66F-8F66-5C8D-2831-A5BA5ABCFBA9}"/>
              </a:ext>
            </a:extLst>
          </p:cNvPr>
          <p:cNvSpPr>
            <a:spLocks noGrp="1"/>
          </p:cNvSpPr>
          <p:nvPr>
            <p:ph idx="1"/>
          </p:nvPr>
        </p:nvSpPr>
        <p:spPr>
          <a:xfrm>
            <a:off x="913795" y="1976284"/>
            <a:ext cx="10353762" cy="4032629"/>
          </a:xfrm>
        </p:spPr>
        <p:txBody>
          <a:bodyPr>
            <a:normAutofit fontScale="92500" lnSpcReduction="20000"/>
          </a:bodyPr>
          <a:lstStyle/>
          <a:p>
            <a:pPr marL="0" indent="0">
              <a:buNone/>
            </a:pPr>
            <a:r>
              <a:rPr lang="en-US" sz="1800" b="1" dirty="0">
                <a:solidFill>
                  <a:schemeClr val="tx1">
                    <a:lumMod val="95000"/>
                  </a:schemeClr>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chemeClr val="tx1">
                    <a:lumMod val="95000"/>
                  </a:schemeClr>
                </a:solidFill>
              </a:rPr>
              <a:t>System requirements</a:t>
            </a:r>
          </a:p>
          <a:p>
            <a:pPr lvl="1"/>
            <a:r>
              <a:rPr lang="en-US" sz="1500" b="1" dirty="0">
                <a:solidFill>
                  <a:schemeClr val="tx1">
                    <a:lumMod val="95000"/>
                  </a:schemeClr>
                </a:solidFill>
              </a:rPr>
              <a:t>Define the functional and non-functional requirements of the keylogger system, including its core functionalities, performance expectations, and security considerations.</a:t>
            </a:r>
          </a:p>
          <a:p>
            <a:pPr lvl="1"/>
            <a:r>
              <a:rPr lang="en-US" sz="1500" b="1" dirty="0">
                <a:solidFill>
                  <a:schemeClr val="tx1">
                    <a:lumMod val="95000"/>
                  </a:schemeClr>
                </a:solidFill>
              </a:rPr>
              <a:t>Identify the target platforms and operating systems for deployment, ensuring compatibility and accessibility across diverse environments.</a:t>
            </a:r>
          </a:p>
          <a:p>
            <a:pPr lvl="1"/>
            <a:r>
              <a:rPr lang="en-US" sz="1500" b="1" dirty="0">
                <a:solidFill>
                  <a:schemeClr val="tx1">
                    <a:lumMod val="95000"/>
                  </a:schemeClr>
                </a:solidFill>
              </a:rPr>
              <a:t>Specify the user interface requirements to ensure usability and ease of interaction for both administrators and end-users.</a:t>
            </a:r>
            <a:endParaRPr lang="en-IN" sz="1500" b="1" dirty="0">
              <a:solidFill>
                <a:schemeClr val="tx1">
                  <a:lumMod val="95000"/>
                </a:schemeClr>
              </a:solidFill>
            </a:endParaRPr>
          </a:p>
          <a:p>
            <a:pPr marL="305435" indent="-305435"/>
            <a:r>
              <a:rPr lang="en-IN" sz="1800" b="1" dirty="0">
                <a:solidFill>
                  <a:schemeClr val="tx1">
                    <a:lumMod val="95000"/>
                  </a:schemeClr>
                </a:solidFill>
              </a:rPr>
              <a:t>Library required to build the model</a:t>
            </a:r>
          </a:p>
          <a:p>
            <a:pPr marL="629435" lvl="1" indent="-305435"/>
            <a:r>
              <a:rPr lang="en-IN" sz="1500" b="1" dirty="0" err="1">
                <a:solidFill>
                  <a:schemeClr val="tx1">
                    <a:lumMod val="95000"/>
                  </a:schemeClr>
                </a:solidFill>
              </a:rPr>
              <a:t>tkinter</a:t>
            </a:r>
            <a:r>
              <a:rPr lang="en-IN" sz="1500" b="1" dirty="0">
                <a:solidFill>
                  <a:schemeClr val="tx1">
                    <a:lumMod val="95000"/>
                  </a:schemeClr>
                </a:solidFill>
              </a:rPr>
              <a:t>: For developing the graphical user interface (GUI) of the keylogger system.</a:t>
            </a:r>
          </a:p>
          <a:p>
            <a:pPr marL="629435" lvl="1" indent="-305435"/>
            <a:r>
              <a:rPr lang="en-IN" sz="1500" b="1" dirty="0" err="1">
                <a:solidFill>
                  <a:schemeClr val="tx1">
                    <a:lumMod val="95000"/>
                  </a:schemeClr>
                </a:solidFill>
              </a:rPr>
              <a:t>pynput</a:t>
            </a:r>
            <a:r>
              <a:rPr lang="en-IN" sz="1500" b="1" dirty="0">
                <a:solidFill>
                  <a:schemeClr val="tx1">
                    <a:lumMod val="95000"/>
                  </a:schemeClr>
                </a:solidFill>
              </a:rPr>
              <a:t>: For capturing keyboard events and implementing the keylogging functionality.</a:t>
            </a:r>
          </a:p>
          <a:p>
            <a:pPr marL="629435" lvl="1" indent="-305435"/>
            <a:r>
              <a:rPr lang="en-IN" sz="1500" b="1" dirty="0" err="1">
                <a:solidFill>
                  <a:schemeClr val="tx1">
                    <a:lumMod val="95000"/>
                  </a:schemeClr>
                </a:solidFill>
              </a:rPr>
              <a:t>json</a:t>
            </a:r>
            <a:r>
              <a:rPr lang="en-IN" sz="1500" b="1" dirty="0">
                <a:solidFill>
                  <a:schemeClr val="tx1">
                    <a:lumMod val="95000"/>
                  </a:schemeClr>
                </a:solidFill>
              </a:rPr>
              <a:t>: For serializing and deserializing data in JSON format for storing logged keystrokes.</a:t>
            </a:r>
            <a:endParaRPr lang="en-IN" dirty="0">
              <a:solidFill>
                <a:schemeClr val="tx1">
                  <a:lumMod val="95000"/>
                </a:schemeClr>
              </a:solidFill>
            </a:endParaRPr>
          </a:p>
        </p:txBody>
      </p:sp>
    </p:spTree>
    <p:extLst>
      <p:ext uri="{BB962C8B-B14F-4D97-AF65-F5344CB8AC3E}">
        <p14:creationId xmlns:p14="http://schemas.microsoft.com/office/powerpoint/2010/main" val="40871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35C-0BE4-48B2-214C-C05F70E8F905}"/>
              </a:ext>
            </a:extLst>
          </p:cNvPr>
          <p:cNvSpPr>
            <a:spLocks noGrp="1"/>
          </p:cNvSpPr>
          <p:nvPr>
            <p:ph type="title"/>
          </p:nvPr>
        </p:nvSpPr>
        <p:spPr>
          <a:xfrm>
            <a:off x="1347019" y="1199535"/>
            <a:ext cx="9920536" cy="392889"/>
          </a:xfrm>
        </p:spPr>
        <p:txBody>
          <a:bodyPr>
            <a:normAutofit fontScale="90000"/>
          </a:bodyPr>
          <a:lstStyle/>
          <a:p>
            <a:r>
              <a:rPr lang="en-IN" dirty="0"/>
              <a:t>algorithm:</a:t>
            </a:r>
          </a:p>
        </p:txBody>
      </p:sp>
      <p:sp>
        <p:nvSpPr>
          <p:cNvPr id="3" name="Content Placeholder 2">
            <a:extLst>
              <a:ext uri="{FF2B5EF4-FFF2-40B4-BE49-F238E27FC236}">
                <a16:creationId xmlns:a16="http://schemas.microsoft.com/office/drawing/2014/main" id="{277DAE4B-5F58-B22A-84B3-69EBCC89ED8B}"/>
              </a:ext>
            </a:extLst>
          </p:cNvPr>
          <p:cNvSpPr>
            <a:spLocks noGrp="1"/>
          </p:cNvSpPr>
          <p:nvPr>
            <p:ph idx="1"/>
          </p:nvPr>
        </p:nvSpPr>
        <p:spPr>
          <a:xfrm>
            <a:off x="913795" y="1956619"/>
            <a:ext cx="10353762" cy="3834581"/>
          </a:xfrm>
        </p:spPr>
        <p:txBody>
          <a:bodyPr>
            <a:normAutofit/>
          </a:bodyPr>
          <a:lstStyle/>
          <a:p>
            <a:pPr marL="305435" indent="-305435"/>
            <a:r>
              <a:rPr lang="en-US" sz="1600" dirty="0">
                <a:ea typeface="+mn-lt"/>
                <a:cs typeface="+mn-lt"/>
              </a:rPr>
              <a:t>The keylogger algorithm plays a crucial role in capturing and processing keystrokes effectively while ensuring the system's efficiency and reliability. Below is an outline of the keylogger algorithm:</a:t>
            </a:r>
            <a:endParaRPr lang="en-IN" sz="1600" b="1" dirty="0"/>
          </a:p>
          <a:p>
            <a:pPr marL="305435" indent="-305435"/>
            <a:r>
              <a:rPr lang="en-IN" sz="1600" b="1" dirty="0"/>
              <a:t>Initialization</a:t>
            </a:r>
            <a:r>
              <a:rPr lang="en-IN" sz="1600" dirty="0"/>
              <a:t>:</a:t>
            </a:r>
          </a:p>
          <a:p>
            <a:pPr marL="629920" lvl="1" indent="-305435"/>
            <a:r>
              <a:rPr lang="en-US" sz="1600" dirty="0"/>
              <a:t>Initialize the keylogger system, including setting up event listeners and data structures to store captured keystrokes.</a:t>
            </a:r>
            <a:endParaRPr lang="en-IN" sz="1600" dirty="0"/>
          </a:p>
          <a:p>
            <a:pPr marL="305435" indent="-305435"/>
            <a:r>
              <a:rPr lang="en-IN" sz="1600" b="1" dirty="0"/>
              <a:t>Keystroke Capture:</a:t>
            </a:r>
          </a:p>
          <a:p>
            <a:pPr marL="629435" lvl="1" indent="-305435"/>
            <a:r>
              <a:rPr lang="en-US" sz="1600" dirty="0"/>
              <a:t>Continuously monitor keyboard events using event listeners, capturing each keystroke as it occurs.</a:t>
            </a:r>
          </a:p>
          <a:p>
            <a:pPr marL="629435" lvl="1" indent="-305435"/>
            <a:r>
              <a:rPr lang="en-US" sz="1600" dirty="0"/>
              <a:t>Record the timestamp, key type (pressed, held, released), and the corresponding key code or character.</a:t>
            </a:r>
            <a:endParaRPr lang="en-IN" sz="1600" dirty="0"/>
          </a:p>
          <a:p>
            <a:pPr marL="305435" indent="-305435"/>
            <a:r>
              <a:rPr lang="en-IN" sz="1600" b="1" dirty="0"/>
              <a:t>Data Processing:</a:t>
            </a:r>
          </a:p>
          <a:p>
            <a:pPr marL="629435" lvl="1" indent="-305435"/>
            <a:r>
              <a:rPr lang="en-US" sz="1600" dirty="0"/>
              <a:t>Preprocess the captured keystrokes to filter out irrelevant or redundant information.</a:t>
            </a:r>
          </a:p>
          <a:p>
            <a:pPr marL="629435" lvl="1" indent="-305435"/>
            <a:r>
              <a:rPr lang="en-US" sz="1600" dirty="0"/>
              <a:t>Organize the keystroke data into a structured format for storage and analysis, such as JSON or CSV.</a:t>
            </a:r>
            <a:endParaRPr lang="en-IN" sz="1600" dirty="0"/>
          </a:p>
          <a:p>
            <a:endParaRPr lang="en-IN" dirty="0"/>
          </a:p>
        </p:txBody>
      </p:sp>
    </p:spTree>
    <p:extLst>
      <p:ext uri="{BB962C8B-B14F-4D97-AF65-F5344CB8AC3E}">
        <p14:creationId xmlns:p14="http://schemas.microsoft.com/office/powerpoint/2010/main" val="3616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899A-B0D0-8480-765D-2805AA7B8559}"/>
              </a:ext>
            </a:extLst>
          </p:cNvPr>
          <p:cNvSpPr>
            <a:spLocks noGrp="1"/>
          </p:cNvSpPr>
          <p:nvPr>
            <p:ph idx="1"/>
          </p:nvPr>
        </p:nvSpPr>
        <p:spPr>
          <a:xfrm>
            <a:off x="1052051" y="1976283"/>
            <a:ext cx="10215505" cy="3814917"/>
          </a:xfrm>
        </p:spPr>
        <p:txBody>
          <a:bodyPr/>
          <a:lstStyle/>
          <a:p>
            <a:pPr marL="305435" indent="-305435"/>
            <a:r>
              <a:rPr lang="en-IN" sz="1600" b="1" dirty="0"/>
              <a:t>Storage and Logging:</a:t>
            </a:r>
          </a:p>
          <a:p>
            <a:pPr marL="629435" lvl="1" indent="-305435"/>
            <a:r>
              <a:rPr lang="en-US" sz="1600" dirty="0"/>
              <a:t>Store the processed keystroke data securely, ensuring encryption and protection against unauthorized access.</a:t>
            </a:r>
          </a:p>
          <a:p>
            <a:pPr marL="629435" lvl="1" indent="-305435"/>
            <a:r>
              <a:rPr lang="en-US" sz="1600" dirty="0"/>
              <a:t>Implement logging mechanisms to maintain a record of all keystrokes captured over time, facilitating analysis and forensic investigations.</a:t>
            </a:r>
          </a:p>
          <a:p>
            <a:pPr marL="305435" indent="-305435"/>
            <a:r>
              <a:rPr lang="en-IN" sz="1600" b="1" dirty="0"/>
              <a:t>User Interface Interaction:</a:t>
            </a:r>
            <a:endParaRPr lang="en-US" sz="1400" b="1" dirty="0"/>
          </a:p>
          <a:p>
            <a:pPr marL="629435" lvl="1" indent="-305435"/>
            <a:r>
              <a:rPr lang="en-US" sz="1600" dirty="0"/>
              <a:t>Develop user interface components to interact with the keylogger system, including options for starting/stopping logging, viewing logs, and configuring settings.</a:t>
            </a:r>
            <a:endParaRPr lang="en-IN" sz="1600" dirty="0"/>
          </a:p>
          <a:p>
            <a:endParaRPr lang="en-IN" dirty="0"/>
          </a:p>
        </p:txBody>
      </p:sp>
    </p:spTree>
    <p:extLst>
      <p:ext uri="{BB962C8B-B14F-4D97-AF65-F5344CB8AC3E}">
        <p14:creationId xmlns:p14="http://schemas.microsoft.com/office/powerpoint/2010/main" val="38687233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33</TotalTime>
  <Words>1418</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Söhne</vt:lpstr>
      <vt:lpstr>Gallery</vt:lpstr>
      <vt:lpstr>Project - Keylogger </vt:lpstr>
      <vt:lpstr>Outline:</vt:lpstr>
      <vt:lpstr>Problem statement:</vt:lpstr>
      <vt:lpstr>Proposed solution:</vt:lpstr>
      <vt:lpstr>PowerPoint Presentation</vt:lpstr>
      <vt:lpstr>PowerPoint Presentation</vt:lpstr>
      <vt:lpstr>System approach:</vt:lpstr>
      <vt:lpstr>algorithm:</vt:lpstr>
      <vt:lpstr>PowerPoint Presentation</vt:lpstr>
      <vt:lpstr>Deployment:</vt:lpstr>
      <vt:lpstr>Result:</vt:lpstr>
      <vt:lpstr>Log file: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SURYA G</dc:creator>
  <cp:lastModifiedBy>SURYA G</cp:lastModifiedBy>
  <cp:revision>7</cp:revision>
  <dcterms:created xsi:type="dcterms:W3CDTF">2024-03-31T09:40:59Z</dcterms:created>
  <dcterms:modified xsi:type="dcterms:W3CDTF">2024-04-03T13:35:29Z</dcterms:modified>
</cp:coreProperties>
</file>