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34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3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872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625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612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96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79619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769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497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7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92046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121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209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471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66976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93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28112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7E894F-6BD7-4726-30E3-CB2DA697B410}"/>
              </a:ext>
            </a:extLst>
          </p:cNvPr>
          <p:cNvSpPr>
            <a:spLocks noGrp="1"/>
          </p:cNvSpPr>
          <p:nvPr>
            <p:ph type="ctrTitle"/>
          </p:nvPr>
        </p:nvSpPr>
        <p:spPr>
          <a:xfrm>
            <a:off x="190500" y="1067386"/>
            <a:ext cx="9370493" cy="807381"/>
          </a:xfrm>
        </p:spPr>
        <p:txBody>
          <a:bodyPr/>
          <a:lstStyle/>
          <a:p>
            <a:r>
              <a:rPr lang="en-US" sz="5400" b="1" dirty="0">
                <a:solidFill>
                  <a:srgbClr val="FF0000"/>
                </a:solidFill>
                <a:latin typeface="Algerian" pitchFamily="82" charset="0"/>
              </a:rPr>
              <a:t>Smart water fountain </a:t>
            </a:r>
          </a:p>
        </p:txBody>
      </p:sp>
      <p:sp>
        <p:nvSpPr>
          <p:cNvPr id="3" name="Subtitle 2">
            <a:extLst>
              <a:ext uri="{FF2B5EF4-FFF2-40B4-BE49-F238E27FC236}">
                <a16:creationId xmlns:a16="http://schemas.microsoft.com/office/drawing/2014/main" id="{1104A945-008E-D199-F55F-27EB78E36A41}"/>
              </a:ext>
            </a:extLst>
          </p:cNvPr>
          <p:cNvSpPr>
            <a:spLocks noGrp="1"/>
          </p:cNvSpPr>
          <p:nvPr>
            <p:ph type="subTitle" idx="1"/>
          </p:nvPr>
        </p:nvSpPr>
        <p:spPr>
          <a:xfrm rot="10800000" flipV="1">
            <a:off x="-2339578" y="3125357"/>
            <a:ext cx="9070848" cy="607286"/>
          </a:xfrm>
        </p:spPr>
        <p:txBody>
          <a:bodyPr>
            <a:normAutofit lnSpcReduction="10000"/>
          </a:bodyPr>
          <a:lstStyle/>
          <a:p>
            <a:r>
              <a:rPr lang="en-US" sz="3600" b="1" dirty="0">
                <a:solidFill>
                  <a:srgbClr val="002060"/>
                </a:solidFill>
                <a:latin typeface="Algerian" pitchFamily="82" charset="0"/>
              </a:rPr>
              <a:t>Project by:-</a:t>
            </a:r>
          </a:p>
        </p:txBody>
      </p:sp>
      <p:sp>
        <p:nvSpPr>
          <p:cNvPr id="7" name="TextBox 6">
            <a:extLst>
              <a:ext uri="{FF2B5EF4-FFF2-40B4-BE49-F238E27FC236}">
                <a16:creationId xmlns:a16="http://schemas.microsoft.com/office/drawing/2014/main" id="{A545E6D3-8FC3-4C22-EBB4-F05570732CF2}"/>
              </a:ext>
            </a:extLst>
          </p:cNvPr>
          <p:cNvSpPr txBox="1"/>
          <p:nvPr/>
        </p:nvSpPr>
        <p:spPr>
          <a:xfrm>
            <a:off x="4701480" y="4036288"/>
            <a:ext cx="6098976" cy="1754326"/>
          </a:xfrm>
          <a:prstGeom prst="rect">
            <a:avLst/>
          </a:prstGeom>
          <a:noFill/>
        </p:spPr>
        <p:txBody>
          <a:bodyPr wrap="square">
            <a:spAutoFit/>
          </a:bodyPr>
          <a:lstStyle/>
          <a:p>
            <a:pPr marL="342900" indent="-342900">
              <a:buFont typeface="Arial" panose="020B0604020202020204" pitchFamily="34" charset="0"/>
              <a:buChar char="•"/>
            </a:pPr>
            <a:r>
              <a:rPr lang="en-US" b="1" dirty="0">
                <a:solidFill>
                  <a:srgbClr val="FF0000"/>
                </a:solidFill>
              </a:rPr>
              <a:t>M.VEDHALAKSHMI</a:t>
            </a:r>
          </a:p>
          <a:p>
            <a:pPr marL="342900" indent="-342900">
              <a:buFont typeface="Arial" panose="020B0604020202020204" pitchFamily="34" charset="0"/>
              <a:buChar char="•"/>
            </a:pPr>
            <a:r>
              <a:rPr lang="en-US" b="1" dirty="0">
                <a:solidFill>
                  <a:srgbClr val="FF0000"/>
                </a:solidFill>
              </a:rPr>
              <a:t>S.SOWMYA</a:t>
            </a:r>
          </a:p>
          <a:p>
            <a:pPr marL="342900" indent="-342900">
              <a:buFont typeface="Arial" panose="020B0604020202020204" pitchFamily="34" charset="0"/>
              <a:buChar char="•"/>
            </a:pPr>
            <a:r>
              <a:rPr lang="en-US" b="1" dirty="0">
                <a:solidFill>
                  <a:srgbClr val="FF0000"/>
                </a:solidFill>
              </a:rPr>
              <a:t>R.MONISHA</a:t>
            </a:r>
          </a:p>
          <a:p>
            <a:pPr marL="342900" indent="-342900">
              <a:buFont typeface="Arial" panose="020B0604020202020204" pitchFamily="34" charset="0"/>
              <a:buChar char="•"/>
            </a:pPr>
            <a:r>
              <a:rPr lang="en-US" b="1" dirty="0">
                <a:solidFill>
                  <a:srgbClr val="FF0000"/>
                </a:solidFill>
              </a:rPr>
              <a:t>J.REKHA</a:t>
            </a:r>
          </a:p>
          <a:p>
            <a:pPr marL="342900" indent="-342900">
              <a:buFont typeface="Arial" panose="020B0604020202020204" pitchFamily="34" charset="0"/>
              <a:buChar char="•"/>
            </a:pPr>
            <a:r>
              <a:rPr lang="en-US" b="1" dirty="0">
                <a:solidFill>
                  <a:srgbClr val="FF0000"/>
                </a:solidFill>
              </a:rPr>
              <a:t>A.SARANYA</a:t>
            </a:r>
          </a:p>
          <a:p>
            <a:pPr marL="342900" indent="-342900">
              <a:buFont typeface="Arial" panose="020B0604020202020204" pitchFamily="34" charset="0"/>
              <a:buChar char="•"/>
            </a:pPr>
            <a:r>
              <a:rPr lang="en-US" b="1" dirty="0">
                <a:solidFill>
                  <a:srgbClr val="FF0000"/>
                </a:solidFill>
              </a:rPr>
              <a:t>SNEHA.S.G</a:t>
            </a:r>
          </a:p>
        </p:txBody>
      </p:sp>
    </p:spTree>
    <p:extLst>
      <p:ext uri="{BB962C8B-B14F-4D97-AF65-F5344CB8AC3E}">
        <p14:creationId xmlns:p14="http://schemas.microsoft.com/office/powerpoint/2010/main" val="354855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7F7A-B144-70CC-01E3-A65260A40EEC}"/>
              </a:ext>
            </a:extLst>
          </p:cNvPr>
          <p:cNvSpPr>
            <a:spLocks noGrp="1"/>
          </p:cNvSpPr>
          <p:nvPr>
            <p:ph type="title"/>
          </p:nvPr>
        </p:nvSpPr>
        <p:spPr/>
        <p:txBody>
          <a:bodyPr/>
          <a:lstStyle/>
          <a:p>
            <a:r>
              <a:rPr lang="en-US" b="1" dirty="0">
                <a:solidFill>
                  <a:srgbClr val="FF0000"/>
                </a:solidFill>
                <a:latin typeface="Algerian" pitchFamily="82" charset="0"/>
              </a:rPr>
              <a:t>               Introduction </a:t>
            </a:r>
          </a:p>
        </p:txBody>
      </p:sp>
      <p:sp>
        <p:nvSpPr>
          <p:cNvPr id="3" name="Content Placeholder 2">
            <a:extLst>
              <a:ext uri="{FF2B5EF4-FFF2-40B4-BE49-F238E27FC236}">
                <a16:creationId xmlns:a16="http://schemas.microsoft.com/office/drawing/2014/main" id="{2F964BBA-3870-4F50-241E-C1EAF37BB34B}"/>
              </a:ext>
            </a:extLst>
          </p:cNvPr>
          <p:cNvSpPr>
            <a:spLocks noGrp="1"/>
          </p:cNvSpPr>
          <p:nvPr>
            <p:ph idx="1"/>
          </p:nvPr>
        </p:nvSpPr>
        <p:spPr>
          <a:xfrm>
            <a:off x="677334" y="1741117"/>
            <a:ext cx="9001125" cy="3375765"/>
          </a:xfrm>
        </p:spPr>
        <p:txBody>
          <a:bodyPr>
            <a:normAutofit/>
          </a:bodyPr>
          <a:lstStyle/>
          <a:p>
            <a:r>
              <a:rPr lang="en-US" sz="2400" b="1" dirty="0"/>
              <a:t>The designed smart water system took into account the large amount of various sensors data (cameras and water sensor nodes) to provide an optimized water fountain monitoring allowing a convenient supervision and to inform instantly the administrator and the end-users about any abnormal state of the machine. …In this document we will see a complete steps we have taken to build a smart water fountain </a:t>
            </a:r>
          </a:p>
        </p:txBody>
      </p:sp>
    </p:spTree>
    <p:extLst>
      <p:ext uri="{BB962C8B-B14F-4D97-AF65-F5344CB8AC3E}">
        <p14:creationId xmlns:p14="http://schemas.microsoft.com/office/powerpoint/2010/main" val="89630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867-4BEC-7AEF-C400-7A665376D6C1}"/>
              </a:ext>
            </a:extLst>
          </p:cNvPr>
          <p:cNvSpPr>
            <a:spLocks noGrp="1"/>
          </p:cNvSpPr>
          <p:nvPr>
            <p:ph type="title"/>
          </p:nvPr>
        </p:nvSpPr>
        <p:spPr/>
        <p:txBody>
          <a:bodyPr/>
          <a:lstStyle/>
          <a:p>
            <a:r>
              <a:rPr lang="en-US" b="1" dirty="0">
                <a:solidFill>
                  <a:srgbClr val="FF0000"/>
                </a:solidFill>
                <a:latin typeface="Algerian" pitchFamily="82" charset="0"/>
              </a:rPr>
              <a:t>                     Objective </a:t>
            </a:r>
          </a:p>
        </p:txBody>
      </p:sp>
      <p:sp>
        <p:nvSpPr>
          <p:cNvPr id="3" name="Content Placeholder 2">
            <a:extLst>
              <a:ext uri="{FF2B5EF4-FFF2-40B4-BE49-F238E27FC236}">
                <a16:creationId xmlns:a16="http://schemas.microsoft.com/office/drawing/2014/main" id="{FF90AD69-8FB3-7DE2-F5F4-8A74C890459A}"/>
              </a:ext>
            </a:extLst>
          </p:cNvPr>
          <p:cNvSpPr>
            <a:spLocks noGrp="1"/>
          </p:cNvSpPr>
          <p:nvPr>
            <p:ph idx="1"/>
          </p:nvPr>
        </p:nvSpPr>
        <p:spPr>
          <a:xfrm>
            <a:off x="1427427" y="1696245"/>
            <a:ext cx="8596668" cy="3880773"/>
          </a:xfrm>
        </p:spPr>
        <p:txBody>
          <a:bodyPr>
            <a:normAutofit/>
          </a:bodyPr>
          <a:lstStyle/>
          <a:p>
            <a:r>
              <a:rPr lang="en-US" sz="2400" b="1" dirty="0"/>
              <a:t> 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designing the IOT sensor system, developing the water fountain status platform, and integrating them using IOT technology and Python. </a:t>
            </a:r>
          </a:p>
        </p:txBody>
      </p:sp>
    </p:spTree>
    <p:extLst>
      <p:ext uri="{BB962C8B-B14F-4D97-AF65-F5344CB8AC3E}">
        <p14:creationId xmlns:p14="http://schemas.microsoft.com/office/powerpoint/2010/main" val="39234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0636-24AC-3ABD-FE85-6F039265B649}"/>
              </a:ext>
            </a:extLst>
          </p:cNvPr>
          <p:cNvSpPr>
            <a:spLocks noGrp="1"/>
          </p:cNvSpPr>
          <p:nvPr>
            <p:ph type="title"/>
          </p:nvPr>
        </p:nvSpPr>
        <p:spPr>
          <a:xfrm>
            <a:off x="1602581" y="464001"/>
            <a:ext cx="10058400" cy="1371600"/>
          </a:xfrm>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6C5D5A02-9B57-943D-88A3-F2EDD641CF4F}"/>
              </a:ext>
            </a:extLst>
          </p:cNvPr>
          <p:cNvSpPr>
            <a:spLocks noGrp="1"/>
          </p:cNvSpPr>
          <p:nvPr>
            <p:ph idx="1"/>
          </p:nvPr>
        </p:nvSpPr>
        <p:spPr>
          <a:xfrm>
            <a:off x="531019" y="1446609"/>
            <a:ext cx="9376172" cy="4286593"/>
          </a:xfrm>
        </p:spPr>
        <p:txBody>
          <a:bodyPr>
            <a:noAutofit/>
          </a:bodyPr>
          <a:lstStyle/>
          <a:p>
            <a:r>
              <a:rPr lang="en-US" sz="2400" b="1" dirty="0">
                <a:solidFill>
                  <a:srgbClr val="FF0000"/>
                </a:solidFill>
              </a:rPr>
              <a:t>Sensors</a:t>
            </a:r>
            <a:r>
              <a:rPr lang="en-US" sz="2400" b="1" dirty="0"/>
              <a:t>: IOT sensors are used to measure various parameters of water quality, such as pH, temperature, dissolved oxygen, and the presence of chemicals and microorganisms. These sensors can be placed in rivers, lakes, and other bodies of water, and they can transmit data In real-time to a central monitoring system.</a:t>
            </a:r>
          </a:p>
          <a:p>
            <a:r>
              <a:rPr lang="en-US" sz="2400" b="1" dirty="0">
                <a:solidFill>
                  <a:srgbClr val="FF0000"/>
                </a:solidFill>
              </a:rPr>
              <a:t>Smart meters</a:t>
            </a:r>
            <a:r>
              <a:rPr lang="en-US" sz="2400" b="1" dirty="0"/>
              <a:t>: IOT smart meters are used to monitor water usage in homes and businesses, and they can detect leaks and other potential issues. By providing real-time data on water usage, these devices can help water utilities to better manage their systems and respond to potential problems.</a:t>
            </a:r>
          </a:p>
          <a:p>
            <a:pPr marL="0" indent="0">
              <a:buNone/>
            </a:pPr>
            <a:endParaRPr lang="en-US" sz="2400" b="1" dirty="0"/>
          </a:p>
        </p:txBody>
      </p:sp>
    </p:spTree>
    <p:extLst>
      <p:ext uri="{BB962C8B-B14F-4D97-AF65-F5344CB8AC3E}">
        <p14:creationId xmlns:p14="http://schemas.microsoft.com/office/powerpoint/2010/main" val="158871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21E-211F-A4C6-63E5-295DD93AEBB3}"/>
              </a:ext>
            </a:extLst>
          </p:cNvPr>
          <p:cNvSpPr>
            <a:spLocks noGrp="1"/>
          </p:cNvSpPr>
          <p:nvPr>
            <p:ph type="title"/>
          </p:nvPr>
        </p:nvSpPr>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1CAA8E7F-8859-A907-6EFA-422F806A31CD}"/>
              </a:ext>
            </a:extLst>
          </p:cNvPr>
          <p:cNvSpPr>
            <a:spLocks noGrp="1"/>
          </p:cNvSpPr>
          <p:nvPr>
            <p:ph idx="1"/>
          </p:nvPr>
        </p:nvSpPr>
        <p:spPr>
          <a:xfrm>
            <a:off x="495300" y="1692725"/>
            <a:ext cx="9416653" cy="3931920"/>
          </a:xfrm>
        </p:spPr>
        <p:txBody>
          <a:bodyPr>
            <a:noAutofit/>
          </a:bodyPr>
          <a:lstStyle/>
          <a:p>
            <a:r>
              <a:rPr lang="en-US" sz="2000" b="1" i="0" dirty="0">
                <a:solidFill>
                  <a:srgbClr val="FF0000"/>
                </a:solidFill>
                <a:effectLst/>
                <a:latin typeface="+mj-lt"/>
              </a:rPr>
              <a:t>Actuators</a:t>
            </a:r>
            <a:r>
              <a:rPr lang="en-US" sz="2000" b="1" i="0" dirty="0">
                <a:solidFill>
                  <a:srgbClr val="222222"/>
                </a:solidFill>
                <a:effectLst/>
                <a:latin typeface="+mj-lt"/>
              </a:rPr>
              <a:t>: IOT actuators are devices that can control or manipulate the environment based on data from sensors. In the context of water quality, actuators can be used to automatically adjust the flow of water, or to dispense chemicals or other substances to improve the quality of the water.</a:t>
            </a:r>
          </a:p>
          <a:p>
            <a:endParaRPr lang="en-US" sz="2000" b="1" dirty="0">
              <a:solidFill>
                <a:srgbClr val="222222"/>
              </a:solidFill>
              <a:latin typeface="+mj-lt"/>
            </a:endParaRPr>
          </a:p>
          <a:p>
            <a:r>
              <a:rPr lang="en-US" sz="2000" b="1" dirty="0">
                <a:solidFill>
                  <a:srgbClr val="FF0000"/>
                </a:solidFill>
                <a:latin typeface="+mj-lt"/>
              </a:rPr>
              <a:t>Gateways</a:t>
            </a:r>
            <a:r>
              <a:rPr lang="en-US" sz="2000" b="1" dirty="0">
                <a:latin typeface="+mj-lt"/>
              </a:rPr>
              <a:t>: IOT gateways are devices that can connect multiple sensors and other devices to the internet, and they can act as intermediaries between the devices and a central monitoring system. In the context of water quality, gateways can be used to collect data from multiple sensors and transmit it to a central server for analysis and processing.</a:t>
            </a:r>
          </a:p>
        </p:txBody>
      </p:sp>
    </p:spTree>
    <p:extLst>
      <p:ext uri="{BB962C8B-B14F-4D97-AF65-F5344CB8AC3E}">
        <p14:creationId xmlns:p14="http://schemas.microsoft.com/office/powerpoint/2010/main" val="11591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AB88-D05D-C2D5-E5B0-A139A91587C7}"/>
              </a:ext>
            </a:extLst>
          </p:cNvPr>
          <p:cNvSpPr>
            <a:spLocks noGrp="1"/>
          </p:cNvSpPr>
          <p:nvPr>
            <p:ph type="title"/>
          </p:nvPr>
        </p:nvSpPr>
        <p:spPr>
          <a:xfrm>
            <a:off x="2477691" y="392563"/>
            <a:ext cx="10058400" cy="1371600"/>
          </a:xfrm>
        </p:spPr>
        <p:txBody>
          <a:bodyPr/>
          <a:lstStyle/>
          <a:p>
            <a:r>
              <a:rPr lang="en-US" b="1" dirty="0">
                <a:solidFill>
                  <a:srgbClr val="FF0000"/>
                </a:solidFill>
                <a:latin typeface="Algerian" pitchFamily="82" charset="0"/>
              </a:rPr>
              <a:t> languages used</a:t>
            </a:r>
          </a:p>
        </p:txBody>
      </p:sp>
      <p:pic>
        <p:nvPicPr>
          <p:cNvPr id="4" name="Picture 4">
            <a:extLst>
              <a:ext uri="{FF2B5EF4-FFF2-40B4-BE49-F238E27FC236}">
                <a16:creationId xmlns:a16="http://schemas.microsoft.com/office/drawing/2014/main" id="{BDEFA20D-391C-C934-5247-8D01909EAD27}"/>
              </a:ext>
            </a:extLst>
          </p:cNvPr>
          <p:cNvPicPr>
            <a:picLocks noGrp="1" noChangeAspect="1"/>
          </p:cNvPicPr>
          <p:nvPr>
            <p:ph idx="1"/>
          </p:nvPr>
        </p:nvPicPr>
        <p:blipFill>
          <a:blip r:embed="rId2"/>
          <a:stretch>
            <a:fillRect/>
          </a:stretch>
        </p:blipFill>
        <p:spPr>
          <a:xfrm>
            <a:off x="1160860" y="1462881"/>
            <a:ext cx="7233047" cy="3932237"/>
          </a:xfrm>
        </p:spPr>
      </p:pic>
    </p:spTree>
    <p:extLst>
      <p:ext uri="{BB962C8B-B14F-4D97-AF65-F5344CB8AC3E}">
        <p14:creationId xmlns:p14="http://schemas.microsoft.com/office/powerpoint/2010/main" val="8273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44C7-D870-F2A2-3A62-F0D8A9D592EC}"/>
              </a:ext>
            </a:extLst>
          </p:cNvPr>
          <p:cNvSpPr>
            <a:spLocks noGrp="1"/>
          </p:cNvSpPr>
          <p:nvPr>
            <p:ph type="title"/>
          </p:nvPr>
        </p:nvSpPr>
        <p:spPr>
          <a:xfrm>
            <a:off x="4049315" y="374703"/>
            <a:ext cx="10058400" cy="1371600"/>
          </a:xfrm>
        </p:spPr>
        <p:txBody>
          <a:bodyPr/>
          <a:lstStyle/>
          <a:p>
            <a:r>
              <a:rPr lang="en-US" b="1" dirty="0">
                <a:solidFill>
                  <a:srgbClr val="FF0000"/>
                </a:solidFill>
                <a:latin typeface="Algerian" pitchFamily="82" charset="0"/>
              </a:rPr>
              <a:t>Steps</a:t>
            </a:r>
          </a:p>
        </p:txBody>
      </p:sp>
      <p:sp>
        <p:nvSpPr>
          <p:cNvPr id="3" name="Content Placeholder 2">
            <a:extLst>
              <a:ext uri="{FF2B5EF4-FFF2-40B4-BE49-F238E27FC236}">
                <a16:creationId xmlns:a16="http://schemas.microsoft.com/office/drawing/2014/main" id="{570CE0F7-A9CF-620F-D19B-30529E311A0A}"/>
              </a:ext>
            </a:extLst>
          </p:cNvPr>
          <p:cNvSpPr>
            <a:spLocks noGrp="1"/>
          </p:cNvSpPr>
          <p:nvPr>
            <p:ph idx="1"/>
          </p:nvPr>
        </p:nvSpPr>
        <p:spPr>
          <a:xfrm>
            <a:off x="781049" y="1588056"/>
            <a:ext cx="8845153" cy="3931920"/>
          </a:xfrm>
        </p:spPr>
        <p:txBody>
          <a:bodyPr/>
          <a:lstStyle/>
          <a:p>
            <a:r>
              <a:rPr lang="en-US" sz="2000" b="1" dirty="0">
                <a:solidFill>
                  <a:srgbClr val="FF0000"/>
                </a:solidFill>
              </a:rPr>
              <a:t>To keep your fountain working at its best, there are a few things you can do.</a:t>
            </a:r>
            <a:r>
              <a:rPr lang="en-US" b="1" dirty="0"/>
              <a:t>
Remove all debris from fountain once a week ( more during bad weather)
Prevent algae growth by placing your outdoor fountain in the shade
Use distilled water in your fountain to further prevent algae growth
Deep clean your fountain with a stiff brush once every few months, including pump and tubing
Repair any leaks as soon as possible
If the reservoir does not have enough water in it, this can damage the pump. In the summer, its especially important to check the reservoir level frequently, due to evaporation.</a:t>
            </a:r>
          </a:p>
        </p:txBody>
      </p:sp>
    </p:spTree>
    <p:extLst>
      <p:ext uri="{BB962C8B-B14F-4D97-AF65-F5344CB8AC3E}">
        <p14:creationId xmlns:p14="http://schemas.microsoft.com/office/powerpoint/2010/main" val="1501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C380-FB05-D10D-6EB7-545654CA25F0}"/>
              </a:ext>
            </a:extLst>
          </p:cNvPr>
          <p:cNvSpPr>
            <a:spLocks noGrp="1"/>
          </p:cNvSpPr>
          <p:nvPr>
            <p:ph type="title"/>
          </p:nvPr>
        </p:nvSpPr>
        <p:spPr>
          <a:xfrm>
            <a:off x="1852612" y="250031"/>
            <a:ext cx="10058400" cy="1371600"/>
          </a:xfrm>
        </p:spPr>
        <p:txBody>
          <a:bodyPr>
            <a:normAutofit/>
          </a:bodyPr>
          <a:lstStyle/>
          <a:p>
            <a:r>
              <a:rPr lang="en-US" b="1" dirty="0">
                <a:solidFill>
                  <a:srgbClr val="FF0000"/>
                </a:solidFill>
                <a:latin typeface="Algerian" pitchFamily="82" charset="0"/>
              </a:rPr>
              <a:t>Flowchart for water                 management In fountain </a:t>
            </a:r>
          </a:p>
        </p:txBody>
      </p:sp>
      <p:pic>
        <p:nvPicPr>
          <p:cNvPr id="4" name="Picture 4">
            <a:extLst>
              <a:ext uri="{FF2B5EF4-FFF2-40B4-BE49-F238E27FC236}">
                <a16:creationId xmlns:a16="http://schemas.microsoft.com/office/drawing/2014/main" id="{B15DA50C-4848-B5FB-4B49-B0DA5BDB1E6D}"/>
              </a:ext>
            </a:extLst>
          </p:cNvPr>
          <p:cNvPicPr>
            <a:picLocks noGrp="1" noChangeAspect="1"/>
          </p:cNvPicPr>
          <p:nvPr>
            <p:ph idx="1"/>
          </p:nvPr>
        </p:nvPicPr>
        <p:blipFill>
          <a:blip r:embed="rId2"/>
          <a:stretch>
            <a:fillRect/>
          </a:stretch>
        </p:blipFill>
        <p:spPr>
          <a:xfrm>
            <a:off x="3375421" y="1800225"/>
            <a:ext cx="4679157" cy="4468416"/>
          </a:xfrm>
        </p:spPr>
      </p:pic>
    </p:spTree>
    <p:extLst>
      <p:ext uri="{BB962C8B-B14F-4D97-AF65-F5344CB8AC3E}">
        <p14:creationId xmlns:p14="http://schemas.microsoft.com/office/powerpoint/2010/main" val="276512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38E3-8AFB-0AFA-E4D4-5B7AA72BAAEB}"/>
              </a:ext>
            </a:extLst>
          </p:cNvPr>
          <p:cNvSpPr>
            <a:spLocks noGrp="1"/>
          </p:cNvSpPr>
          <p:nvPr>
            <p:ph type="title"/>
          </p:nvPr>
        </p:nvSpPr>
        <p:spPr>
          <a:xfrm>
            <a:off x="2817019" y="2303516"/>
            <a:ext cx="10058400" cy="1371600"/>
          </a:xfrm>
        </p:spPr>
        <p:txBody>
          <a:bodyPr>
            <a:normAutofit/>
          </a:bodyPr>
          <a:lstStyle/>
          <a:p>
            <a:r>
              <a:rPr lang="en-US" sz="6600" b="1" dirty="0">
                <a:solidFill>
                  <a:srgbClr val="FF0000"/>
                </a:solidFill>
                <a:latin typeface="Algerian" pitchFamily="82" charset="0"/>
              </a:rPr>
              <a:t>Thank you </a:t>
            </a:r>
          </a:p>
        </p:txBody>
      </p:sp>
    </p:spTree>
    <p:extLst>
      <p:ext uri="{BB962C8B-B14F-4D97-AF65-F5344CB8AC3E}">
        <p14:creationId xmlns:p14="http://schemas.microsoft.com/office/powerpoint/2010/main" val="22161953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Smart water fountain </vt:lpstr>
      <vt:lpstr>               Introduction </vt:lpstr>
      <vt:lpstr>                     Objective </vt:lpstr>
      <vt:lpstr>                 IOT SENSORS</vt:lpstr>
      <vt:lpstr>                IOT SENSORS</vt:lpstr>
      <vt:lpstr> languages used</vt:lpstr>
      <vt:lpstr>Steps</vt:lpstr>
      <vt:lpstr>Flowchart for water                 management In fountain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vedhalakshmi M</dc:creator>
  <cp:lastModifiedBy>vedhalakshmi M</cp:lastModifiedBy>
  <cp:revision>4</cp:revision>
  <dcterms:created xsi:type="dcterms:W3CDTF">2023-10-10T13:23:55Z</dcterms:created>
  <dcterms:modified xsi:type="dcterms:W3CDTF">2023-10-11T10:40:02Z</dcterms:modified>
</cp:coreProperties>
</file>