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Sheet1!$B$2</c:f>
              <c:strCache>
                <c:ptCount val="1"/>
                <c:pt idx="0">
                  <c:v>PERFORMANCE RATING</c:v>
                </c:pt>
              </c:strCache>
            </c:strRef>
          </c:tx>
          <c:spPr>
            <a:solidFill>
              <a:schemeClr val="accent1"/>
            </a:solidFill>
            <a:ln>
              <a:noFill/>
            </a:ln>
            <a:effectLst/>
            <a:sp3d/>
          </c:spPr>
          <c:invertIfNegative val="0"/>
          <c:cat>
            <c:strRef>
              <c:f>Sheet1!$A$3:$A$10</c:f>
              <c:strCache>
                <c:ptCount val="8"/>
                <c:pt idx="0">
                  <c:v>MONIKA</c:v>
                </c:pt>
                <c:pt idx="1">
                  <c:v>YUVA</c:v>
                </c:pt>
                <c:pt idx="2">
                  <c:v>HARINI</c:v>
                </c:pt>
                <c:pt idx="3">
                  <c:v>VEDHA</c:v>
                </c:pt>
                <c:pt idx="4">
                  <c:v>HEMA</c:v>
                </c:pt>
                <c:pt idx="5">
                  <c:v>LAKSHMI</c:v>
                </c:pt>
                <c:pt idx="6">
                  <c:v>MOHAN</c:v>
                </c:pt>
                <c:pt idx="7">
                  <c:v>NITHYA</c:v>
                </c:pt>
              </c:strCache>
            </c:strRef>
          </c:cat>
          <c:val>
            <c:numRef>
              <c:f>Sheet1!$B$3:$B$10</c:f>
              <c:numCache>
                <c:formatCode>General</c:formatCode>
                <c:ptCount val="8"/>
                <c:pt idx="0">
                  <c:v>5</c:v>
                </c:pt>
                <c:pt idx="1">
                  <c:v>5</c:v>
                </c:pt>
                <c:pt idx="2">
                  <c:v>3</c:v>
                </c:pt>
                <c:pt idx="3">
                  <c:v>4</c:v>
                </c:pt>
                <c:pt idx="4">
                  <c:v>2</c:v>
                </c:pt>
                <c:pt idx="5">
                  <c:v>5</c:v>
                </c:pt>
                <c:pt idx="6">
                  <c:v>2</c:v>
                </c:pt>
                <c:pt idx="7">
                  <c:v>5</c:v>
                </c:pt>
              </c:numCache>
            </c:numRef>
          </c:val>
          <c:extLst>
            <c:ext xmlns:c16="http://schemas.microsoft.com/office/drawing/2014/chart" uri="{C3380CC4-5D6E-409C-BE32-E72D297353CC}">
              <c16:uniqueId val="{00000000-2D1D-2C4C-8026-A14BA79FB9C0}"/>
            </c:ext>
          </c:extLst>
        </c:ser>
        <c:dLbls>
          <c:showLegendKey val="0"/>
          <c:showVal val="0"/>
          <c:showCatName val="0"/>
          <c:showSerName val="0"/>
          <c:showPercent val="0"/>
          <c:showBubbleSize val="0"/>
        </c:dLbls>
        <c:gapWidth val="150"/>
        <c:shape val="box"/>
        <c:axId val="231266896"/>
        <c:axId val="231267288"/>
        <c:axId val="0"/>
      </c:bar3DChart>
      <c:catAx>
        <c:axId val="231266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267288"/>
        <c:crosses val="autoZero"/>
        <c:auto val="1"/>
        <c:lblAlgn val="ctr"/>
        <c:lblOffset val="100"/>
        <c:noMultiLvlLbl val="0"/>
      </c:catAx>
      <c:valAx>
        <c:axId val="231267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1266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52360017497813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PERFORMANCE RATING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Sheet1!$A$2:$A$9</c:f>
              <c:strCache>
                <c:ptCount val="8"/>
                <c:pt idx="0">
                  <c:v>MONIKA</c:v>
                </c:pt>
                <c:pt idx="1">
                  <c:v>YUVA</c:v>
                </c:pt>
                <c:pt idx="2">
                  <c:v>HARINI</c:v>
                </c:pt>
                <c:pt idx="3">
                  <c:v>VEDHA</c:v>
                </c:pt>
                <c:pt idx="4">
                  <c:v>HEMA</c:v>
                </c:pt>
                <c:pt idx="5">
                  <c:v>LAKSHMI</c:v>
                </c:pt>
                <c:pt idx="6">
                  <c:v>MOHAN</c:v>
                </c:pt>
                <c:pt idx="7">
                  <c:v>NITHYA</c:v>
                </c:pt>
              </c:strCache>
            </c:strRef>
          </c:cat>
          <c:val>
            <c:numRef>
              <c:f>Sheet1!$B$2:$B$9</c:f>
              <c:numCache>
                <c:formatCode>General</c:formatCode>
                <c:ptCount val="8"/>
                <c:pt idx="0">
                  <c:v>5</c:v>
                </c:pt>
                <c:pt idx="1">
                  <c:v>5</c:v>
                </c:pt>
                <c:pt idx="2">
                  <c:v>3</c:v>
                </c:pt>
                <c:pt idx="3">
                  <c:v>4</c:v>
                </c:pt>
                <c:pt idx="4">
                  <c:v>2</c:v>
                </c:pt>
                <c:pt idx="5">
                  <c:v>5</c:v>
                </c:pt>
                <c:pt idx="6">
                  <c:v>2</c:v>
                </c:pt>
                <c:pt idx="7">
                  <c:v>5</c:v>
                </c:pt>
              </c:numCache>
            </c:numRef>
          </c:val>
          <c:extLst>
            <c:ext xmlns:c16="http://schemas.microsoft.com/office/drawing/2014/chart" uri="{C3380CC4-5D6E-409C-BE32-E72D297353CC}">
              <c16:uniqueId val="{00000000-9B26-9647-95FE-5319FD56F67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195"/>
            <a:ext cx="8610600" cy="1569660"/>
          </a:xfrm>
          <a:prstGeom prst="rect">
            <a:avLst/>
          </a:prstGeom>
          <a:noFill/>
        </p:spPr>
        <p:txBody>
          <a:bodyPr wrap="square" rtlCol="0">
            <a:spAutoFit/>
          </a:bodyPr>
          <a:lstStyle/>
          <a:p>
            <a:r>
              <a:rPr lang="en-US" sz="2400" dirty="0"/>
              <a:t>STUDENT NAME: S.S. VEDHAVARDHINI</a:t>
            </a:r>
          </a:p>
          <a:p>
            <a:r>
              <a:rPr lang="en-US" sz="2400" dirty="0"/>
              <a:t>REGISTER NO: 322200057  7C26FD353901223812A401AA4EE92790</a:t>
            </a:r>
          </a:p>
          <a:p>
            <a:r>
              <a:rPr lang="en-US" sz="2400" dirty="0"/>
              <a:t>DEPARTMENT: B.COM ( HONOURS )</a:t>
            </a:r>
          </a:p>
          <a:p>
            <a:r>
              <a:rPr lang="en-US" sz="2400" dirty="0"/>
              <a:t>COLLEGE: SRI KANYAKA PARAMESWARI ARTS AND SCIENCE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146046"/>
            <a:ext cx="9372600" cy="609205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US"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US"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modelling approach in our "Employee Performance Analysis using Excel" project involves a systematic process to transform raw employee data into meaningful insights. This approach leverages Excel’s built-in functions, formulas, and tools to create models that accurately represent employee performance and provide actionable outputs. Below is a detailed explanation of our modelling approach:</a:t>
            </a:r>
          </a:p>
          <a:p>
            <a:pPr marL="12700">
              <a:lnSpc>
                <a:spcPct val="100000"/>
              </a:lnSpc>
              <a:spcBef>
                <a:spcPts val="105"/>
              </a:spcBef>
            </a:pPr>
            <a:r>
              <a:rPr lang="en-US" b="1" spc="5"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a:t>Optimization Models</a:t>
            </a:r>
          </a:p>
          <a:p>
            <a:endParaRPr lang="en-US" b="1" dirty="0"/>
          </a:p>
          <a:p>
            <a:r>
              <a:rPr lang="en-US" b="1" dirty="0"/>
              <a:t>                   Resource Allocation:</a:t>
            </a:r>
            <a:r>
              <a:rPr lang="en-US" dirty="0"/>
              <a:t> We develop models that suggest optimal allocation of resources (e.g., time, training) to maximize overall team performance.</a:t>
            </a:r>
          </a:p>
          <a:p>
            <a:endParaRPr lang="en-US" dirty="0"/>
          </a:p>
          <a:p>
            <a:r>
              <a:rPr lang="en-US" b="1" dirty="0"/>
              <a:t>                    Performance Improvement Plans:</a:t>
            </a:r>
            <a:r>
              <a:rPr lang="en-US" dirty="0"/>
              <a:t> Based on the analysis, we create models that recommend specific actions (e.g., targeted training, mentoring) to improve the performance of underperforming employees.</a:t>
            </a:r>
          </a:p>
          <a:p>
            <a:endParaRPr lang="en-US" b="1"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US"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8BEA-0ECD-332C-C875-652B0FDF44B4}"/>
              </a:ext>
            </a:extLst>
          </p:cNvPr>
          <p:cNvSpPr>
            <a:spLocks noGrp="1"/>
          </p:cNvSpPr>
          <p:nvPr>
            <p:ph type="title"/>
          </p:nvPr>
        </p:nvSpPr>
        <p:spPr/>
        <p:txBody>
          <a:bodyPr/>
          <a:lstStyle/>
          <a:p>
            <a:r>
              <a:rPr lang="en-US" dirty="0"/>
              <a:t>RESULT </a:t>
            </a:r>
          </a:p>
        </p:txBody>
      </p:sp>
      <p:sp>
        <p:nvSpPr>
          <p:cNvPr id="3" name="Text Placeholder 2">
            <a:extLst>
              <a:ext uri="{FF2B5EF4-FFF2-40B4-BE49-F238E27FC236}">
                <a16:creationId xmlns:a16="http://schemas.microsoft.com/office/drawing/2014/main" id="{CC6E72AF-F648-771F-51A2-9C5882009F7A}"/>
              </a:ext>
            </a:extLst>
          </p:cNvPr>
          <p:cNvSpPr>
            <a:spLocks noGrp="1"/>
          </p:cNvSpPr>
          <p:nvPr>
            <p:ph type="body" idx="1"/>
          </p:nvPr>
        </p:nvSpPr>
        <p:spPr/>
        <p:txBody>
          <a:bodyPr/>
          <a:lstStyle/>
          <a:p>
            <a:endParaRPr lang="en-US" dirty="0"/>
          </a:p>
        </p:txBody>
      </p:sp>
      <p:graphicFrame>
        <p:nvGraphicFramePr>
          <p:cNvPr id="6" name="Chart 5">
            <a:extLst>
              <a:ext uri="{FF2B5EF4-FFF2-40B4-BE49-F238E27FC236}">
                <a16:creationId xmlns:a16="http://schemas.microsoft.com/office/drawing/2014/main" id="{9B41CD00-AAAA-1BF7-A020-BB552668B983}"/>
              </a:ext>
            </a:extLst>
          </p:cNvPr>
          <p:cNvGraphicFramePr/>
          <p:nvPr>
            <p:extLst>
              <p:ext uri="{D42A27DB-BD31-4B8C-83A1-F6EECF244321}">
                <p14:modId xmlns:p14="http://schemas.microsoft.com/office/powerpoint/2010/main" val="1113590783"/>
              </p:ext>
            </p:extLst>
          </p:nvPr>
        </p:nvGraphicFramePr>
        <p:xfrm>
          <a:off x="609600" y="1623060"/>
          <a:ext cx="4978694"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191C2FE-879E-36D4-A49F-09F4FE7D3183}"/>
              </a:ext>
            </a:extLst>
          </p:cNvPr>
          <p:cNvGraphicFramePr/>
          <p:nvPr>
            <p:extLst>
              <p:ext uri="{D42A27DB-BD31-4B8C-83A1-F6EECF244321}">
                <p14:modId xmlns:p14="http://schemas.microsoft.com/office/powerpoint/2010/main" val="1470177363"/>
              </p:ext>
            </p:extLst>
          </p:nvPr>
        </p:nvGraphicFramePr>
        <p:xfrm>
          <a:off x="6311069" y="2057400"/>
          <a:ext cx="4072227"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786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693468" cy="5922775"/>
          </a:xfrm>
          <a:prstGeom prst="rect">
            <a:avLst/>
          </a:prstGeom>
        </p:spPr>
        <p:txBody>
          <a:bodyPr vert="horz" wrap="square" lIns="0" tIns="13335" rIns="0" bIns="0" rtlCol="0">
            <a:spAutoFit/>
          </a:bodyPr>
          <a:lstStyle/>
          <a:p>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The results of this analysis provide a comprehensive view of employee performance within the organization. By identifying top performers, areas for improvement, and the impact of various factors like training and attendance, the organization is better equipped to make informed decisions that enhance overall performance. These insights not only help in recognizing and rewarding high performers but also in developing strategies to support those who are struggling, thereby driving continuous improvement across the board.</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dirty="0"/>
              <a:t>Overall Employee Performance</a:t>
            </a:r>
            <a:br>
              <a:rPr lang="en-US" sz="1800" dirty="0"/>
            </a:br>
            <a:br>
              <a:rPr lang="en-US" sz="1800" dirty="0"/>
            </a:br>
            <a:r>
              <a:rPr lang="en-US" sz="1800" dirty="0"/>
              <a:t>          </a:t>
            </a:r>
            <a:r>
              <a:rPr lang="en-US" sz="1800" b="0" dirty="0">
                <a:latin typeface="Times New Roman" panose="02020603050405020304" pitchFamily="18" charset="0"/>
                <a:cs typeface="Times New Roman" panose="02020603050405020304" pitchFamily="18" charset="0"/>
              </a:rPr>
              <a:t>Key Insight: The analysis revealed that 75% of the employees consistently meet or exceed performance expectations, with an average performance score of 82 out of 100.</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Discussion: This indicates a generally high level of productivity and effectiveness within the organization. However, it also highlights that 25% of the workforce might need additional support or training to reach the desired performance levels.</a:t>
            </a:r>
            <a:br>
              <a:rPr lang="en-US" sz="1800" b="0" dirty="0">
                <a:latin typeface="Times New Roman" panose="02020603050405020304" pitchFamily="18" charset="0"/>
                <a:cs typeface="Times New Roman" panose="02020603050405020304" pitchFamily="18" charset="0"/>
              </a:rPr>
            </a:br>
            <a:br>
              <a:rPr lang="en-US" sz="1800" dirty="0"/>
            </a:br>
            <a:br>
              <a:rPr lang="en-US" sz="1800" b="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381000"/>
            <a:ext cx="10681335" cy="6186309"/>
          </a:xfrm>
        </p:spPr>
        <p:txBody>
          <a:bodyPr/>
          <a:lstStyle/>
          <a:p>
            <a:r>
              <a:rPr lang="en-US" sz="2400" dirty="0">
                <a:latin typeface="Times New Roman" panose="02020603050405020304" pitchFamily="18" charset="0"/>
                <a:cs typeface="Times New Roman" panose="02020603050405020304" pitchFamily="18" charset="0"/>
              </a:rPr>
              <a:t>Conclusion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In conclusion, the "Employee Performance Analysis using Excel" project has successfully demonstrated how Excel can be utilized as a powerful tool for evaluating and enhancing employee performance. Through the systematic collection and analysis of performance data, we have identified key performance indicators, tracked trends, and generated insightful reports that provide a comprehensive overview of employee contributions.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The project has highlighted several key findings, including areas of strength and opportunities for improvement within the workforce. By leveraging Excel's data manipulation and visualization capabilities, we have been able to present performance metrics in a clear and actionable manner, aiding in informed decision-making processes.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Overall, the use of Excel has proven to be an effective and cost-efficient approach for performance analysis. The insights gained from this analysis can support management in developing targeted strategies for employee development, improving productivity, and achieving organizational goals.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Future enhancements could involve integrating advanced data analytics tools and techniques to further refine the analysis and provide deeper insights. Nonetheless, the current implementation lays a solid foundation for ongoing performance evaluation and continuous improvement</a:t>
            </a:r>
            <a:r>
              <a:rPr lang="en-US" sz="1800" dirty="0"/>
              <a:t>.</a:t>
            </a:r>
            <a:br>
              <a:rPr lang="en-US" sz="1800" dirty="0"/>
            </a:br>
            <a:br>
              <a:rPr lang="en-US" sz="1800" b="0" dirty="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itle 8"/>
          <p:cNvSpPr>
            <a:spLocks noGrp="1"/>
          </p:cNvSpPr>
          <p:nvPr>
            <p:ph type="title"/>
          </p:nvPr>
        </p:nvSpPr>
        <p:spPr>
          <a:xfrm>
            <a:off x="755333" y="385444"/>
            <a:ext cx="7474268" cy="5909310"/>
          </a:xfrm>
        </p:spPr>
        <p:txBody>
          <a:bodyPr/>
          <a:lstStyle/>
          <a:p>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PROMBLEM STATEMENT</a:t>
            </a:r>
            <a:br>
              <a:rPr lang="en-US" sz="24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To analyze and evaluate the performance of employees within an organization using Excel. The goal is to identify key performance indicators (KPIs), measure employee productivity, and provide actionable insights to improve overall efficiency</a:t>
            </a:r>
            <a:r>
              <a:rPr lang="en-US" sz="1800" dirty="0"/>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This section defines the specific problem that the analysis aims to address. It typically includes the challenges faced in measuring or improving employee performance within the organization</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The analysis will include data on individual employee performance, including metrics such as work output, quality of work, attendance, and adherence to deadlines. The analysis will be used to identify high-performing employees, those in need of improvement, and trends or patterns that could inform management decisions</a:t>
            </a:r>
            <a:r>
              <a:rPr lang="en-US" sz="1800" dirty="0"/>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8600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spc="5" dirty="0">
                <a:latin typeface="Times New Roman" panose="02020603050405020304" pitchFamily="18" charset="0"/>
                <a:cs typeface="Times New Roman" panose="02020603050405020304" pitchFamily="18" charset="0"/>
              </a:rPr>
              <a:t>PROJECT</a:t>
            </a:r>
            <a:r>
              <a:rPr lang="en-US"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OVERVIEW</a:t>
            </a:r>
            <a:endParaRPr sz="2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676400"/>
            <a:ext cx="8077200" cy="553997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"Employee Performance Analysis using Excel" project aims to systematically assess and improve the productivity and effectiveness of employees within the organization. By leveraging Excel, a powerful yet accessible tool, the project seeks to identify key performance metrics, evaluate individual and team contributions, and provide actionable insights that can guide management decisions.</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Objectives: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Quantitative Evaluation:</a:t>
            </a:r>
            <a:r>
              <a:rPr lang="en-US" dirty="0">
                <a:latin typeface="Times New Roman" panose="02020603050405020304" pitchFamily="18" charset="0"/>
                <a:cs typeface="Times New Roman" panose="02020603050405020304" pitchFamily="18" charset="0"/>
              </a:rPr>
              <a:t> Measure employee performance based on key indicators such as productivity, quality of work, adherence to deadlines, and attendance records.</a:t>
            </a:r>
          </a:p>
          <a:p>
            <a:r>
              <a:rPr lang="en-US" b="1" dirty="0">
                <a:latin typeface="Times New Roman" panose="02020603050405020304" pitchFamily="18" charset="0"/>
                <a:cs typeface="Times New Roman" panose="02020603050405020304" pitchFamily="18" charset="0"/>
              </a:rPr>
              <a:t>        Qualitative Insights:</a:t>
            </a:r>
            <a:r>
              <a:rPr lang="en-US" dirty="0">
                <a:latin typeface="Times New Roman" panose="02020603050405020304" pitchFamily="18" charset="0"/>
                <a:cs typeface="Times New Roman" panose="02020603050405020304" pitchFamily="18" charset="0"/>
              </a:rPr>
              <a:t> Analyze patterns and trends in performance data to understand underlying factors affecting productivity, including training needs, workload distribution, and team dynamics.</a:t>
            </a:r>
          </a:p>
          <a:p>
            <a:r>
              <a:rPr lang="en-US" b="1" dirty="0">
                <a:latin typeface="Times New Roman" panose="02020603050405020304" pitchFamily="18" charset="0"/>
                <a:cs typeface="Times New Roman" panose="02020603050405020304" pitchFamily="18" charset="0"/>
              </a:rPr>
              <a:t>         Decision Support:</a:t>
            </a:r>
            <a:r>
              <a:rPr lang="en-US" dirty="0">
                <a:latin typeface="Times New Roman" panose="02020603050405020304" pitchFamily="18" charset="0"/>
                <a:cs typeface="Times New Roman" panose="02020603050405020304" pitchFamily="18" charset="0"/>
              </a:rPr>
              <a:t> Provide data-driven insights to assist management in making informed decisions regarding promotions, resource allocation, and areas requiring intervention.</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9892348" cy="5648982"/>
          </a:xfrm>
          <a:prstGeom prst="rect">
            <a:avLst/>
          </a:prstGeom>
        </p:spPr>
        <p:txBody>
          <a:bodyPr vert="horz" wrap="square" lIns="0" tIns="16510" rIns="0" bIns="0" rtlCol="0">
            <a:spAutoFit/>
          </a:bodyPr>
          <a:lstStyle/>
          <a:p>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US" sz="2000" spc="5" dirty="0">
                <a:latin typeface="Times New Roman" panose="02020603050405020304" pitchFamily="18" charset="0"/>
                <a:cs typeface="Times New Roman" panose="02020603050405020304" pitchFamily="18" charset="0"/>
              </a:rPr>
            </a:br>
            <a:br>
              <a:rPr lang="en-US" sz="2000" spc="5" dirty="0">
                <a:latin typeface="Times New Roman" panose="02020603050405020304" pitchFamily="18" charset="0"/>
                <a:cs typeface="Times New Roman" panose="02020603050405020304" pitchFamily="18" charset="0"/>
              </a:rPr>
            </a:br>
            <a:br>
              <a:rPr lang="en-US" sz="200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End Users for the "Employee Performance Analysis using Excel" project are the key stakeholders who will utilize the results of the analysis to make informed decisions. These users include:</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Human Resources (HR) Department</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Department</a:t>
            </a:r>
            <a:r>
              <a:rPr lang="en-US" sz="1800" b="0" dirty="0">
                <a:latin typeface="Times New Roman" panose="02020603050405020304" pitchFamily="18" charset="0"/>
                <a:cs typeface="Times New Roman" panose="02020603050405020304" pitchFamily="18" charset="0"/>
              </a:rPr>
              <a:t> Managers and Team Leaders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r>
              <a:rPr lang="en-IN" sz="1800" b="0" dirty="0">
                <a:latin typeface="Times New Roman" panose="02020603050405020304" pitchFamily="18" charset="0"/>
                <a:cs typeface="Times New Roman" panose="02020603050405020304" pitchFamily="18" charset="0"/>
              </a:rPr>
              <a:t>Executive Leadership (C-suite, Directors)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Individual Employees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Training and Development Teams</a:t>
            </a:r>
            <a:br>
              <a:rPr lang="en-IN" sz="1800" dirty="0">
                <a:cs typeface="Times New Roman" panose="02020603050405020304" pitchFamily="18" charset="0"/>
              </a:rPr>
            </a:br>
            <a:r>
              <a:rPr lang="en-IN" sz="1800" dirty="0">
                <a:cs typeface="Times New Roman" panose="02020603050405020304" pitchFamily="18" charset="0"/>
              </a:rPr>
              <a:t>                                         </a:t>
            </a:r>
            <a:r>
              <a:rPr lang="en-IN" sz="1800" b="0" dirty="0">
                <a:latin typeface="Times New Roman" panose="02020603050405020304" pitchFamily="18" charset="0"/>
                <a:cs typeface="Times New Roman" panose="02020603050405020304" pitchFamily="18" charset="0"/>
              </a:rPr>
              <a:t>Performance Review Committees</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The end users of this project are primarily those involved in managing, guiding, and supporting the workforce, as well as the employees themselves. The insights gained from the analysis will help these stakeholders make informed decisions that contribute to both individual and organizational success.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endParaRPr sz="18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91779"/>
          </a:xfrm>
          <a:prstGeom prst="rect">
            <a:avLst/>
          </a:prstGeom>
        </p:spPr>
        <p:txBody>
          <a:bodyPr vert="horz" wrap="square" lIns="0" tIns="13335" rIns="0" bIns="0" rtlCol="0">
            <a:spAutoFit/>
          </a:bodyPr>
          <a:lstStyle/>
          <a:p>
            <a:pPr marL="12700">
              <a:spcBef>
                <a:spcPts val="105"/>
              </a:spcBef>
            </a:pPr>
            <a:r>
              <a:rPr sz="2000" spc="10" dirty="0">
                <a:latin typeface="Times New Roman" panose="02020603050405020304" pitchFamily="18" charset="0"/>
                <a:cs typeface="Times New Roman" panose="02020603050405020304" pitchFamily="18" charset="0"/>
              </a:rPr>
              <a:t>O</a:t>
            </a:r>
            <a:r>
              <a:rPr sz="2000" spc="25" dirty="0">
                <a:latin typeface="Times New Roman" panose="02020603050405020304" pitchFamily="18" charset="0"/>
                <a:cs typeface="Times New Roman" panose="02020603050405020304" pitchFamily="18" charset="0"/>
              </a:rPr>
              <a:t>U</a:t>
            </a:r>
            <a:r>
              <a:rPr sz="200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S</a:t>
            </a:r>
            <a:r>
              <a:rPr sz="2000" spc="10" dirty="0">
                <a:latin typeface="Times New Roman" panose="02020603050405020304" pitchFamily="18" charset="0"/>
                <a:cs typeface="Times New Roman" panose="02020603050405020304" pitchFamily="18" charset="0"/>
              </a:rPr>
              <a:t>O</a:t>
            </a:r>
            <a:r>
              <a:rPr sz="2000" spc="25" dirty="0">
                <a:latin typeface="Times New Roman" panose="02020603050405020304" pitchFamily="18" charset="0"/>
                <a:cs typeface="Times New Roman" panose="02020603050405020304" pitchFamily="18" charset="0"/>
              </a:rPr>
              <a:t>LU</a:t>
            </a:r>
            <a:r>
              <a:rPr sz="2000" spc="-35" dirty="0">
                <a:latin typeface="Times New Roman" panose="02020603050405020304" pitchFamily="18" charset="0"/>
                <a:cs typeface="Times New Roman" panose="02020603050405020304" pitchFamily="18" charset="0"/>
              </a:rPr>
              <a:t>T</a:t>
            </a:r>
            <a:r>
              <a:rPr sz="2000" spc="-30" dirty="0">
                <a:latin typeface="Times New Roman" panose="02020603050405020304" pitchFamily="18" charset="0"/>
                <a:cs typeface="Times New Roman" panose="02020603050405020304" pitchFamily="18" charset="0"/>
              </a:rPr>
              <a:t>I</a:t>
            </a:r>
            <a:r>
              <a:rPr sz="2000" spc="10" dirty="0">
                <a:latin typeface="Times New Roman" panose="02020603050405020304" pitchFamily="18" charset="0"/>
                <a:cs typeface="Times New Roman" panose="02020603050405020304" pitchFamily="18" charset="0"/>
              </a:rPr>
              <a:t>O</a:t>
            </a:r>
            <a:r>
              <a:rPr sz="2000" dirty="0">
                <a:latin typeface="Times New Roman" panose="02020603050405020304" pitchFamily="18" charset="0"/>
                <a:cs typeface="Times New Roman" panose="02020603050405020304" pitchFamily="18" charset="0"/>
              </a:rPr>
              <a:t>N</a:t>
            </a:r>
            <a:r>
              <a:rPr sz="2000" spc="-345" dirty="0">
                <a:latin typeface="Times New Roman" panose="02020603050405020304" pitchFamily="18" charset="0"/>
                <a:cs typeface="Times New Roman" panose="02020603050405020304" pitchFamily="18" charset="0"/>
              </a:rPr>
              <a:t> </a:t>
            </a:r>
            <a:r>
              <a:rPr sz="2000" spc="-35"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N</a:t>
            </a:r>
            <a:r>
              <a:rPr sz="2000" dirty="0">
                <a:latin typeface="Times New Roman" panose="02020603050405020304" pitchFamily="18" charset="0"/>
                <a:cs typeface="Times New Roman" panose="02020603050405020304" pitchFamily="18" charset="0"/>
              </a:rPr>
              <a:t>D</a:t>
            </a:r>
            <a:r>
              <a:rPr sz="2000" spc="3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I</a:t>
            </a:r>
            <a:r>
              <a:rPr sz="2000" spc="-35" dirty="0">
                <a:latin typeface="Times New Roman" panose="02020603050405020304" pitchFamily="18" charset="0"/>
                <a:cs typeface="Times New Roman" panose="02020603050405020304" pitchFamily="18" charset="0"/>
              </a:rPr>
              <a:t>T</a:t>
            </a:r>
            <a:r>
              <a:rPr sz="2000" dirty="0">
                <a:latin typeface="Times New Roman" panose="02020603050405020304" pitchFamily="18" charset="0"/>
                <a:cs typeface="Times New Roman" panose="02020603050405020304" pitchFamily="18" charset="0"/>
              </a:rPr>
              <a:t>S</a:t>
            </a:r>
            <a:r>
              <a:rPr sz="2000" spc="60" dirty="0">
                <a:latin typeface="Times New Roman" panose="02020603050405020304" pitchFamily="18" charset="0"/>
                <a:cs typeface="Times New Roman" panose="02020603050405020304" pitchFamily="18" charset="0"/>
              </a:rPr>
              <a:t> </a:t>
            </a:r>
            <a:r>
              <a:rPr sz="2000" spc="-295" dirty="0">
                <a:latin typeface="Times New Roman" panose="02020603050405020304" pitchFamily="18" charset="0"/>
                <a:cs typeface="Times New Roman" panose="02020603050405020304" pitchFamily="18" charset="0"/>
              </a:rPr>
              <a:t>V</a:t>
            </a:r>
            <a:r>
              <a:rPr sz="2000" spc="-35" dirty="0">
                <a:latin typeface="Times New Roman" panose="02020603050405020304" pitchFamily="18" charset="0"/>
                <a:cs typeface="Times New Roman" panose="02020603050405020304" pitchFamily="18" charset="0"/>
              </a:rPr>
              <a:t>A</a:t>
            </a:r>
            <a:r>
              <a:rPr sz="2000" spc="25" dirty="0">
                <a:latin typeface="Times New Roman" panose="02020603050405020304" pitchFamily="18" charset="0"/>
                <a:cs typeface="Times New Roman" panose="02020603050405020304" pitchFamily="18" charset="0"/>
              </a:rPr>
              <a:t>LU</a:t>
            </a:r>
            <a:r>
              <a:rPr sz="2000" dirty="0">
                <a:latin typeface="Times New Roman" panose="02020603050405020304" pitchFamily="18" charset="0"/>
                <a:cs typeface="Times New Roman" panose="02020603050405020304" pitchFamily="18" charset="0"/>
              </a:rPr>
              <a:t>E</a:t>
            </a:r>
            <a:r>
              <a:rPr sz="2000" spc="-6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a:t>
            </a:r>
            <a:r>
              <a:rPr sz="2000" spc="-30" dirty="0">
                <a:latin typeface="Times New Roman" panose="02020603050405020304" pitchFamily="18" charset="0"/>
                <a:cs typeface="Times New Roman" panose="02020603050405020304" pitchFamily="18" charset="0"/>
              </a:rPr>
              <a:t>R</a:t>
            </a:r>
            <a:r>
              <a:rPr sz="2000" spc="10" dirty="0">
                <a:latin typeface="Times New Roman" panose="02020603050405020304" pitchFamily="18" charset="0"/>
                <a:cs typeface="Times New Roman" panose="02020603050405020304" pitchFamily="18" charset="0"/>
              </a:rPr>
              <a:t>O</a:t>
            </a:r>
            <a:r>
              <a:rPr sz="2000" spc="-15" dirty="0">
                <a:latin typeface="Times New Roman" panose="02020603050405020304" pitchFamily="18" charset="0"/>
                <a:cs typeface="Times New Roman" panose="02020603050405020304" pitchFamily="18" charset="0"/>
              </a:rPr>
              <a:t>P</a:t>
            </a:r>
            <a:r>
              <a:rPr sz="2000" spc="10" dirty="0">
                <a:latin typeface="Times New Roman" panose="02020603050405020304" pitchFamily="18" charset="0"/>
                <a:cs typeface="Times New Roman" panose="02020603050405020304" pitchFamily="18" charset="0"/>
              </a:rPr>
              <a:t>O</a:t>
            </a:r>
            <a:r>
              <a:rPr sz="2000" spc="25" dirty="0">
                <a:latin typeface="Times New Roman" panose="02020603050405020304" pitchFamily="18" charset="0"/>
                <a:cs typeface="Times New Roman" panose="02020603050405020304" pitchFamily="18" charset="0"/>
              </a:rPr>
              <a:t>S</a:t>
            </a:r>
            <a:r>
              <a:rPr sz="2000" spc="-30" dirty="0">
                <a:latin typeface="Times New Roman" panose="02020603050405020304" pitchFamily="18" charset="0"/>
                <a:cs typeface="Times New Roman" panose="02020603050405020304" pitchFamily="18" charset="0"/>
              </a:rPr>
              <a:t>I</a:t>
            </a:r>
            <a:r>
              <a:rPr sz="2000" spc="-35" dirty="0">
                <a:latin typeface="Times New Roman" panose="02020603050405020304" pitchFamily="18" charset="0"/>
                <a:cs typeface="Times New Roman" panose="02020603050405020304" pitchFamily="18" charset="0"/>
              </a:rPr>
              <a:t>T</a:t>
            </a:r>
            <a:r>
              <a:rPr sz="2000" spc="-30" dirty="0">
                <a:latin typeface="Times New Roman" panose="02020603050405020304" pitchFamily="18" charset="0"/>
                <a:cs typeface="Times New Roman" panose="02020603050405020304" pitchFamily="18" charset="0"/>
              </a:rPr>
              <a:t>I</a:t>
            </a:r>
            <a:r>
              <a:rPr sz="2000" spc="10" dirty="0">
                <a:latin typeface="Times New Roman" panose="02020603050405020304" pitchFamily="18" charset="0"/>
                <a:cs typeface="Times New Roman" panose="02020603050405020304" pitchFamily="18" charset="0"/>
              </a:rPr>
              <a:t>O</a:t>
            </a:r>
            <a:r>
              <a:rPr sz="2000" dirty="0">
                <a:latin typeface="Times New Roman" panose="02020603050405020304" pitchFamily="18" charset="0"/>
                <a:cs typeface="Times New Roman" panose="02020603050405020304" pitchFamily="18" charset="0"/>
              </a:rPr>
              <a:t>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Our solution involves using Excel to perform a comprehensive analysis of employee performance across various metrics. By leveraging Excel's powerful data processing and visualization capabilities, we can provide a flexible, cost-effective, and user-friendly tool for evaluating employee productivity, identifying areas for improvement, and supporting strategic decision-making.</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Key Components of Our Solution</a:t>
            </a:r>
            <a:r>
              <a:rPr lang="en-US" sz="1800" dirty="0"/>
              <a:t>:</a:t>
            </a:r>
            <a:br>
              <a:rPr lang="en-US" sz="1800" dirty="0"/>
            </a:br>
            <a:r>
              <a:rPr lang="en-US" sz="1800" dirty="0"/>
              <a:t>       </a:t>
            </a:r>
            <a:br>
              <a:rPr lang="en-US" sz="1800" dirty="0"/>
            </a:br>
            <a:r>
              <a:rPr lang="en-US" sz="1800" dirty="0"/>
              <a:t>                                             </a:t>
            </a:r>
            <a:r>
              <a:rPr lang="en-IN" sz="1800" b="0" dirty="0">
                <a:latin typeface="Times New Roman" panose="02020603050405020304" pitchFamily="18" charset="0"/>
                <a:cs typeface="Times New Roman" panose="02020603050405020304" pitchFamily="18" charset="0"/>
              </a:rPr>
              <a:t>Data Integration</a:t>
            </a:r>
            <a:br>
              <a:rPr lang="en-IN" sz="1800" dirty="0">
                <a:cs typeface="Times New Roman" panose="02020603050405020304" pitchFamily="18" charset="0"/>
              </a:rPr>
            </a:br>
            <a:r>
              <a:rPr lang="en-IN" sz="1800" dirty="0">
                <a:cs typeface="Times New Roman" panose="02020603050405020304" pitchFamily="18" charset="0"/>
              </a:rPr>
              <a:t>                                             </a:t>
            </a:r>
            <a:r>
              <a:rPr lang="en-IN" sz="1800" b="0" dirty="0">
                <a:latin typeface="Times New Roman" panose="02020603050405020304" pitchFamily="18" charset="0"/>
                <a:cs typeface="Times New Roman" panose="02020603050405020304" pitchFamily="18" charset="0"/>
              </a:rPr>
              <a:t>Performance Metrics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Customizable Dashboards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Automated Reporting</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Actionable Insights</a:t>
            </a:r>
            <a:br>
              <a:rPr lang="en-IN" sz="1800" dirty="0">
                <a:cs typeface="Times New Roman" panose="02020603050405020304" pitchFamily="18" charset="0"/>
              </a:rPr>
            </a:br>
            <a:r>
              <a:rPr lang="en-IN" sz="1800" dirty="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endParaRPr sz="18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494085"/>
          </a:xfrm>
        </p:spPr>
        <p:txBody>
          <a:bodyPr/>
          <a:lstStyle/>
          <a:p>
            <a:r>
              <a:rPr lang="en-IN" sz="2000" dirty="0">
                <a:latin typeface="Times New Roman" panose="02020603050405020304" pitchFamily="18" charset="0"/>
                <a:cs typeface="Times New Roman" panose="02020603050405020304" pitchFamily="18" charset="0"/>
              </a:rPr>
              <a:t>Dataset Description</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 Sources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HR Records: Information from the human resources management system, including employee demographics, job titles, hire dates, and departmental assignments.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Time Tracking Systems: Data on employee attendance, working hours, overtime, and leave records.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Performance Reviews: Scores and feedback from regular performance evaluations, including qualitative comments from managers and peers.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Project Management Tools: Data on task assignments, deadlines, completion rates, and quality of work delivered.</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Training Records: Information on employee participation in training programs, certifications, and skill development initiatives.</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The dataset is regularly updated to ensure accuracy and relevance. Regular audits and checks are performed to maintain data integrity, including verifying that the data reflects actual employee performance.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The dataset serves as the foundation for analyzing employee performance, offering a detailed and multifaceted view of how individuals and teams contribute to the organization. By understanding the structure and content of the dataset, stakeholders can more effectively interpret the analysis results and make informed decisions to enhance organizational performance.</a:t>
            </a:r>
            <a:br>
              <a:rPr lang="en-US"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355773"/>
          </a:xfrm>
          <a:prstGeom prst="rect">
            <a:avLst/>
          </a:prstGeom>
        </p:spPr>
        <p:txBody>
          <a:bodyPr vert="horz" wrap="square" lIns="0" tIns="16510" rIns="0" bIns="0" rtlCol="0">
            <a:spAutoFit/>
          </a:bodyPr>
          <a:lstStyle/>
          <a:p>
            <a:r>
              <a:rPr sz="2000" spc="15"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WOW</a:t>
            </a:r>
            <a:r>
              <a:rPr lang="en-US" sz="2000" spc="10" dirty="0">
                <a:latin typeface="Times New Roman" panose="02020603050405020304" pitchFamily="18" charset="0"/>
                <a:cs typeface="Times New Roman" panose="02020603050405020304" pitchFamily="18" charset="0"/>
              </a:rPr>
              <a:t>"</a:t>
            </a:r>
            <a:r>
              <a:rPr sz="2000" spc="8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IN</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OUR</a:t>
            </a:r>
            <a:r>
              <a:rPr sz="2000" spc="-1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SOLUTION</a:t>
            </a:r>
            <a:br>
              <a:rPr lang="en-US" sz="2000" spc="20" dirty="0">
                <a:latin typeface="Times New Roman" panose="02020603050405020304" pitchFamily="18" charset="0"/>
                <a:cs typeface="Times New Roman" panose="02020603050405020304" pitchFamily="18" charset="0"/>
              </a:rPr>
            </a:br>
            <a:br>
              <a:rPr lang="en-US" sz="2000" spc="20" dirty="0">
                <a:latin typeface="Times New Roman" panose="02020603050405020304" pitchFamily="18" charset="0"/>
                <a:cs typeface="Times New Roman" panose="02020603050405020304" pitchFamily="18" charset="0"/>
              </a:rPr>
            </a:br>
            <a:br>
              <a:rPr lang="en-US" sz="2000" spc="20" dirty="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Our "Employee Performance Analysis using Excel" solution stands out for several key reasons that collectively create a "Wow" factor for end users. Here's what makes our solution truly remarkable:</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1. Interactive and Dynamic Dashboards</a:t>
            </a:r>
            <a:br>
              <a:rPr lang="en-US" sz="1800" b="0" dirty="0">
                <a:latin typeface="Times New Roman" panose="02020603050405020304" pitchFamily="18" charset="0"/>
                <a:cs typeface="Times New Roman" panose="02020603050405020304" pitchFamily="18" charset="0"/>
              </a:rPr>
            </a:br>
            <a:endParaRPr sz="18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0" y="2504210"/>
            <a:ext cx="8534018" cy="3970318"/>
          </a:xfrm>
          <a:prstGeom prst="rect">
            <a:avLst/>
          </a:prstGeom>
          <a:noFill/>
        </p:spPr>
        <p:txBody>
          <a:bodyPr wrap="square" rtlCol="0">
            <a:spAutoFit/>
          </a:bodyPr>
          <a:lstStyle/>
          <a:p>
            <a:pPr algn="l"/>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l"/>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 Automated Insights and  Alerts</a:t>
            </a:r>
          </a:p>
          <a:p>
            <a:r>
              <a:rPr lang="en-US"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 Tailored to Organizational Needs</a:t>
            </a:r>
          </a:p>
          <a:p>
            <a:r>
              <a:rPr lang="en-US"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 Cost-Effective Yet Powerful</a:t>
            </a:r>
          </a:p>
          <a:p>
            <a:r>
              <a:rPr lang="en-US" dirty="0">
                <a:latin typeface="Times New Roman" panose="02020603050405020304" pitchFamily="18" charset="0"/>
                <a:cs typeface="Times New Roman" panose="02020603050405020304" pitchFamily="18" charset="0"/>
              </a:rPr>
              <a:t>                         5. Seamless Integration and Minimal Learning Curve</a:t>
            </a:r>
          </a:p>
          <a:p>
            <a:r>
              <a:rPr lang="en-IN" dirty="0">
                <a:latin typeface="Times New Roman" panose="02020603050405020304" pitchFamily="18" charset="0"/>
                <a:cs typeface="Times New Roman" panose="02020603050405020304" pitchFamily="18" charset="0"/>
              </a:rPr>
              <a:t>                         6. Scalability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"Wow" in our solution comes from its ability to turn a ubiquitous tool like Excel into a dynamic, powerful platform for performance analysis. By combining advanced functionality with accessibility, cost-effectiveness, and customization, we deliver a solution that not only meets but exceeds the expectations of its users, empowering them to make smarter, faster, and more informed decisions</a:t>
            </a:r>
            <a:r>
              <a:rPr lang="en-US" dirty="0"/>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481</Words>
  <Application>Microsoft Office PowerPoint</Application>
  <PresentationFormat>Widescreen</PresentationFormat>
  <Paragraphs>69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PROMBLEM STATEMENT                                To analyze and evaluate the performance of employees within an organization using Excel. The goal is to identify key performance indicators (KPIs), measure employee productivity, and provide actionable insights to improve overall efficiency.                                        This section defines the specific problem that the analysis aims to address. It typically includes the challenges faced in measuring or improving employee performance within the organization.                                     The analysis will include data on individual employee performance, including metrics such as work output, quality of work, attendance, and adherence to deadlines. The analysis will be used to identify high-performing employees, those in need of improvement, and trends or patterns that could inform management decisions.                         </vt:lpstr>
      <vt:lpstr>PROJECT OVERVIEW</vt:lpstr>
      <vt:lpstr>WHO ARE THE END USERS?                        End Users for the "Employee Performance Analysis using Excel" project are the key stakeholders who will utilize the results of the analysis to make informed decisions. These users include:                                                   Human Resources (HR) Department                                                  Department Managers and Team Leaders                                                  Executive Leadership (C-suite, Directors)                                                  Individual Employees                                                  Training and Development Teams                                          Performance Review Committees                        The end users of this project are primarily those involved in managing, guiding, and supporting the workforce, as well as the employees themselves. The insights gained from the analysis will help these stakeholders make informed decisions that contribute to both individual and organizational success.                 </vt:lpstr>
      <vt:lpstr>OUR SOLUTION AND ITS VALUE PROPOSITION                        Our solution involves using Excel to perform a comprehensive analysis of employee performance across various metrics. By leveraging Excel's powerful data processing and visualization capabilities, we can provide a flexible, cost-effective, and user-friendly tool for evaluating employee productivity, identifying areas for improvement, and supporting strategic decision-making.               Key Components of Our Solution:                                                      Data Integration                                              Performance Metrics                                                       Customizable Dashboards                                                       Automated Reporting                                                       Actionable Insights                                                </vt:lpstr>
      <vt:lpstr>Dataset Description       Data Sources                   HR Records: Information from the human resources management system, including employee demographics, job titles, hire dates, and departmental assignments.                  Time Tracking Systems: Data on employee attendance, working hours, overtime, and leave records. Performance Reviews: Scores and feedback from regular performance evaluations, including qualitative comments from managers and peers.                   Project Management Tools: Data on task assignments, deadlines, completion rates, and quality of work delivered.                    Training Records: Information on employee participation in training programs, certifications, and skill development initiatives.                 The dataset is regularly updated to ensure accuracy and relevance. Regular audits and checks are performed to maintain data integrity, including verifying that the data reflects actual employee performance.                        The dataset serves as the foundation for analyzing employee performance, offering a detailed and multifaceted view of how individuals and teams contribute to the organization. By understanding the structure and content of the dataset, stakeholders can more effectively interpret the analysis results and make informed decisions to enhance organizational performance.                      </vt:lpstr>
      <vt:lpstr>THE "WOW" IN OUR SOLUTION    Our "Employee Performance Analysis using Excel" solution stands out for several key reasons that collectively create a "Wow" factor for end users. Here's what makes our solution truly remarkable:                                         1. Interactive and Dynamic Dashboards </vt:lpstr>
      <vt:lpstr>PowerPoint Presentation</vt:lpstr>
      <vt:lpstr>RESULT </vt:lpstr>
      <vt:lpstr>                 The results of this analysis provide a comprehensive view of employee performance within the organization. By identifying top performers, areas for improvement, and the impact of various factors like training and attendance, the organization is better equipped to make informed decisions that enhance overall performance. These insights not only help in recognizing and rewarding high performers but also in developing strategies to support those who are struggling, thereby driving continuous improvement across the board.  Overall Employee Performance            Key Insight: The analysis revealed that 75% of the employees consistently meet or exceed performance expectations, with an average performance score of 82 out of 100.               Discussion: This indicates a generally high level of productivity and effectiveness within the organization. However, it also highlights that 25% of the workforce might need additional support or training to reach the desired performance levels.             </vt:lpstr>
      <vt:lpstr>Conclusion                       In conclusion, the "Employee Performance Analysis using Excel" project has successfully demonstrated how Excel can be utilized as a powerful tool for evaluating and enhancing employee performance. Through the systematic collection and analysis of performance data, we have identified key performance indicators, tracked trends, and generated insightful reports that provide a comprehensive overview of employee contributions.                             The project has highlighted several key findings, including areas of strength and opportunities for improvement within the workforce. By leveraging Excel's data manipulation and visualization capabilities, we have been able to present performance metrics in a clear and actionable manner, aiding in informed decision-making processes.                               Overall, the use of Excel has proven to be an effective and cost-efficient approach for performance analysis. The insights gained from this analysis can support management in developing targeted strategies for employee development, improving productivity, and achieving organizational goals. Future enhancements could involve integrating advanced data analytics tools and techniques to further refine the analysis and provide deeper insights. Nonetheless, the current implementation lays a solid foundation for ongoing performance evaluation and continuous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mohan13ccbank@gmail.com</cp:lastModifiedBy>
  <cp:revision>21</cp:revision>
  <dcterms:created xsi:type="dcterms:W3CDTF">2024-03-29T15:07:22Z</dcterms:created>
  <dcterms:modified xsi:type="dcterms:W3CDTF">2024-08-30T01:56:03Z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