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7" d="100"/>
          <a:sy n="47" d="100"/>
        </p:scale>
        <p:origin x="-456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58115">
              <a:lnSpc>
                <a:spcPts val="2130"/>
              </a:lnSpc>
            </a:pPr>
            <a:fld id="{81D60167-4931-47E6-BA6A-407CBD079E47}" type="slidenum">
              <a:rPr spc="140" dirty="0"/>
              <a:t>‹#›</a:t>
            </a:fld>
            <a:endParaRPr spc="1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58115">
              <a:lnSpc>
                <a:spcPts val="2130"/>
              </a:lnSpc>
            </a:pPr>
            <a:fld id="{81D60167-4931-47E6-BA6A-407CBD079E47}" type="slidenum">
              <a:rPr spc="140" dirty="0"/>
              <a:t>‹#›</a:t>
            </a:fld>
            <a:endParaRPr spc="1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58115">
              <a:lnSpc>
                <a:spcPts val="2130"/>
              </a:lnSpc>
            </a:pPr>
            <a:fld id="{81D60167-4931-47E6-BA6A-407CBD079E47}" type="slidenum">
              <a:rPr spc="140" dirty="0"/>
              <a:t>‹#›</a:t>
            </a:fld>
            <a:endParaRPr spc="1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58115">
              <a:lnSpc>
                <a:spcPts val="2130"/>
              </a:lnSpc>
            </a:pPr>
            <a:fld id="{81D60167-4931-47E6-BA6A-407CBD079E47}" type="slidenum">
              <a:rPr spc="140" dirty="0"/>
              <a:t>‹#›</a:t>
            </a:fld>
            <a:endParaRPr spc="1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58115">
              <a:lnSpc>
                <a:spcPts val="2130"/>
              </a:lnSpc>
            </a:pPr>
            <a:fld id="{81D60167-4931-47E6-BA6A-407CBD079E47}" type="slidenum">
              <a:rPr spc="140" dirty="0"/>
              <a:t>‹#›</a:t>
            </a:fld>
            <a:endParaRPr spc="1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679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096" y="673242"/>
            <a:ext cx="16435631" cy="1686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7918" y="2790640"/>
            <a:ext cx="16347440" cy="4752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764758" y="9394862"/>
            <a:ext cx="355406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58115">
              <a:lnSpc>
                <a:spcPts val="2130"/>
              </a:lnSpc>
            </a:pPr>
            <a:fld id="{81D60167-4931-47E6-BA6A-407CBD079E47}" type="slidenum">
              <a:rPr spc="140" dirty="0"/>
              <a:t>‹#›</a:t>
            </a:fld>
            <a:endParaRPr spc="1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99" y="9255918"/>
            <a:ext cx="15849600" cy="5080"/>
          </a:xfrm>
          <a:custGeom>
            <a:avLst/>
            <a:gdLst/>
            <a:ahLst/>
            <a:cxnLst/>
            <a:rect l="l" t="t" r="r" b="b"/>
            <a:pathLst>
              <a:path w="15849600" h="5079">
                <a:moveTo>
                  <a:pt x="15849598" y="4762"/>
                </a:moveTo>
                <a:lnTo>
                  <a:pt x="0" y="4762"/>
                </a:lnTo>
                <a:lnTo>
                  <a:pt x="0" y="0"/>
                </a:lnTo>
                <a:lnTo>
                  <a:pt x="15849598" y="0"/>
                </a:lnTo>
                <a:lnTo>
                  <a:pt x="15849598" y="47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952" y="2830801"/>
            <a:ext cx="15678149" cy="304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576" y="134216"/>
            <a:ext cx="4376721" cy="14287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233" y="96116"/>
            <a:ext cx="1504949" cy="17144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44599" y="3456638"/>
            <a:ext cx="16099155" cy="441402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marR="5080" algn="just">
              <a:lnSpc>
                <a:spcPts val="6450"/>
              </a:lnSpc>
              <a:spcBef>
                <a:spcPts val="940"/>
              </a:spcBef>
            </a:pPr>
            <a:r>
              <a:rPr sz="6000" b="1" spc="800" dirty="0">
                <a:solidFill>
                  <a:srgbClr val="6F2FA0"/>
                </a:solidFill>
                <a:latin typeface="Trebuchet MS"/>
                <a:cs typeface="Trebuchet MS"/>
              </a:rPr>
              <a:t>Customer</a:t>
            </a:r>
            <a:r>
              <a:rPr sz="6000" b="1" spc="1305" dirty="0">
                <a:solidFill>
                  <a:srgbClr val="6F2FA0"/>
                </a:solidFill>
                <a:latin typeface="Trebuchet MS"/>
                <a:cs typeface="Trebuchet MS"/>
              </a:rPr>
              <a:t> </a:t>
            </a:r>
            <a:r>
              <a:rPr sz="6000" b="1" spc="844" dirty="0">
                <a:solidFill>
                  <a:srgbClr val="6F2FA0"/>
                </a:solidFill>
                <a:latin typeface="Trebuchet MS"/>
                <a:cs typeface="Trebuchet MS"/>
              </a:rPr>
              <a:t>Segmentation</a:t>
            </a:r>
            <a:r>
              <a:rPr sz="6000" b="1" spc="1305" dirty="0">
                <a:solidFill>
                  <a:srgbClr val="6F2FA0"/>
                </a:solidFill>
                <a:latin typeface="Trebuchet MS"/>
                <a:cs typeface="Trebuchet MS"/>
              </a:rPr>
              <a:t> </a:t>
            </a:r>
            <a:r>
              <a:rPr sz="6000" b="1" spc="725" dirty="0">
                <a:solidFill>
                  <a:srgbClr val="6F2FA0"/>
                </a:solidFill>
                <a:latin typeface="Trebuchet MS"/>
                <a:cs typeface="Trebuchet MS"/>
              </a:rPr>
              <a:t>Engine:</a:t>
            </a:r>
            <a:r>
              <a:rPr sz="6000" b="1" spc="1305" dirty="0">
                <a:solidFill>
                  <a:srgbClr val="6F2FA0"/>
                </a:solidFill>
                <a:latin typeface="Trebuchet MS"/>
                <a:cs typeface="Trebuchet MS"/>
              </a:rPr>
              <a:t> </a:t>
            </a:r>
            <a:r>
              <a:rPr sz="6000" b="1" spc="800" dirty="0">
                <a:solidFill>
                  <a:srgbClr val="6F2FA0"/>
                </a:solidFill>
                <a:latin typeface="Trebuchet MS"/>
                <a:cs typeface="Trebuchet MS"/>
              </a:rPr>
              <a:t>An </a:t>
            </a:r>
            <a:r>
              <a:rPr sz="6000" b="1" spc="655" dirty="0">
                <a:solidFill>
                  <a:srgbClr val="6F2FA0"/>
                </a:solidFill>
                <a:latin typeface="Trebuchet MS"/>
                <a:cs typeface="Trebuchet MS"/>
              </a:rPr>
              <a:t>Intelligent</a:t>
            </a:r>
            <a:r>
              <a:rPr sz="6000" b="1" spc="815" dirty="0">
                <a:solidFill>
                  <a:srgbClr val="6F2FA0"/>
                </a:solidFill>
                <a:latin typeface="Trebuchet MS"/>
                <a:cs typeface="Trebuchet MS"/>
              </a:rPr>
              <a:t> </a:t>
            </a:r>
            <a:r>
              <a:rPr sz="6000" b="1" spc="710" dirty="0">
                <a:solidFill>
                  <a:srgbClr val="6F2FA0"/>
                </a:solidFill>
                <a:latin typeface="Trebuchet MS"/>
                <a:cs typeface="Trebuchet MS"/>
              </a:rPr>
              <a:t>Clustering-</a:t>
            </a:r>
            <a:r>
              <a:rPr sz="6000" b="1" spc="919" dirty="0">
                <a:solidFill>
                  <a:srgbClr val="6F2FA0"/>
                </a:solidFill>
                <a:latin typeface="Trebuchet MS"/>
                <a:cs typeface="Trebuchet MS"/>
              </a:rPr>
              <a:t>Based</a:t>
            </a:r>
            <a:r>
              <a:rPr sz="6000" b="1" spc="815" dirty="0">
                <a:solidFill>
                  <a:srgbClr val="6F2FA0"/>
                </a:solidFill>
                <a:latin typeface="Trebuchet MS"/>
                <a:cs typeface="Trebuchet MS"/>
              </a:rPr>
              <a:t> </a:t>
            </a:r>
            <a:r>
              <a:rPr sz="6000" b="1" spc="925" dirty="0">
                <a:solidFill>
                  <a:srgbClr val="6F2FA0"/>
                </a:solidFill>
                <a:latin typeface="Trebuchet MS"/>
                <a:cs typeface="Trebuchet MS"/>
              </a:rPr>
              <a:t>System </a:t>
            </a:r>
            <a:r>
              <a:rPr sz="6000" b="1" spc="560" dirty="0">
                <a:solidFill>
                  <a:srgbClr val="6F2FA0"/>
                </a:solidFill>
                <a:latin typeface="Trebuchet MS"/>
                <a:cs typeface="Trebuchet MS"/>
              </a:rPr>
              <a:t>for</a:t>
            </a:r>
            <a:r>
              <a:rPr sz="6000" b="1" spc="620" dirty="0">
                <a:solidFill>
                  <a:srgbClr val="6F2FA0"/>
                </a:solidFill>
                <a:latin typeface="Trebuchet MS"/>
                <a:cs typeface="Trebuchet MS"/>
              </a:rPr>
              <a:t>   </a:t>
            </a:r>
            <a:r>
              <a:rPr sz="6000" b="1" spc="819" dirty="0">
                <a:solidFill>
                  <a:srgbClr val="6F2FA0"/>
                </a:solidFill>
                <a:latin typeface="Trebuchet MS"/>
                <a:cs typeface="Trebuchet MS"/>
              </a:rPr>
              <a:t>Automated</a:t>
            </a:r>
            <a:r>
              <a:rPr sz="6000" b="1" spc="620" dirty="0">
                <a:solidFill>
                  <a:srgbClr val="6F2FA0"/>
                </a:solidFill>
                <a:latin typeface="Trebuchet MS"/>
                <a:cs typeface="Trebuchet MS"/>
              </a:rPr>
              <a:t>   </a:t>
            </a:r>
            <a:r>
              <a:rPr sz="6000" b="1" spc="830" dirty="0">
                <a:solidFill>
                  <a:srgbClr val="6F2FA0"/>
                </a:solidFill>
                <a:latin typeface="Trebuchet MS"/>
                <a:cs typeface="Trebuchet MS"/>
              </a:rPr>
              <a:t>Market</a:t>
            </a:r>
            <a:r>
              <a:rPr sz="6000" b="1" spc="620" dirty="0">
                <a:solidFill>
                  <a:srgbClr val="6F2FA0"/>
                </a:solidFill>
                <a:latin typeface="Trebuchet MS"/>
                <a:cs typeface="Trebuchet MS"/>
              </a:rPr>
              <a:t>   </a:t>
            </a:r>
            <a:r>
              <a:rPr sz="6000" b="1" spc="795" dirty="0">
                <a:solidFill>
                  <a:srgbClr val="6F2FA0"/>
                </a:solidFill>
                <a:latin typeface="Trebuchet MS"/>
                <a:cs typeface="Trebuchet MS"/>
              </a:rPr>
              <a:t>Grouping </a:t>
            </a:r>
            <a:r>
              <a:rPr sz="6000" b="1" spc="885" dirty="0">
                <a:solidFill>
                  <a:srgbClr val="6F2FA0"/>
                </a:solidFill>
                <a:latin typeface="Trebuchet MS"/>
                <a:cs typeface="Trebuchet MS"/>
              </a:rPr>
              <a:t>Using</a:t>
            </a:r>
            <a:r>
              <a:rPr sz="6000" b="1" spc="525" dirty="0">
                <a:solidFill>
                  <a:srgbClr val="6F2FA0"/>
                </a:solidFill>
                <a:latin typeface="Trebuchet MS"/>
                <a:cs typeface="Trebuchet MS"/>
              </a:rPr>
              <a:t> </a:t>
            </a:r>
            <a:r>
              <a:rPr sz="6000" b="1" spc="805" dirty="0">
                <a:solidFill>
                  <a:srgbClr val="6F2FA0"/>
                </a:solidFill>
                <a:latin typeface="Trebuchet MS"/>
                <a:cs typeface="Trebuchet MS"/>
              </a:rPr>
              <a:t>Machine</a:t>
            </a:r>
            <a:r>
              <a:rPr sz="6000" b="1" spc="530" dirty="0">
                <a:solidFill>
                  <a:srgbClr val="6F2FA0"/>
                </a:solidFill>
                <a:latin typeface="Trebuchet MS"/>
                <a:cs typeface="Trebuchet MS"/>
              </a:rPr>
              <a:t> </a:t>
            </a:r>
            <a:r>
              <a:rPr sz="6000" b="1" spc="740" dirty="0">
                <a:solidFill>
                  <a:srgbClr val="6F2FA0"/>
                </a:solidFill>
                <a:latin typeface="Trebuchet MS"/>
                <a:cs typeface="Trebuchet MS"/>
              </a:rPr>
              <a:t>Learning</a:t>
            </a:r>
            <a:endParaRPr sz="60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4625"/>
              </a:spcBef>
            </a:pPr>
            <a:r>
              <a:rPr lang="en-US" sz="2400" b="1" spc="285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Dr.M.Rakesh</a:t>
            </a:r>
            <a:r>
              <a:rPr lang="en-US" sz="2400" b="1" spc="285" dirty="0" smtClean="0">
                <a:solidFill>
                  <a:srgbClr val="FF0000"/>
                </a:solidFill>
                <a:latin typeface="Trebuchet MS"/>
                <a:cs typeface="Trebuchet MS"/>
              </a:rPr>
              <a:t> Kumar</a:t>
            </a:r>
            <a:r>
              <a:rPr sz="2400" b="1" spc="300" dirty="0" smtClean="0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sz="2400" b="1" spc="130" dirty="0" smtClean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80" dirty="0">
                <a:solidFill>
                  <a:srgbClr val="FF0000"/>
                </a:solidFill>
                <a:latin typeface="Trebuchet MS"/>
                <a:cs typeface="Trebuchet MS"/>
              </a:rPr>
              <a:t>Department</a:t>
            </a:r>
            <a:r>
              <a:rPr sz="2400" b="1" spc="1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19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4599" y="7779902"/>
            <a:ext cx="4892040" cy="1461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b="1" spc="330" dirty="0">
                <a:solidFill>
                  <a:srgbClr val="FF0000"/>
                </a:solidFill>
                <a:latin typeface="Trebuchet MS"/>
                <a:cs typeface="Trebuchet MS"/>
              </a:rPr>
              <a:t>CSE</a:t>
            </a: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ts val="2770"/>
              </a:lnSpc>
              <a:spcBef>
                <a:spcPts val="130"/>
              </a:spcBef>
            </a:pPr>
            <a:r>
              <a:rPr sz="2400" b="1" spc="265" dirty="0">
                <a:solidFill>
                  <a:srgbClr val="FF0000"/>
                </a:solidFill>
                <a:latin typeface="Trebuchet MS"/>
                <a:cs typeface="Trebuchet MS"/>
              </a:rPr>
              <a:t>Rajalakshmi</a:t>
            </a:r>
            <a:r>
              <a:rPr sz="2400" b="1" spc="1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260" dirty="0">
                <a:solidFill>
                  <a:srgbClr val="FF0000"/>
                </a:solidFill>
                <a:latin typeface="Trebuchet MS"/>
                <a:cs typeface="Trebuchet MS"/>
              </a:rPr>
              <a:t>Engineering </a:t>
            </a:r>
            <a:r>
              <a:rPr sz="2400" b="1" spc="245" dirty="0">
                <a:solidFill>
                  <a:srgbClr val="FF0000"/>
                </a:solidFill>
                <a:latin typeface="Trebuchet MS"/>
                <a:cs typeface="Trebuchet MS"/>
              </a:rPr>
              <a:t>College </a:t>
            </a:r>
            <a:r>
              <a:rPr sz="2400" b="1" spc="229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Chennai,IndiaChennai,India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0" y="7862951"/>
            <a:ext cx="685696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405" dirty="0" smtClean="0">
                <a:solidFill>
                  <a:srgbClr val="FF0000"/>
                </a:solidFill>
                <a:latin typeface="Trebuchet MS"/>
                <a:cs typeface="Trebuchet MS"/>
              </a:rPr>
              <a:t>VISHNU VELAVAN </a:t>
            </a:r>
            <a:r>
              <a:rPr sz="3000" b="1" spc="170" dirty="0" smtClean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3000" b="1" spc="170" dirty="0" smtClean="0">
                <a:solidFill>
                  <a:srgbClr val="FF0000"/>
                </a:solidFill>
                <a:latin typeface="Trebuchet MS"/>
                <a:cs typeface="Trebuchet MS"/>
              </a:rPr>
              <a:t>220701325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310" dirty="0" smtClean="0">
                <a:solidFill>
                  <a:srgbClr val="FF0000"/>
                </a:solidFill>
                <a:latin typeface="Trebuchet MS"/>
                <a:cs typeface="Trebuchet MS"/>
              </a:rPr>
              <a:t>VEDA VIGNESHWAR 220701312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27926" y="2061759"/>
            <a:ext cx="1521586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500" dirty="0">
                <a:solidFill>
                  <a:srgbClr val="002060"/>
                </a:solidFill>
              </a:rPr>
              <a:t>Department</a:t>
            </a:r>
            <a:r>
              <a:rPr sz="4200" spc="215" dirty="0">
                <a:solidFill>
                  <a:srgbClr val="002060"/>
                </a:solidFill>
              </a:rPr>
              <a:t> </a:t>
            </a:r>
            <a:r>
              <a:rPr sz="4200" spc="380" dirty="0">
                <a:solidFill>
                  <a:srgbClr val="002060"/>
                </a:solidFill>
              </a:rPr>
              <a:t>of</a:t>
            </a:r>
            <a:r>
              <a:rPr sz="4200" spc="220" dirty="0">
                <a:solidFill>
                  <a:srgbClr val="002060"/>
                </a:solidFill>
              </a:rPr>
              <a:t> </a:t>
            </a:r>
            <a:r>
              <a:rPr sz="4200" spc="480" dirty="0">
                <a:solidFill>
                  <a:srgbClr val="002060"/>
                </a:solidFill>
              </a:rPr>
              <a:t>Computer</a:t>
            </a:r>
            <a:r>
              <a:rPr sz="4200" spc="220" dirty="0">
                <a:solidFill>
                  <a:srgbClr val="002060"/>
                </a:solidFill>
              </a:rPr>
              <a:t> </a:t>
            </a:r>
            <a:r>
              <a:rPr sz="4200" spc="440" dirty="0">
                <a:solidFill>
                  <a:srgbClr val="002060"/>
                </a:solidFill>
              </a:rPr>
              <a:t>Science</a:t>
            </a:r>
            <a:r>
              <a:rPr sz="4200" spc="220" dirty="0">
                <a:solidFill>
                  <a:srgbClr val="002060"/>
                </a:solidFill>
              </a:rPr>
              <a:t> </a:t>
            </a:r>
            <a:r>
              <a:rPr sz="4200" spc="545" dirty="0">
                <a:solidFill>
                  <a:srgbClr val="002060"/>
                </a:solidFill>
              </a:rPr>
              <a:t>and</a:t>
            </a:r>
            <a:r>
              <a:rPr sz="4200" spc="220" dirty="0">
                <a:solidFill>
                  <a:srgbClr val="002060"/>
                </a:solidFill>
              </a:rPr>
              <a:t> </a:t>
            </a:r>
            <a:r>
              <a:rPr sz="4200" spc="470" dirty="0">
                <a:solidFill>
                  <a:srgbClr val="002060"/>
                </a:solidFill>
              </a:rPr>
              <a:t>Engineering</a:t>
            </a:r>
            <a:endParaRPr sz="4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302" y="1420444"/>
            <a:ext cx="16049624" cy="3047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99" y="9255918"/>
            <a:ext cx="15849600" cy="5080"/>
          </a:xfrm>
          <a:custGeom>
            <a:avLst/>
            <a:gdLst/>
            <a:ahLst/>
            <a:cxnLst/>
            <a:rect l="l" t="t" r="r" b="b"/>
            <a:pathLst>
              <a:path w="15849600" h="5079">
                <a:moveTo>
                  <a:pt x="15849598" y="4762"/>
                </a:moveTo>
                <a:lnTo>
                  <a:pt x="0" y="4762"/>
                </a:lnTo>
                <a:lnTo>
                  <a:pt x="0" y="0"/>
                </a:lnTo>
                <a:lnTo>
                  <a:pt x="15849598" y="0"/>
                </a:lnTo>
                <a:lnTo>
                  <a:pt x="15849598" y="47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1985562"/>
            <a:ext cx="7477124" cy="7162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27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25" dirty="0"/>
              <a:t>Implementation</a:t>
            </a:r>
            <a:r>
              <a:rPr spc="245" dirty="0"/>
              <a:t> </a:t>
            </a:r>
            <a:r>
              <a:rPr spc="775" dirty="0"/>
              <a:t>&amp;</a:t>
            </a:r>
            <a:r>
              <a:rPr spc="250" dirty="0"/>
              <a:t> </a:t>
            </a:r>
            <a:r>
              <a:rPr spc="565" dirty="0"/>
              <a:t>Results</a:t>
            </a:r>
            <a:r>
              <a:rPr spc="245" dirty="0"/>
              <a:t> </a:t>
            </a:r>
            <a:r>
              <a:rPr spc="434" dirty="0"/>
              <a:t>of</a:t>
            </a:r>
            <a:r>
              <a:rPr spc="250" dirty="0"/>
              <a:t> </a:t>
            </a:r>
            <a:r>
              <a:rPr spc="600" dirty="0"/>
              <a:t>Module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64758" y="9394862"/>
            <a:ext cx="31686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165" dirty="0"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99" y="9255918"/>
            <a:ext cx="15849600" cy="5080"/>
          </a:xfrm>
          <a:custGeom>
            <a:avLst/>
            <a:gdLst/>
            <a:ahLst/>
            <a:cxnLst/>
            <a:rect l="l" t="t" r="r" b="b"/>
            <a:pathLst>
              <a:path w="15849600" h="5079">
                <a:moveTo>
                  <a:pt x="15849598" y="4762"/>
                </a:moveTo>
                <a:lnTo>
                  <a:pt x="0" y="4762"/>
                </a:lnTo>
                <a:lnTo>
                  <a:pt x="0" y="0"/>
                </a:lnTo>
                <a:lnTo>
                  <a:pt x="15849598" y="0"/>
                </a:lnTo>
                <a:lnTo>
                  <a:pt x="15849598" y="47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553" y="2279656"/>
            <a:ext cx="16049624" cy="304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4943" y="5898356"/>
            <a:ext cx="66674" cy="665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4943" y="6260306"/>
            <a:ext cx="66674" cy="665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4943" y="6622256"/>
            <a:ext cx="66674" cy="665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4943" y="6984206"/>
            <a:ext cx="66674" cy="665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4943" y="7346156"/>
            <a:ext cx="66674" cy="6654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4577" rIns="0" bIns="0" rtlCol="0">
            <a:spAutoFit/>
          </a:bodyPr>
          <a:lstStyle/>
          <a:p>
            <a:pPr marL="734695">
              <a:lnSpc>
                <a:spcPct val="100000"/>
              </a:lnSpc>
              <a:spcBef>
                <a:spcPts val="100"/>
              </a:spcBef>
            </a:pPr>
            <a:r>
              <a:rPr spc="500" dirty="0"/>
              <a:t>Conclusion</a:t>
            </a:r>
            <a:r>
              <a:rPr spc="250" dirty="0"/>
              <a:t> </a:t>
            </a:r>
            <a:r>
              <a:rPr spc="775" dirty="0"/>
              <a:t>&amp;</a:t>
            </a:r>
            <a:r>
              <a:rPr spc="250" dirty="0"/>
              <a:t> </a:t>
            </a:r>
            <a:r>
              <a:rPr spc="465" dirty="0"/>
              <a:t>Future</a:t>
            </a:r>
            <a:r>
              <a:rPr spc="250" dirty="0"/>
              <a:t> </a:t>
            </a:r>
            <a:r>
              <a:rPr spc="595" dirty="0"/>
              <a:t>Work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pc="165" dirty="0"/>
              <a:t>11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ts val="2850"/>
              </a:lnSpc>
              <a:spcBef>
                <a:spcPts val="219"/>
              </a:spcBef>
            </a:pPr>
            <a:r>
              <a:rPr b="1" spc="-40" dirty="0">
                <a:latin typeface="Times New Roman"/>
                <a:cs typeface="Times New Roman"/>
              </a:rPr>
              <a:t>Conclusion</a:t>
            </a:r>
            <a:r>
              <a:rPr b="1" spc="114" dirty="0">
                <a:latin typeface="Times New Roman"/>
                <a:cs typeface="Times New Roman"/>
              </a:rPr>
              <a:t> </a:t>
            </a:r>
            <a:r>
              <a:rPr spc="50" dirty="0"/>
              <a:t>This</a:t>
            </a:r>
            <a:r>
              <a:rPr spc="114" dirty="0"/>
              <a:t> </a:t>
            </a:r>
            <a:r>
              <a:rPr spc="60" dirty="0"/>
              <a:t>project</a:t>
            </a:r>
            <a:r>
              <a:rPr spc="120" dirty="0"/>
              <a:t> </a:t>
            </a:r>
            <a:r>
              <a:rPr dirty="0"/>
              <a:t>successfully</a:t>
            </a:r>
            <a:r>
              <a:rPr spc="114" dirty="0"/>
              <a:t> </a:t>
            </a:r>
            <a:r>
              <a:rPr spc="50" dirty="0"/>
              <a:t>used</a:t>
            </a:r>
            <a:r>
              <a:rPr spc="120" dirty="0"/>
              <a:t> </a:t>
            </a:r>
            <a:r>
              <a:rPr spc="60" dirty="0"/>
              <a:t>machine</a:t>
            </a:r>
            <a:r>
              <a:rPr spc="114" dirty="0"/>
              <a:t> </a:t>
            </a:r>
            <a:r>
              <a:rPr spc="50" dirty="0"/>
              <a:t>learning,</a:t>
            </a:r>
            <a:r>
              <a:rPr spc="120" dirty="0"/>
              <a:t> </a:t>
            </a:r>
            <a:r>
              <a:rPr dirty="0"/>
              <a:t>specifically</a:t>
            </a:r>
            <a:r>
              <a:rPr spc="114" dirty="0"/>
              <a:t> </a:t>
            </a:r>
            <a:r>
              <a:rPr spc="80" dirty="0"/>
              <a:t>the</a:t>
            </a:r>
            <a:r>
              <a:rPr spc="120" dirty="0"/>
              <a:t> </a:t>
            </a:r>
            <a:r>
              <a:rPr spc="110" dirty="0"/>
              <a:t>KMeans</a:t>
            </a:r>
            <a:r>
              <a:rPr spc="114" dirty="0"/>
              <a:t> </a:t>
            </a:r>
            <a:r>
              <a:rPr dirty="0"/>
              <a:t>clustering</a:t>
            </a:r>
            <a:r>
              <a:rPr spc="120" dirty="0"/>
              <a:t> </a:t>
            </a:r>
            <a:r>
              <a:rPr spc="75" dirty="0"/>
              <a:t>algorithm,</a:t>
            </a:r>
            <a:r>
              <a:rPr spc="114" dirty="0"/>
              <a:t> </a:t>
            </a:r>
            <a:r>
              <a:rPr spc="125" dirty="0"/>
              <a:t>to</a:t>
            </a:r>
            <a:r>
              <a:rPr spc="114" dirty="0"/>
              <a:t> </a:t>
            </a:r>
            <a:r>
              <a:rPr spc="95" dirty="0"/>
              <a:t>group</a:t>
            </a:r>
            <a:r>
              <a:rPr spc="120" dirty="0"/>
              <a:t> </a:t>
            </a:r>
            <a:r>
              <a:rPr spc="45" dirty="0"/>
              <a:t>customers </a:t>
            </a:r>
            <a:r>
              <a:rPr spc="85" dirty="0"/>
              <a:t>into</a:t>
            </a:r>
            <a:r>
              <a:rPr spc="260" dirty="0"/>
              <a:t> </a:t>
            </a:r>
            <a:r>
              <a:rPr spc="45" dirty="0"/>
              <a:t>different</a:t>
            </a:r>
            <a:r>
              <a:rPr spc="265" dirty="0"/>
              <a:t> </a:t>
            </a:r>
            <a:r>
              <a:rPr dirty="0"/>
              <a:t>segments</a:t>
            </a:r>
            <a:r>
              <a:rPr spc="260" dirty="0"/>
              <a:t> </a:t>
            </a:r>
            <a:r>
              <a:rPr spc="65" dirty="0"/>
              <a:t>based</a:t>
            </a:r>
            <a:r>
              <a:rPr spc="265" dirty="0"/>
              <a:t> </a:t>
            </a:r>
            <a:r>
              <a:rPr spc="120" dirty="0"/>
              <a:t>on</a:t>
            </a:r>
            <a:r>
              <a:rPr spc="260" dirty="0"/>
              <a:t> </a:t>
            </a:r>
            <a:r>
              <a:rPr spc="65" dirty="0"/>
              <a:t>their</a:t>
            </a:r>
            <a:r>
              <a:rPr spc="265" dirty="0"/>
              <a:t> </a:t>
            </a:r>
            <a:r>
              <a:rPr spc="45" dirty="0"/>
              <a:t>income,</a:t>
            </a:r>
            <a:r>
              <a:rPr spc="260" dirty="0"/>
              <a:t> </a:t>
            </a:r>
            <a:r>
              <a:rPr dirty="0"/>
              <a:t>age,</a:t>
            </a:r>
            <a:r>
              <a:rPr spc="265" dirty="0"/>
              <a:t> </a:t>
            </a:r>
            <a:r>
              <a:rPr spc="120" dirty="0"/>
              <a:t>and</a:t>
            </a:r>
            <a:r>
              <a:rPr spc="260" dirty="0"/>
              <a:t> </a:t>
            </a:r>
            <a:r>
              <a:rPr spc="55" dirty="0"/>
              <a:t>spending</a:t>
            </a:r>
            <a:r>
              <a:rPr spc="265" dirty="0"/>
              <a:t> </a:t>
            </a:r>
            <a:r>
              <a:rPr spc="65" dirty="0"/>
              <a:t>behavior.</a:t>
            </a:r>
            <a:r>
              <a:rPr spc="260" dirty="0"/>
              <a:t> </a:t>
            </a:r>
            <a:r>
              <a:rPr dirty="0"/>
              <a:t>By</a:t>
            </a:r>
            <a:r>
              <a:rPr spc="265" dirty="0"/>
              <a:t> </a:t>
            </a:r>
            <a:r>
              <a:rPr spc="50" dirty="0"/>
              <a:t>analyzing</a:t>
            </a:r>
            <a:r>
              <a:rPr spc="260" dirty="0"/>
              <a:t> </a:t>
            </a:r>
            <a:r>
              <a:rPr spc="75" dirty="0"/>
              <a:t>the</a:t>
            </a:r>
            <a:r>
              <a:rPr spc="265" dirty="0"/>
              <a:t> </a:t>
            </a:r>
            <a:r>
              <a:rPr spc="110" dirty="0"/>
              <a:t>data,</a:t>
            </a:r>
            <a:r>
              <a:rPr spc="260" dirty="0"/>
              <a:t> </a:t>
            </a:r>
            <a:r>
              <a:rPr dirty="0"/>
              <a:t>we</a:t>
            </a:r>
            <a:r>
              <a:rPr spc="265" dirty="0"/>
              <a:t> </a:t>
            </a:r>
            <a:r>
              <a:rPr dirty="0"/>
              <a:t>were</a:t>
            </a:r>
            <a:r>
              <a:rPr spc="265" dirty="0"/>
              <a:t> </a:t>
            </a:r>
            <a:r>
              <a:rPr spc="50" dirty="0"/>
              <a:t>able</a:t>
            </a:r>
            <a:r>
              <a:rPr spc="260" dirty="0"/>
              <a:t> </a:t>
            </a:r>
            <a:r>
              <a:rPr spc="125" dirty="0"/>
              <a:t>to</a:t>
            </a:r>
            <a:r>
              <a:rPr spc="265" dirty="0"/>
              <a:t> </a:t>
            </a:r>
            <a:r>
              <a:rPr spc="-10" dirty="0"/>
              <a:t>identify </a:t>
            </a:r>
            <a:r>
              <a:rPr spc="85" dirty="0"/>
              <a:t>patterns</a:t>
            </a:r>
            <a:r>
              <a:rPr spc="315" dirty="0"/>
              <a:t> </a:t>
            </a:r>
            <a:r>
              <a:rPr spc="125" dirty="0"/>
              <a:t>that</a:t>
            </a:r>
            <a:r>
              <a:rPr spc="320" dirty="0"/>
              <a:t> </a:t>
            </a:r>
            <a:r>
              <a:rPr spc="50" dirty="0"/>
              <a:t>help</a:t>
            </a:r>
            <a:r>
              <a:rPr spc="320" dirty="0"/>
              <a:t> </a:t>
            </a:r>
            <a:r>
              <a:rPr dirty="0"/>
              <a:t>businesses</a:t>
            </a:r>
            <a:r>
              <a:rPr spc="315" dirty="0"/>
              <a:t> </a:t>
            </a:r>
            <a:r>
              <a:rPr spc="90" dirty="0"/>
              <a:t>understand</a:t>
            </a:r>
            <a:r>
              <a:rPr spc="320" dirty="0"/>
              <a:t> </a:t>
            </a:r>
            <a:r>
              <a:rPr spc="70" dirty="0"/>
              <a:t>their</a:t>
            </a:r>
            <a:r>
              <a:rPr spc="320" dirty="0"/>
              <a:t> </a:t>
            </a:r>
            <a:r>
              <a:rPr spc="55" dirty="0"/>
              <a:t>customers</a:t>
            </a:r>
            <a:r>
              <a:rPr spc="315" dirty="0"/>
              <a:t> </a:t>
            </a:r>
            <a:r>
              <a:rPr spc="65" dirty="0"/>
              <a:t>better—</a:t>
            </a:r>
            <a:r>
              <a:rPr dirty="0"/>
              <a:t>like</a:t>
            </a:r>
            <a:r>
              <a:rPr spc="320" dirty="0"/>
              <a:t> </a:t>
            </a:r>
            <a:r>
              <a:rPr spc="70" dirty="0"/>
              <a:t>who</a:t>
            </a:r>
            <a:r>
              <a:rPr spc="320" dirty="0"/>
              <a:t> </a:t>
            </a:r>
            <a:r>
              <a:rPr spc="50" dirty="0"/>
              <a:t>spends</a:t>
            </a:r>
            <a:r>
              <a:rPr spc="315" dirty="0"/>
              <a:t> </a:t>
            </a:r>
            <a:r>
              <a:rPr spc="75" dirty="0"/>
              <a:t>more,</a:t>
            </a:r>
            <a:r>
              <a:rPr spc="320" dirty="0"/>
              <a:t> </a:t>
            </a:r>
            <a:r>
              <a:rPr spc="70" dirty="0"/>
              <a:t>who</a:t>
            </a:r>
            <a:r>
              <a:rPr spc="320" dirty="0"/>
              <a:t> </a:t>
            </a:r>
            <a:r>
              <a:rPr dirty="0"/>
              <a:t>is</a:t>
            </a:r>
            <a:r>
              <a:rPr spc="315" dirty="0"/>
              <a:t> </a:t>
            </a:r>
            <a:r>
              <a:rPr spc="65" dirty="0"/>
              <a:t>budget-</a:t>
            </a:r>
            <a:r>
              <a:rPr dirty="0"/>
              <a:t>conscious,</a:t>
            </a:r>
            <a:r>
              <a:rPr spc="320" dirty="0"/>
              <a:t> </a:t>
            </a:r>
            <a:r>
              <a:rPr spc="120" dirty="0"/>
              <a:t>and</a:t>
            </a:r>
            <a:r>
              <a:rPr spc="320" dirty="0"/>
              <a:t> </a:t>
            </a:r>
            <a:r>
              <a:rPr spc="45" dirty="0"/>
              <a:t>how </a:t>
            </a:r>
            <a:r>
              <a:rPr dirty="0"/>
              <a:t>age</a:t>
            </a:r>
            <a:r>
              <a:rPr spc="175" dirty="0"/>
              <a:t> </a:t>
            </a:r>
            <a:r>
              <a:rPr spc="120" dirty="0"/>
              <a:t>or</a:t>
            </a:r>
            <a:r>
              <a:rPr spc="180" dirty="0"/>
              <a:t> </a:t>
            </a:r>
            <a:r>
              <a:rPr dirty="0"/>
              <a:t>income</a:t>
            </a:r>
            <a:r>
              <a:rPr spc="180" dirty="0"/>
              <a:t> </a:t>
            </a:r>
            <a:r>
              <a:rPr dirty="0"/>
              <a:t>affects</a:t>
            </a:r>
            <a:r>
              <a:rPr spc="180" dirty="0"/>
              <a:t> </a:t>
            </a:r>
            <a:r>
              <a:rPr spc="70" dirty="0"/>
              <a:t>shopping</a:t>
            </a:r>
            <a:r>
              <a:rPr spc="175" dirty="0"/>
              <a:t> </a:t>
            </a:r>
            <a:r>
              <a:rPr spc="70" dirty="0"/>
              <a:t>habits.</a:t>
            </a:r>
            <a:r>
              <a:rPr spc="180" dirty="0"/>
              <a:t> </a:t>
            </a:r>
            <a:r>
              <a:rPr spc="55" dirty="0"/>
              <a:t>This</a:t>
            </a:r>
            <a:r>
              <a:rPr spc="180" dirty="0"/>
              <a:t> </a:t>
            </a:r>
            <a:r>
              <a:rPr spc="85" dirty="0"/>
              <a:t>kind</a:t>
            </a:r>
            <a:r>
              <a:rPr spc="180" dirty="0"/>
              <a:t> </a:t>
            </a:r>
            <a:r>
              <a:rPr spc="60" dirty="0"/>
              <a:t>of</a:t>
            </a:r>
            <a:r>
              <a:rPr spc="180" dirty="0"/>
              <a:t> </a:t>
            </a:r>
            <a:r>
              <a:rPr spc="105" dirty="0"/>
              <a:t>automated</a:t>
            </a:r>
            <a:r>
              <a:rPr spc="175" dirty="0"/>
              <a:t> </a:t>
            </a:r>
            <a:r>
              <a:rPr spc="60" dirty="0"/>
              <a:t>segmentation</a:t>
            </a:r>
            <a:r>
              <a:rPr spc="180" dirty="0"/>
              <a:t> </a:t>
            </a:r>
            <a:r>
              <a:rPr dirty="0"/>
              <a:t>is</a:t>
            </a:r>
            <a:r>
              <a:rPr spc="180" dirty="0"/>
              <a:t> </a:t>
            </a:r>
            <a:r>
              <a:rPr spc="80" dirty="0"/>
              <a:t>much</a:t>
            </a:r>
            <a:r>
              <a:rPr spc="180" dirty="0"/>
              <a:t> </a:t>
            </a:r>
            <a:r>
              <a:rPr spc="55" dirty="0"/>
              <a:t>faster</a:t>
            </a:r>
            <a:r>
              <a:rPr spc="180" dirty="0"/>
              <a:t> </a:t>
            </a:r>
            <a:r>
              <a:rPr spc="120" dirty="0"/>
              <a:t>and</a:t>
            </a:r>
            <a:r>
              <a:rPr spc="175" dirty="0"/>
              <a:t> </a:t>
            </a:r>
            <a:r>
              <a:rPr spc="80" dirty="0"/>
              <a:t>more</a:t>
            </a:r>
            <a:r>
              <a:rPr spc="180" dirty="0"/>
              <a:t> </a:t>
            </a:r>
            <a:r>
              <a:rPr spc="70" dirty="0"/>
              <a:t>accurate</a:t>
            </a:r>
            <a:r>
              <a:rPr spc="180" dirty="0"/>
              <a:t> </a:t>
            </a:r>
            <a:r>
              <a:rPr spc="125" dirty="0"/>
              <a:t>than</a:t>
            </a:r>
            <a:r>
              <a:rPr spc="180" dirty="0"/>
              <a:t> </a:t>
            </a:r>
            <a:r>
              <a:rPr spc="65" dirty="0"/>
              <a:t>doing</a:t>
            </a:r>
            <a:r>
              <a:rPr spc="180" dirty="0"/>
              <a:t> </a:t>
            </a:r>
            <a:r>
              <a:rPr spc="30" dirty="0"/>
              <a:t>it </a:t>
            </a:r>
            <a:r>
              <a:rPr spc="65" dirty="0"/>
              <a:t>manually,</a:t>
            </a:r>
            <a:r>
              <a:rPr spc="40" dirty="0"/>
              <a:t> </a:t>
            </a:r>
            <a:r>
              <a:rPr spc="120" dirty="0"/>
              <a:t>and</a:t>
            </a:r>
            <a:r>
              <a:rPr spc="45" dirty="0"/>
              <a:t> </a:t>
            </a:r>
            <a:r>
              <a:rPr spc="55" dirty="0"/>
              <a:t>it</a:t>
            </a:r>
            <a:r>
              <a:rPr spc="40" dirty="0"/>
              <a:t> </a:t>
            </a:r>
            <a:r>
              <a:rPr dirty="0"/>
              <a:t>helps</a:t>
            </a:r>
            <a:r>
              <a:rPr spc="45" dirty="0"/>
              <a:t> </a:t>
            </a:r>
            <a:r>
              <a:rPr spc="55" dirty="0"/>
              <a:t>companies</a:t>
            </a:r>
            <a:r>
              <a:rPr spc="40" dirty="0"/>
              <a:t> </a:t>
            </a:r>
            <a:r>
              <a:rPr spc="80" dirty="0"/>
              <a:t>make</a:t>
            </a:r>
            <a:r>
              <a:rPr spc="45" dirty="0"/>
              <a:t> </a:t>
            </a:r>
            <a:r>
              <a:rPr spc="80" dirty="0"/>
              <a:t>smarter</a:t>
            </a:r>
            <a:r>
              <a:rPr spc="45" dirty="0"/>
              <a:t> </a:t>
            </a:r>
            <a:r>
              <a:rPr spc="75" dirty="0"/>
              <a:t>marketing</a:t>
            </a:r>
            <a:r>
              <a:rPr spc="40" dirty="0"/>
              <a:t> </a:t>
            </a:r>
            <a:r>
              <a:rPr spc="-10" dirty="0"/>
              <a:t>decisions.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pc="-10" dirty="0"/>
          </a:p>
          <a:p>
            <a:pPr marL="12700" algn="just">
              <a:lnSpc>
                <a:spcPct val="100000"/>
              </a:lnSpc>
            </a:pPr>
            <a:r>
              <a:rPr spc="-20" dirty="0"/>
              <a:t>F</a:t>
            </a:r>
            <a:r>
              <a:rPr b="1" spc="-20" dirty="0">
                <a:latin typeface="Times New Roman"/>
                <a:cs typeface="Times New Roman"/>
              </a:rPr>
              <a:t>uture</a:t>
            </a:r>
            <a:r>
              <a:rPr b="1" spc="-100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Times New Roman"/>
                <a:cs typeface="Times New Roman"/>
              </a:rPr>
              <a:t>Work</a:t>
            </a:r>
          </a:p>
          <a:p>
            <a:pPr marL="530225" marR="911225" algn="just">
              <a:lnSpc>
                <a:spcPts val="2850"/>
              </a:lnSpc>
              <a:spcBef>
                <a:spcPts val="225"/>
              </a:spcBef>
            </a:pPr>
            <a:r>
              <a:rPr spc="60" dirty="0"/>
              <a:t>Use</a:t>
            </a:r>
            <a:r>
              <a:rPr spc="40" dirty="0"/>
              <a:t> </a:t>
            </a:r>
            <a:r>
              <a:rPr spc="80" dirty="0"/>
              <a:t>more</a:t>
            </a:r>
            <a:r>
              <a:rPr spc="45" dirty="0"/>
              <a:t> </a:t>
            </a:r>
            <a:r>
              <a:rPr spc="70" dirty="0"/>
              <a:t>advanced</a:t>
            </a:r>
            <a:r>
              <a:rPr spc="45" dirty="0"/>
              <a:t> </a:t>
            </a:r>
            <a:r>
              <a:rPr spc="65" dirty="0"/>
              <a:t>algorithms</a:t>
            </a:r>
            <a:r>
              <a:rPr spc="45" dirty="0"/>
              <a:t> </a:t>
            </a:r>
            <a:r>
              <a:rPr dirty="0"/>
              <a:t>(like</a:t>
            </a:r>
            <a:r>
              <a:rPr spc="45" dirty="0"/>
              <a:t> </a:t>
            </a:r>
            <a:r>
              <a:rPr spc="105" dirty="0"/>
              <a:t>DBSCAN</a:t>
            </a:r>
            <a:r>
              <a:rPr spc="45" dirty="0"/>
              <a:t> </a:t>
            </a:r>
            <a:r>
              <a:rPr spc="120" dirty="0"/>
              <a:t>or</a:t>
            </a:r>
            <a:r>
              <a:rPr spc="45" dirty="0"/>
              <a:t> </a:t>
            </a:r>
            <a:r>
              <a:rPr spc="50" dirty="0"/>
              <a:t>hierarchical</a:t>
            </a:r>
            <a:r>
              <a:rPr spc="45" dirty="0"/>
              <a:t> </a:t>
            </a:r>
            <a:r>
              <a:rPr dirty="0"/>
              <a:t>clustering)</a:t>
            </a:r>
            <a:r>
              <a:rPr spc="45" dirty="0"/>
              <a:t> </a:t>
            </a:r>
            <a:r>
              <a:rPr spc="125" dirty="0"/>
              <a:t>to</a:t>
            </a:r>
            <a:r>
              <a:rPr spc="45" dirty="0"/>
              <a:t> </a:t>
            </a:r>
            <a:r>
              <a:rPr spc="60" dirty="0"/>
              <a:t>improve</a:t>
            </a:r>
            <a:r>
              <a:rPr spc="45" dirty="0"/>
              <a:t> </a:t>
            </a:r>
            <a:r>
              <a:rPr spc="75" dirty="0"/>
              <a:t>the</a:t>
            </a:r>
            <a:r>
              <a:rPr spc="45" dirty="0"/>
              <a:t> </a:t>
            </a:r>
            <a:r>
              <a:rPr spc="50" dirty="0"/>
              <a:t>accuracy</a:t>
            </a:r>
            <a:r>
              <a:rPr spc="45" dirty="0"/>
              <a:t> </a:t>
            </a:r>
            <a:r>
              <a:rPr spc="55" dirty="0"/>
              <a:t>of</a:t>
            </a:r>
            <a:r>
              <a:rPr spc="45" dirty="0"/>
              <a:t> </a:t>
            </a:r>
            <a:r>
              <a:rPr spc="50" dirty="0"/>
              <a:t>segmentation. </a:t>
            </a:r>
            <a:r>
              <a:rPr spc="110" dirty="0"/>
              <a:t>Add</a:t>
            </a:r>
            <a:r>
              <a:rPr spc="80" dirty="0"/>
              <a:t> more </a:t>
            </a:r>
            <a:r>
              <a:rPr spc="65" dirty="0"/>
              <a:t>customer</a:t>
            </a:r>
            <a:r>
              <a:rPr spc="80" dirty="0"/>
              <a:t> </a:t>
            </a:r>
            <a:r>
              <a:rPr spc="50" dirty="0"/>
              <a:t>features</a:t>
            </a:r>
            <a:r>
              <a:rPr spc="85" dirty="0"/>
              <a:t> </a:t>
            </a:r>
            <a:r>
              <a:rPr spc="50" dirty="0"/>
              <a:t>such</a:t>
            </a:r>
            <a:r>
              <a:rPr spc="80" dirty="0"/>
              <a:t> </a:t>
            </a:r>
            <a:r>
              <a:rPr spc="50" dirty="0"/>
              <a:t>as</a:t>
            </a:r>
            <a:r>
              <a:rPr spc="80" dirty="0"/>
              <a:t> </a:t>
            </a:r>
            <a:r>
              <a:rPr spc="70" dirty="0"/>
              <a:t>location,</a:t>
            </a:r>
            <a:r>
              <a:rPr spc="80" dirty="0"/>
              <a:t> </a:t>
            </a:r>
            <a:r>
              <a:rPr spc="50" dirty="0"/>
              <a:t>online</a:t>
            </a:r>
            <a:r>
              <a:rPr spc="85" dirty="0"/>
              <a:t> </a:t>
            </a:r>
            <a:r>
              <a:rPr dirty="0"/>
              <a:t>activity,</a:t>
            </a:r>
            <a:r>
              <a:rPr spc="80" dirty="0"/>
              <a:t> </a:t>
            </a:r>
            <a:r>
              <a:rPr spc="120" dirty="0"/>
              <a:t>or</a:t>
            </a:r>
            <a:r>
              <a:rPr spc="80" dirty="0"/>
              <a:t> </a:t>
            </a:r>
            <a:r>
              <a:rPr spc="100" dirty="0"/>
              <a:t>product</a:t>
            </a:r>
            <a:r>
              <a:rPr spc="85" dirty="0"/>
              <a:t> </a:t>
            </a:r>
            <a:r>
              <a:rPr dirty="0"/>
              <a:t>preferences</a:t>
            </a:r>
            <a:r>
              <a:rPr spc="80" dirty="0"/>
              <a:t> </a:t>
            </a:r>
            <a:r>
              <a:rPr spc="75" dirty="0"/>
              <a:t>for</a:t>
            </a:r>
            <a:r>
              <a:rPr spc="80" dirty="0"/>
              <a:t> </a:t>
            </a:r>
            <a:r>
              <a:rPr dirty="0"/>
              <a:t>deeper</a:t>
            </a:r>
            <a:r>
              <a:rPr spc="80" dirty="0"/>
              <a:t> </a:t>
            </a:r>
            <a:r>
              <a:rPr spc="-10" dirty="0"/>
              <a:t>analysis.</a:t>
            </a:r>
          </a:p>
          <a:p>
            <a:pPr marL="530225" marR="2931795" algn="just">
              <a:lnSpc>
                <a:spcPts val="2850"/>
              </a:lnSpc>
            </a:pPr>
            <a:r>
              <a:rPr dirty="0"/>
              <a:t>Build</a:t>
            </a:r>
            <a:r>
              <a:rPr spc="70" dirty="0"/>
              <a:t> </a:t>
            </a:r>
            <a:r>
              <a:rPr spc="125" dirty="0"/>
              <a:t>a</a:t>
            </a:r>
            <a:r>
              <a:rPr spc="70" dirty="0"/>
              <a:t> </a:t>
            </a:r>
            <a:r>
              <a:rPr dirty="0"/>
              <a:t>web</a:t>
            </a:r>
            <a:r>
              <a:rPr spc="70" dirty="0"/>
              <a:t> </a:t>
            </a:r>
            <a:r>
              <a:rPr spc="105" dirty="0"/>
              <a:t>dashboard</a:t>
            </a:r>
            <a:r>
              <a:rPr spc="70" dirty="0"/>
              <a:t> </a:t>
            </a:r>
            <a:r>
              <a:rPr spc="120" dirty="0"/>
              <a:t>or</a:t>
            </a:r>
            <a:r>
              <a:rPr spc="70" dirty="0"/>
              <a:t> </a:t>
            </a:r>
            <a:r>
              <a:rPr spc="120" dirty="0"/>
              <a:t>app</a:t>
            </a:r>
            <a:r>
              <a:rPr spc="75" dirty="0"/>
              <a:t> </a:t>
            </a:r>
            <a:r>
              <a:rPr spc="50" dirty="0"/>
              <a:t>so</a:t>
            </a:r>
            <a:r>
              <a:rPr spc="70" dirty="0"/>
              <a:t> </a:t>
            </a:r>
            <a:r>
              <a:rPr dirty="0"/>
              <a:t>businesses</a:t>
            </a:r>
            <a:r>
              <a:rPr spc="70" dirty="0"/>
              <a:t> </a:t>
            </a:r>
            <a:r>
              <a:rPr spc="75" dirty="0"/>
              <a:t>can</a:t>
            </a:r>
            <a:r>
              <a:rPr spc="70" dirty="0"/>
              <a:t> </a:t>
            </a:r>
            <a:r>
              <a:rPr spc="95" dirty="0"/>
              <a:t>upload</a:t>
            </a:r>
            <a:r>
              <a:rPr spc="70" dirty="0"/>
              <a:t> </a:t>
            </a:r>
            <a:r>
              <a:rPr spc="125" dirty="0"/>
              <a:t>data</a:t>
            </a:r>
            <a:r>
              <a:rPr spc="70" dirty="0"/>
              <a:t> </a:t>
            </a:r>
            <a:r>
              <a:rPr spc="120" dirty="0"/>
              <a:t>and</a:t>
            </a:r>
            <a:r>
              <a:rPr spc="75" dirty="0"/>
              <a:t> </a:t>
            </a:r>
            <a:r>
              <a:rPr dirty="0"/>
              <a:t>get</a:t>
            </a:r>
            <a:r>
              <a:rPr spc="70" dirty="0"/>
              <a:t> </a:t>
            </a:r>
            <a:r>
              <a:rPr spc="60" dirty="0"/>
              <a:t>segmentation</a:t>
            </a:r>
            <a:r>
              <a:rPr spc="70" dirty="0"/>
              <a:t> </a:t>
            </a:r>
            <a:r>
              <a:rPr dirty="0"/>
              <a:t>results</a:t>
            </a:r>
            <a:r>
              <a:rPr spc="70" dirty="0"/>
              <a:t> </a:t>
            </a:r>
            <a:r>
              <a:rPr spc="50" dirty="0"/>
              <a:t>instantly. </a:t>
            </a:r>
            <a:r>
              <a:rPr spc="75" dirty="0"/>
              <a:t>Integrate</a:t>
            </a:r>
            <a:r>
              <a:rPr spc="85" dirty="0"/>
              <a:t> </a:t>
            </a:r>
            <a:r>
              <a:rPr dirty="0"/>
              <a:t>real-</a:t>
            </a:r>
            <a:r>
              <a:rPr spc="50" dirty="0"/>
              <a:t>time</a:t>
            </a:r>
            <a:r>
              <a:rPr spc="90" dirty="0"/>
              <a:t> </a:t>
            </a:r>
            <a:r>
              <a:rPr spc="125" dirty="0"/>
              <a:t>data</a:t>
            </a:r>
            <a:r>
              <a:rPr spc="85" dirty="0"/>
              <a:t> </a:t>
            </a:r>
            <a:r>
              <a:rPr spc="75" dirty="0"/>
              <a:t>updates,</a:t>
            </a:r>
            <a:r>
              <a:rPr spc="90" dirty="0"/>
              <a:t> </a:t>
            </a:r>
            <a:r>
              <a:rPr spc="50" dirty="0"/>
              <a:t>so</a:t>
            </a:r>
            <a:r>
              <a:rPr spc="85" dirty="0"/>
              <a:t> </a:t>
            </a:r>
            <a:r>
              <a:rPr spc="65" dirty="0"/>
              <a:t>customer</a:t>
            </a:r>
            <a:r>
              <a:rPr spc="90" dirty="0"/>
              <a:t> </a:t>
            </a:r>
            <a:r>
              <a:rPr dirty="0"/>
              <a:t>segments</a:t>
            </a:r>
            <a:r>
              <a:rPr spc="85" dirty="0"/>
              <a:t> </a:t>
            </a:r>
            <a:r>
              <a:rPr spc="70" dirty="0"/>
              <a:t>automatically</a:t>
            </a:r>
            <a:r>
              <a:rPr spc="90" dirty="0"/>
              <a:t> </a:t>
            </a:r>
            <a:r>
              <a:rPr dirty="0"/>
              <a:t>refresh</a:t>
            </a:r>
            <a:r>
              <a:rPr spc="85" dirty="0"/>
              <a:t> </a:t>
            </a:r>
            <a:r>
              <a:rPr spc="60" dirty="0"/>
              <a:t>as</a:t>
            </a:r>
            <a:r>
              <a:rPr spc="90" dirty="0"/>
              <a:t> </a:t>
            </a:r>
            <a:r>
              <a:rPr dirty="0"/>
              <a:t>new</a:t>
            </a:r>
            <a:r>
              <a:rPr spc="85" dirty="0"/>
              <a:t> </a:t>
            </a:r>
            <a:r>
              <a:rPr spc="125" dirty="0"/>
              <a:t>data</a:t>
            </a:r>
            <a:r>
              <a:rPr spc="90" dirty="0"/>
              <a:t> </a:t>
            </a:r>
            <a:r>
              <a:rPr dirty="0"/>
              <a:t>comes</a:t>
            </a:r>
            <a:r>
              <a:rPr spc="85" dirty="0"/>
              <a:t> </a:t>
            </a:r>
            <a:r>
              <a:rPr spc="25" dirty="0"/>
              <a:t>in. </a:t>
            </a:r>
            <a:r>
              <a:rPr spc="65" dirty="0"/>
              <a:t>Apply</a:t>
            </a:r>
            <a:r>
              <a:rPr spc="80" dirty="0"/>
              <a:t> </a:t>
            </a:r>
            <a:r>
              <a:rPr dirty="0"/>
              <a:t>deep</a:t>
            </a:r>
            <a:r>
              <a:rPr spc="85" dirty="0"/>
              <a:t> </a:t>
            </a:r>
            <a:r>
              <a:rPr spc="55" dirty="0"/>
              <a:t>learning</a:t>
            </a:r>
            <a:r>
              <a:rPr spc="85" dirty="0"/>
              <a:t> </a:t>
            </a:r>
            <a:r>
              <a:rPr dirty="0"/>
              <a:t>models</a:t>
            </a:r>
            <a:r>
              <a:rPr spc="85" dirty="0"/>
              <a:t> </a:t>
            </a:r>
            <a:r>
              <a:rPr spc="125" dirty="0"/>
              <a:t>to</a:t>
            </a:r>
            <a:r>
              <a:rPr spc="85" dirty="0"/>
              <a:t> </a:t>
            </a:r>
            <a:r>
              <a:rPr spc="75" dirty="0"/>
              <a:t>handle</a:t>
            </a:r>
            <a:r>
              <a:rPr spc="80" dirty="0"/>
              <a:t> more</a:t>
            </a:r>
            <a:r>
              <a:rPr spc="85" dirty="0"/>
              <a:t> </a:t>
            </a:r>
            <a:r>
              <a:rPr dirty="0"/>
              <a:t>complex</a:t>
            </a:r>
            <a:r>
              <a:rPr spc="85" dirty="0"/>
              <a:t> </a:t>
            </a:r>
            <a:r>
              <a:rPr spc="120" dirty="0"/>
              <a:t>and</a:t>
            </a:r>
            <a:r>
              <a:rPr spc="85" dirty="0"/>
              <a:t> </a:t>
            </a:r>
            <a:r>
              <a:rPr dirty="0"/>
              <a:t>large</a:t>
            </a:r>
            <a:r>
              <a:rPr spc="85" dirty="0"/>
              <a:t> </a:t>
            </a:r>
            <a:r>
              <a:rPr spc="70" dirty="0"/>
              <a:t>datasets</a:t>
            </a:r>
            <a:r>
              <a:rPr spc="85" dirty="0"/>
              <a:t> </a:t>
            </a:r>
            <a:r>
              <a:rPr spc="50" dirty="0"/>
              <a:t>in</a:t>
            </a:r>
            <a:r>
              <a:rPr spc="80" dirty="0"/>
              <a:t> </a:t>
            </a:r>
            <a:r>
              <a:rPr spc="75" dirty="0"/>
              <a:t>the</a:t>
            </a:r>
            <a:r>
              <a:rPr spc="85" dirty="0"/>
              <a:t> </a:t>
            </a:r>
            <a:r>
              <a:rPr spc="60" dirty="0"/>
              <a:t>future.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99" y="9255918"/>
            <a:ext cx="15849600" cy="5080"/>
          </a:xfrm>
          <a:custGeom>
            <a:avLst/>
            <a:gdLst/>
            <a:ahLst/>
            <a:cxnLst/>
            <a:rect l="l" t="t" r="r" b="b"/>
            <a:pathLst>
              <a:path w="15849600" h="5079">
                <a:moveTo>
                  <a:pt x="15849598" y="4762"/>
                </a:moveTo>
                <a:lnTo>
                  <a:pt x="0" y="4762"/>
                </a:lnTo>
                <a:lnTo>
                  <a:pt x="0" y="0"/>
                </a:lnTo>
                <a:lnTo>
                  <a:pt x="15849598" y="0"/>
                </a:lnTo>
                <a:lnTo>
                  <a:pt x="15849598" y="47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553" y="2279656"/>
            <a:ext cx="16049624" cy="304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4577" rIns="0" bIns="0" rtlCol="0">
            <a:spAutoFit/>
          </a:bodyPr>
          <a:lstStyle/>
          <a:p>
            <a:pPr marL="734695">
              <a:lnSpc>
                <a:spcPct val="100000"/>
              </a:lnSpc>
              <a:spcBef>
                <a:spcPts val="100"/>
              </a:spcBef>
            </a:pPr>
            <a:r>
              <a:rPr spc="484" dirty="0"/>
              <a:t>References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pc="165" dirty="0"/>
              <a:t>12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9396" y="2934106"/>
            <a:ext cx="16173450" cy="22059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38760" algn="just">
              <a:lnSpc>
                <a:spcPts val="2850"/>
              </a:lnSpc>
              <a:spcBef>
                <a:spcPts val="219"/>
              </a:spcBef>
              <a:buSzPct val="95833"/>
              <a:buAutoNum type="arabicPeriod"/>
              <a:tabLst>
                <a:tab pos="251460" algn="l"/>
              </a:tabLst>
            </a:pPr>
            <a:r>
              <a:rPr sz="2400" spc="90" dirty="0">
                <a:latin typeface="Times New Roman"/>
                <a:cs typeface="Times New Roman"/>
              </a:rPr>
              <a:t>MacQueen,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J.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(1967).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i="1" spc="90" dirty="0">
                <a:latin typeface="Times New Roman"/>
                <a:cs typeface="Times New Roman"/>
              </a:rPr>
              <a:t>Some</a:t>
            </a:r>
            <a:r>
              <a:rPr sz="2400" i="1" spc="285" dirty="0">
                <a:latin typeface="Times New Roman"/>
                <a:cs typeface="Times New Roman"/>
              </a:rPr>
              <a:t> </a:t>
            </a:r>
            <a:r>
              <a:rPr sz="2400" i="1" spc="75" dirty="0">
                <a:latin typeface="Times New Roman"/>
                <a:cs typeface="Times New Roman"/>
              </a:rPr>
              <a:t>Methods</a:t>
            </a:r>
            <a:r>
              <a:rPr sz="2400" i="1" spc="2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for</a:t>
            </a:r>
            <a:r>
              <a:rPr sz="2400" i="1" spc="2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Classification</a:t>
            </a:r>
            <a:r>
              <a:rPr sz="2400" i="1" spc="2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285" dirty="0">
                <a:latin typeface="Times New Roman"/>
                <a:cs typeface="Times New Roman"/>
              </a:rPr>
              <a:t> </a:t>
            </a:r>
            <a:r>
              <a:rPr sz="2400" i="1" spc="50" dirty="0">
                <a:latin typeface="Times New Roman"/>
                <a:cs typeface="Times New Roman"/>
              </a:rPr>
              <a:t>Analysis</a:t>
            </a:r>
            <a:r>
              <a:rPr sz="2400" i="1" spc="285" dirty="0">
                <a:latin typeface="Times New Roman"/>
                <a:cs typeface="Times New Roman"/>
              </a:rPr>
              <a:t> </a:t>
            </a:r>
            <a:r>
              <a:rPr sz="2400" i="1" spc="70" dirty="0">
                <a:latin typeface="Times New Roman"/>
                <a:cs typeface="Times New Roman"/>
              </a:rPr>
              <a:t>of</a:t>
            </a:r>
            <a:r>
              <a:rPr sz="2400" i="1" spc="280" dirty="0">
                <a:latin typeface="Times New Roman"/>
                <a:cs typeface="Times New Roman"/>
              </a:rPr>
              <a:t> </a:t>
            </a:r>
            <a:r>
              <a:rPr sz="2400" i="1" spc="55" dirty="0">
                <a:latin typeface="Times New Roman"/>
                <a:cs typeface="Times New Roman"/>
              </a:rPr>
              <a:t>Multivariate</a:t>
            </a:r>
            <a:r>
              <a:rPr sz="2400" i="1" spc="2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Observations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In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Proceedings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of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the </a:t>
            </a:r>
            <a:r>
              <a:rPr sz="2400" spc="105" dirty="0">
                <a:latin typeface="Times New Roman"/>
                <a:cs typeface="Times New Roman"/>
              </a:rPr>
              <a:t>Fifth</a:t>
            </a:r>
            <a:r>
              <a:rPr sz="2400" spc="3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Berkeley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spc="70" dirty="0">
                <a:latin typeface="Times New Roman"/>
                <a:cs typeface="Times New Roman"/>
              </a:rPr>
              <a:t>Symposium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spc="125" dirty="0">
                <a:latin typeface="Times New Roman"/>
                <a:cs typeface="Times New Roman"/>
              </a:rPr>
              <a:t>on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spc="100" dirty="0">
                <a:latin typeface="Times New Roman"/>
                <a:cs typeface="Times New Roman"/>
              </a:rPr>
              <a:t>Mathematical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spc="55" dirty="0">
                <a:latin typeface="Times New Roman"/>
                <a:cs typeface="Times New Roman"/>
              </a:rPr>
              <a:t>Statistics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spc="130" dirty="0">
                <a:latin typeface="Times New Roman"/>
                <a:cs typeface="Times New Roman"/>
              </a:rPr>
              <a:t>and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spc="85" dirty="0">
                <a:latin typeface="Times New Roman"/>
                <a:cs typeface="Times New Roman"/>
              </a:rPr>
              <a:t>Probability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(Vol.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spc="140" dirty="0">
                <a:latin typeface="Times New Roman"/>
                <a:cs typeface="Times New Roman"/>
              </a:rPr>
              <a:t>No.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14,</a:t>
            </a:r>
            <a:r>
              <a:rPr sz="2400" spc="30" dirty="0">
                <a:latin typeface="Times New Roman"/>
                <a:cs typeface="Times New Roman"/>
              </a:rPr>
              <a:t>  </a:t>
            </a:r>
            <a:r>
              <a:rPr sz="2400" spc="105" dirty="0">
                <a:latin typeface="Times New Roman"/>
                <a:cs typeface="Times New Roman"/>
              </a:rPr>
              <a:t>pp.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281–297).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spc="65" dirty="0">
                <a:latin typeface="Times New Roman"/>
                <a:cs typeface="Times New Roman"/>
              </a:rPr>
              <a:t>University</a:t>
            </a:r>
            <a:r>
              <a:rPr sz="2400" spc="35" dirty="0">
                <a:latin typeface="Times New Roman"/>
                <a:cs typeface="Times New Roman"/>
              </a:rPr>
              <a:t>  of </a:t>
            </a:r>
            <a:r>
              <a:rPr sz="2400" spc="80" dirty="0">
                <a:latin typeface="Times New Roman"/>
                <a:cs typeface="Times New Roman"/>
              </a:rPr>
              <a:t>California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Press.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Introduced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K-</a:t>
            </a:r>
            <a:r>
              <a:rPr sz="2400" spc="100" dirty="0">
                <a:latin typeface="Times New Roman"/>
                <a:cs typeface="Times New Roman"/>
              </a:rPr>
              <a:t>Means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clustering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algorithm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used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in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this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project.</a:t>
            </a:r>
            <a:endParaRPr sz="2400">
              <a:latin typeface="Times New Roman"/>
              <a:cs typeface="Times New Roman"/>
            </a:endParaRPr>
          </a:p>
          <a:p>
            <a:pPr marL="247650" indent="-234950" algn="just">
              <a:lnSpc>
                <a:spcPts val="2760"/>
              </a:lnSpc>
              <a:buSzPct val="95833"/>
              <a:buAutoNum type="arabicPeriod"/>
              <a:tabLst>
                <a:tab pos="247650" algn="l"/>
              </a:tabLst>
            </a:pPr>
            <a:r>
              <a:rPr sz="2400" dirty="0">
                <a:latin typeface="Times New Roman"/>
                <a:cs typeface="Times New Roman"/>
              </a:rPr>
              <a:t>Scikit-</a:t>
            </a:r>
            <a:r>
              <a:rPr sz="2400" spc="65" dirty="0">
                <a:latin typeface="Times New Roman"/>
                <a:cs typeface="Times New Roman"/>
              </a:rPr>
              <a:t>learn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Developers.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(2024).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Clustering:</a:t>
            </a:r>
            <a:r>
              <a:rPr sz="2400" i="1" spc="190" dirty="0">
                <a:latin typeface="Times New Roman"/>
                <a:cs typeface="Times New Roman"/>
              </a:rPr>
              <a:t> </a:t>
            </a:r>
            <a:r>
              <a:rPr sz="2400" i="1" spc="65" dirty="0">
                <a:latin typeface="Times New Roman"/>
                <a:cs typeface="Times New Roman"/>
              </a:rPr>
              <a:t>KMeans</a:t>
            </a:r>
            <a:r>
              <a:rPr sz="2400" spc="65" dirty="0">
                <a:latin typeface="Times New Roman"/>
                <a:cs typeface="Times New Roman"/>
              </a:rPr>
              <a:t>.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Scikit-</a:t>
            </a:r>
            <a:r>
              <a:rPr sz="2400" spc="65" dirty="0">
                <a:latin typeface="Times New Roman"/>
                <a:cs typeface="Times New Roman"/>
              </a:rPr>
              <a:t>learn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Documentation.Retrieved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from: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https://scikit-</a:t>
            </a:r>
            <a:endParaRPr sz="2400">
              <a:latin typeface="Times New Roman"/>
              <a:cs typeface="Times New Roman"/>
            </a:endParaRPr>
          </a:p>
          <a:p>
            <a:pPr marL="278130">
              <a:lnSpc>
                <a:spcPts val="2865"/>
              </a:lnSpc>
              <a:spcBef>
                <a:spcPts val="5"/>
              </a:spcBef>
            </a:pPr>
            <a:r>
              <a:rPr sz="2400" spc="50" dirty="0">
                <a:latin typeface="Times New Roman"/>
                <a:cs typeface="Times New Roman"/>
              </a:rPr>
              <a:t>learn.org/stable/modules/generated/sklearn.cluster.KMeans.html</a:t>
            </a:r>
            <a:endParaRPr sz="2400">
              <a:latin typeface="Times New Roman"/>
              <a:cs typeface="Times New Roman"/>
            </a:endParaRPr>
          </a:p>
          <a:p>
            <a:pPr marL="224790"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Official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documentation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for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KMeans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implementation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used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in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project.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99" y="9255918"/>
            <a:ext cx="15849600" cy="5080"/>
          </a:xfrm>
          <a:custGeom>
            <a:avLst/>
            <a:gdLst/>
            <a:ahLst/>
            <a:cxnLst/>
            <a:rect l="l" t="t" r="r" b="b"/>
            <a:pathLst>
              <a:path w="15849600" h="5079">
                <a:moveTo>
                  <a:pt x="15849598" y="4762"/>
                </a:moveTo>
                <a:lnTo>
                  <a:pt x="0" y="4762"/>
                </a:lnTo>
                <a:lnTo>
                  <a:pt x="0" y="0"/>
                </a:lnTo>
                <a:lnTo>
                  <a:pt x="15849598" y="0"/>
                </a:lnTo>
                <a:lnTo>
                  <a:pt x="15849598" y="47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553" y="2279656"/>
            <a:ext cx="16049624" cy="304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95759" y="5282332"/>
            <a:ext cx="4546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70" dirty="0"/>
              <a:t>Thank</a:t>
            </a:r>
            <a:r>
              <a:rPr sz="6000" spc="305" dirty="0"/>
              <a:t> </a:t>
            </a:r>
            <a:r>
              <a:rPr sz="6000" spc="675" dirty="0"/>
              <a:t>You</a:t>
            </a:r>
            <a:endParaRPr sz="6000"/>
          </a:p>
        </p:txBody>
      </p:sp>
      <p:sp>
        <p:nvSpPr>
          <p:cNvPr id="5" name="object 5"/>
          <p:cNvSpPr txBox="1"/>
          <p:nvPr/>
        </p:nvSpPr>
        <p:spPr>
          <a:xfrm>
            <a:off x="16764758" y="9394862"/>
            <a:ext cx="31686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165" dirty="0">
                <a:latin typeface="Trebuchet MS"/>
                <a:cs typeface="Trebuchet MS"/>
              </a:rPr>
              <a:t>14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29" y="2332644"/>
            <a:ext cx="66674" cy="665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282" y="1760534"/>
            <a:ext cx="16049624" cy="3047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19199" y="9255918"/>
            <a:ext cx="15849600" cy="5080"/>
          </a:xfrm>
          <a:custGeom>
            <a:avLst/>
            <a:gdLst/>
            <a:ahLst/>
            <a:cxnLst/>
            <a:rect l="l" t="t" r="r" b="b"/>
            <a:pathLst>
              <a:path w="15849600" h="5079">
                <a:moveTo>
                  <a:pt x="15849598" y="4762"/>
                </a:moveTo>
                <a:lnTo>
                  <a:pt x="0" y="4762"/>
                </a:lnTo>
                <a:lnTo>
                  <a:pt x="0" y="0"/>
                </a:lnTo>
                <a:lnTo>
                  <a:pt x="15849598" y="0"/>
                </a:lnTo>
                <a:lnTo>
                  <a:pt x="15849598" y="47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3085" y="1137919"/>
            <a:ext cx="12150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40" dirty="0"/>
              <a:t>Problem</a:t>
            </a:r>
            <a:r>
              <a:rPr spc="254" dirty="0"/>
              <a:t> </a:t>
            </a:r>
            <a:r>
              <a:rPr spc="580" dirty="0"/>
              <a:t>Statement</a:t>
            </a:r>
            <a:r>
              <a:rPr spc="254" dirty="0"/>
              <a:t> </a:t>
            </a:r>
            <a:r>
              <a:rPr spc="625" dirty="0"/>
              <a:t>and</a:t>
            </a:r>
            <a:r>
              <a:rPr spc="254" dirty="0"/>
              <a:t> </a:t>
            </a:r>
            <a:r>
              <a:rPr spc="520" dirty="0"/>
              <a:t>Motivation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2130"/>
              </a:lnSpc>
            </a:pPr>
            <a:fld id="{81D60167-4931-47E6-BA6A-407CBD079E47}" type="slidenum">
              <a:rPr spc="140" dirty="0"/>
              <a:t>2</a:t>
            </a:fld>
            <a:endParaRPr spc="140" dirty="0"/>
          </a:p>
        </p:txBody>
      </p:sp>
      <p:sp>
        <p:nvSpPr>
          <p:cNvPr id="6" name="object 6"/>
          <p:cNvSpPr txBox="1"/>
          <p:nvPr/>
        </p:nvSpPr>
        <p:spPr>
          <a:xfrm>
            <a:off x="1068787" y="2120528"/>
            <a:ext cx="15911830" cy="72682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35" dirty="0">
                <a:latin typeface="Times New Roman"/>
                <a:cs typeface="Times New Roman"/>
              </a:rPr>
              <a:t>Problem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12700" marR="333375">
              <a:lnSpc>
                <a:spcPts val="2850"/>
              </a:lnSpc>
              <a:spcBef>
                <a:spcPts val="105"/>
              </a:spcBef>
            </a:pPr>
            <a:r>
              <a:rPr sz="2400" spc="120" dirty="0">
                <a:latin typeface="Times New Roman"/>
                <a:cs typeface="Times New Roman"/>
              </a:rPr>
              <a:t>In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today’s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competitive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market,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businesses</a:t>
            </a:r>
            <a:r>
              <a:rPr sz="2400" spc="70" dirty="0">
                <a:latin typeface="Times New Roman"/>
                <a:cs typeface="Times New Roman"/>
              </a:rPr>
              <a:t> often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struggle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understand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diverse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behaviors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of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their customers.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Customer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segmentation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crucial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for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targeting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right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audience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with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personalized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products,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and </a:t>
            </a:r>
            <a:r>
              <a:rPr sz="2400" spc="75" dirty="0">
                <a:latin typeface="Times New Roman"/>
                <a:cs typeface="Times New Roman"/>
              </a:rPr>
              <a:t>marketing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campaigns.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However,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traditional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methods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segmentation,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such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manually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grouping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customers </a:t>
            </a:r>
            <a:r>
              <a:rPr sz="2400" spc="65" dirty="0">
                <a:latin typeface="Times New Roman"/>
                <a:cs typeface="Times New Roman"/>
              </a:rPr>
              <a:t>based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criteria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income,</a:t>
            </a:r>
            <a:r>
              <a:rPr sz="2400" spc="75" dirty="0">
                <a:latin typeface="Times New Roman"/>
                <a:cs typeface="Times New Roman"/>
              </a:rPr>
              <a:t> are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time-</a:t>
            </a:r>
            <a:r>
              <a:rPr sz="2400" spc="55" dirty="0">
                <a:latin typeface="Times New Roman"/>
                <a:cs typeface="Times New Roman"/>
              </a:rPr>
              <a:t>consuming,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limited,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prone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errors.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methods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to </a:t>
            </a:r>
            <a:r>
              <a:rPr sz="2400" spc="80" dirty="0">
                <a:latin typeface="Times New Roman"/>
                <a:cs typeface="Times New Roman"/>
              </a:rPr>
              <a:t>capture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45" dirty="0">
                <a:latin typeface="Times New Roman"/>
                <a:cs typeface="Times New Roman"/>
              </a:rPr>
              <a:t> deeper, </a:t>
            </a:r>
            <a:r>
              <a:rPr sz="2400" spc="80" dirty="0">
                <a:latin typeface="Times New Roman"/>
                <a:cs typeface="Times New Roman"/>
              </a:rPr>
              <a:t>more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complex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patterns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in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behavior,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leading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missed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opportunities</a:t>
            </a:r>
            <a:r>
              <a:rPr sz="2400" spc="50" dirty="0">
                <a:latin typeface="Times New Roman"/>
                <a:cs typeface="Times New Roman"/>
              </a:rPr>
              <a:t> in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marketing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strategies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retention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efforts.</a:t>
            </a:r>
            <a:endParaRPr sz="2400">
              <a:latin typeface="Times New Roman"/>
              <a:cs typeface="Times New Roman"/>
            </a:endParaRPr>
          </a:p>
          <a:p>
            <a:pPr marL="12700" marR="404495">
              <a:lnSpc>
                <a:spcPts val="2850"/>
              </a:lnSpc>
            </a:pPr>
            <a:r>
              <a:rPr sz="2400" spc="75" dirty="0">
                <a:latin typeface="Times New Roman"/>
                <a:cs typeface="Times New Roman"/>
              </a:rPr>
              <a:t>The problem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that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businesses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lack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automated,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scalable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that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intelligently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group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customers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based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on </a:t>
            </a:r>
            <a:r>
              <a:rPr sz="2400" spc="50" dirty="0">
                <a:latin typeface="Times New Roman"/>
                <a:cs typeface="Times New Roman"/>
              </a:rPr>
              <a:t>meaningful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attributes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without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relying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predefined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assumptions.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Without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such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businesses</a:t>
            </a:r>
            <a:r>
              <a:rPr sz="2400" spc="75" dirty="0">
                <a:latin typeface="Times New Roman"/>
                <a:cs typeface="Times New Roman"/>
              </a:rPr>
              <a:t> are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unable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fully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understand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their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customers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make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data-</a:t>
            </a:r>
            <a:r>
              <a:rPr sz="2400" spc="50" dirty="0">
                <a:latin typeface="Times New Roman"/>
                <a:cs typeface="Times New Roman"/>
              </a:rPr>
              <a:t>driven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decisions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that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improve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satisfaction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increase revenue.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</a:pPr>
            <a:r>
              <a:rPr sz="2400" b="1" dirty="0">
                <a:latin typeface="Times New Roman"/>
                <a:cs typeface="Times New Roman"/>
              </a:rPr>
              <a:t>Motivation:-</a:t>
            </a:r>
            <a:r>
              <a:rPr sz="2400" b="1" spc="440" dirty="0">
                <a:latin typeface="Times New Roman"/>
                <a:cs typeface="Times New Roman"/>
              </a:rPr>
              <a:t> 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motivation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behind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this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project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provide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businesses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with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a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more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efficient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intelligent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segment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their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customers.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Using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machine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learning,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specifically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KMeans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clustering,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businesses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automatically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group </a:t>
            </a:r>
            <a:r>
              <a:rPr sz="2400" spc="55" dirty="0">
                <a:latin typeface="Times New Roman"/>
                <a:cs typeface="Times New Roman"/>
              </a:rPr>
              <a:t>customers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based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their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actual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behaviors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preferences,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not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just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data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points.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This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approach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businesses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spc="60" dirty="0">
                <a:latin typeface="Times New Roman"/>
                <a:cs typeface="Times New Roman"/>
              </a:rPr>
              <a:t>uncover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spc="70" dirty="0">
                <a:latin typeface="Times New Roman"/>
                <a:cs typeface="Times New Roman"/>
              </a:rPr>
              <a:t>hidden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spc="85" dirty="0">
                <a:latin typeface="Times New Roman"/>
                <a:cs typeface="Times New Roman"/>
              </a:rPr>
              <a:t>patterns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spc="125" dirty="0">
                <a:latin typeface="Times New Roman"/>
                <a:cs typeface="Times New Roman"/>
              </a:rPr>
              <a:t>that</a:t>
            </a:r>
            <a:r>
              <a:rPr sz="2400" spc="30" dirty="0">
                <a:latin typeface="Times New Roman"/>
                <a:cs typeface="Times New Roman"/>
              </a:rPr>
              <a:t>  </a:t>
            </a:r>
            <a:r>
              <a:rPr sz="2400" spc="75" dirty="0">
                <a:latin typeface="Times New Roman"/>
                <a:cs typeface="Times New Roman"/>
              </a:rPr>
              <a:t>are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spc="120" dirty="0">
                <a:latin typeface="Times New Roman"/>
                <a:cs typeface="Times New Roman"/>
              </a:rPr>
              <a:t>not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spc="60" dirty="0">
                <a:latin typeface="Times New Roman"/>
                <a:cs typeface="Times New Roman"/>
              </a:rPr>
              <a:t>obvious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spc="100" dirty="0">
                <a:latin typeface="Times New Roman"/>
                <a:cs typeface="Times New Roman"/>
              </a:rPr>
              <a:t>through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spc="100" dirty="0">
                <a:latin typeface="Times New Roman"/>
                <a:cs typeface="Times New Roman"/>
              </a:rPr>
              <a:t>manual</a:t>
            </a:r>
            <a:r>
              <a:rPr sz="2400" spc="3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analysis.By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spc="50" dirty="0">
                <a:latin typeface="Times New Roman"/>
                <a:cs typeface="Times New Roman"/>
              </a:rPr>
              <a:t>implementing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spc="125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spc="100" dirty="0">
                <a:latin typeface="Times New Roman"/>
                <a:cs typeface="Times New Roman"/>
              </a:rPr>
              <a:t>data-</a:t>
            </a:r>
            <a:r>
              <a:rPr sz="2400" spc="50" dirty="0">
                <a:latin typeface="Times New Roman"/>
                <a:cs typeface="Times New Roman"/>
              </a:rPr>
              <a:t>driven,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spc="50" dirty="0">
                <a:latin typeface="Times New Roman"/>
                <a:cs typeface="Times New Roman"/>
              </a:rPr>
              <a:t>machine </a:t>
            </a:r>
            <a:r>
              <a:rPr sz="2400" spc="45" dirty="0">
                <a:latin typeface="Times New Roman"/>
                <a:cs typeface="Times New Roman"/>
              </a:rPr>
              <a:t>learning-</a:t>
            </a:r>
            <a:r>
              <a:rPr sz="2400" spc="65" dirty="0">
                <a:latin typeface="Times New Roman"/>
                <a:cs typeface="Times New Roman"/>
              </a:rPr>
              <a:t>based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system,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companies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make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smarter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decisions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in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marketing,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product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development,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support.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continuously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adapt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as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data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becomes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available,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providing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up-</a:t>
            </a:r>
            <a:r>
              <a:rPr sz="2400" spc="80" dirty="0">
                <a:latin typeface="Times New Roman"/>
                <a:cs typeface="Times New Roman"/>
              </a:rPr>
              <a:t>to-</a:t>
            </a:r>
            <a:r>
              <a:rPr sz="2400" spc="85" dirty="0">
                <a:latin typeface="Times New Roman"/>
                <a:cs typeface="Times New Roman"/>
              </a:rPr>
              <a:t>date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insights.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Additionally,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45" dirty="0">
                <a:latin typeface="Times New Roman"/>
                <a:cs typeface="Times New Roman"/>
              </a:rPr>
              <a:t>  </a:t>
            </a:r>
            <a:r>
              <a:rPr sz="2400" spc="65" dirty="0">
                <a:latin typeface="Times New Roman"/>
                <a:cs typeface="Times New Roman"/>
              </a:rPr>
              <a:t>segmentation</a:t>
            </a:r>
            <a:r>
              <a:rPr sz="2400" spc="45" dirty="0">
                <a:latin typeface="Times New Roman"/>
                <a:cs typeface="Times New Roman"/>
              </a:rPr>
              <a:t> 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45" dirty="0">
                <a:latin typeface="Times New Roman"/>
                <a:cs typeface="Times New Roman"/>
              </a:rPr>
              <a:t>  </a:t>
            </a:r>
            <a:r>
              <a:rPr sz="2400" spc="50" dirty="0">
                <a:latin typeface="Times New Roman"/>
                <a:cs typeface="Times New Roman"/>
              </a:rPr>
              <a:t>help</a:t>
            </a:r>
            <a:r>
              <a:rPr sz="2400" spc="4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businesses</a:t>
            </a:r>
            <a:r>
              <a:rPr sz="2400" spc="45" dirty="0">
                <a:latin typeface="Times New Roman"/>
                <a:cs typeface="Times New Roman"/>
              </a:rPr>
              <a:t>  </a:t>
            </a:r>
            <a:r>
              <a:rPr sz="2400" spc="75" dirty="0">
                <a:latin typeface="Times New Roman"/>
                <a:cs typeface="Times New Roman"/>
              </a:rPr>
              <a:t>better</a:t>
            </a:r>
            <a:r>
              <a:rPr sz="2400" spc="45" dirty="0">
                <a:latin typeface="Times New Roman"/>
                <a:cs typeface="Times New Roman"/>
              </a:rPr>
              <a:t>  </a:t>
            </a:r>
            <a:r>
              <a:rPr sz="2400" spc="80" dirty="0">
                <a:latin typeface="Times New Roman"/>
                <a:cs typeface="Times New Roman"/>
              </a:rPr>
              <a:t>target</a:t>
            </a:r>
            <a:r>
              <a:rPr sz="2400" spc="5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high-value</a:t>
            </a:r>
            <a:r>
              <a:rPr sz="2400" spc="45" dirty="0">
                <a:latin typeface="Times New Roman"/>
                <a:cs typeface="Times New Roman"/>
              </a:rPr>
              <a:t>  </a:t>
            </a:r>
            <a:r>
              <a:rPr sz="2400" spc="55" dirty="0">
                <a:latin typeface="Times New Roman"/>
                <a:cs typeface="Times New Roman"/>
              </a:rPr>
              <a:t>customers,</a:t>
            </a:r>
            <a:r>
              <a:rPr sz="2400" spc="45" dirty="0">
                <a:latin typeface="Times New Roman"/>
                <a:cs typeface="Times New Roman"/>
              </a:rPr>
              <a:t>  </a:t>
            </a:r>
            <a:r>
              <a:rPr sz="2400" spc="50" dirty="0">
                <a:latin typeface="Times New Roman"/>
                <a:cs typeface="Times New Roman"/>
              </a:rPr>
              <a:t>optimize</a:t>
            </a:r>
            <a:r>
              <a:rPr sz="2400" spc="45" dirty="0">
                <a:latin typeface="Times New Roman"/>
                <a:cs typeface="Times New Roman"/>
              </a:rPr>
              <a:t>  </a:t>
            </a:r>
            <a:r>
              <a:rPr sz="2400" spc="50" dirty="0">
                <a:latin typeface="Times New Roman"/>
                <a:cs typeface="Times New Roman"/>
              </a:rPr>
              <a:t>advertising</a:t>
            </a:r>
            <a:r>
              <a:rPr sz="2400" spc="45" dirty="0">
                <a:latin typeface="Times New Roman"/>
                <a:cs typeface="Times New Roman"/>
              </a:rPr>
              <a:t>  </a:t>
            </a:r>
            <a:r>
              <a:rPr sz="2400" spc="60" dirty="0">
                <a:latin typeface="Times New Roman"/>
                <a:cs typeface="Times New Roman"/>
              </a:rPr>
              <a:t>campaigns,</a:t>
            </a:r>
            <a:r>
              <a:rPr sz="2400" spc="45" dirty="0">
                <a:latin typeface="Times New Roman"/>
                <a:cs typeface="Times New Roman"/>
              </a:rPr>
              <a:t>  </a:t>
            </a:r>
            <a:r>
              <a:rPr sz="2400" spc="95" dirty="0">
                <a:latin typeface="Times New Roman"/>
                <a:cs typeface="Times New Roman"/>
              </a:rPr>
              <a:t>and </a:t>
            </a:r>
            <a:r>
              <a:rPr sz="2400" spc="45" dirty="0">
                <a:latin typeface="Times New Roman"/>
                <a:cs typeface="Times New Roman"/>
              </a:rPr>
              <a:t>personalize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ultimately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leading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improved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satisfaction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higher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profits.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950" y="2085974"/>
            <a:ext cx="66674" cy="665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950" y="3171824"/>
            <a:ext cx="66674" cy="665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950" y="4619624"/>
            <a:ext cx="66674" cy="665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950" y="6067425"/>
            <a:ext cx="66674" cy="665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2950" y="6791325"/>
            <a:ext cx="66674" cy="665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787" y="1320784"/>
            <a:ext cx="16049624" cy="3047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219199" y="9255918"/>
            <a:ext cx="15849600" cy="5080"/>
          </a:xfrm>
          <a:custGeom>
            <a:avLst/>
            <a:gdLst/>
            <a:ahLst/>
            <a:cxnLst/>
            <a:rect l="l" t="t" r="r" b="b"/>
            <a:pathLst>
              <a:path w="15849600" h="5079">
                <a:moveTo>
                  <a:pt x="15849598" y="4762"/>
                </a:moveTo>
                <a:lnTo>
                  <a:pt x="0" y="4762"/>
                </a:lnTo>
                <a:lnTo>
                  <a:pt x="0" y="0"/>
                </a:lnTo>
                <a:lnTo>
                  <a:pt x="15849598" y="0"/>
                </a:lnTo>
                <a:lnTo>
                  <a:pt x="15849598" y="47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3591" y="698160"/>
            <a:ext cx="5546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15" dirty="0"/>
              <a:t>Existing</a:t>
            </a:r>
            <a:r>
              <a:rPr spc="270" dirty="0"/>
              <a:t> </a:t>
            </a:r>
            <a:r>
              <a:rPr spc="670" dirty="0"/>
              <a:t>System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2130"/>
              </a:lnSpc>
            </a:pPr>
            <a:fld id="{81D60167-4931-47E6-BA6A-407CBD079E47}" type="slidenum">
              <a:rPr spc="140" dirty="0"/>
              <a:t>3</a:t>
            </a:fld>
            <a:endParaRPr spc="140" dirty="0"/>
          </a:p>
        </p:txBody>
      </p:sp>
      <p:sp>
        <p:nvSpPr>
          <p:cNvPr id="10" name="object 10"/>
          <p:cNvSpPr txBox="1"/>
          <p:nvPr/>
        </p:nvSpPr>
        <p:spPr>
          <a:xfrm>
            <a:off x="1156407" y="1891233"/>
            <a:ext cx="15902305" cy="50965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ts val="2850"/>
              </a:lnSpc>
              <a:spcBef>
                <a:spcPts val="219"/>
              </a:spcBef>
            </a:pPr>
            <a:r>
              <a:rPr sz="2400" spc="114" dirty="0">
                <a:latin typeface="Times New Roman"/>
                <a:cs typeface="Times New Roman"/>
              </a:rPr>
              <a:t>An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existing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project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that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closely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matches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this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idea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a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customer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segmentation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using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machine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learning,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especially </a:t>
            </a:r>
            <a:r>
              <a:rPr sz="2400" spc="85" dirty="0">
                <a:latin typeface="Times New Roman"/>
                <a:cs typeface="Times New Roman"/>
              </a:rPr>
              <a:t>the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KMeans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clustering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algorithm.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This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project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commonly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built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using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datasets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the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Mall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Customer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Segmentation </a:t>
            </a:r>
            <a:r>
              <a:rPr sz="2400" spc="90" dirty="0">
                <a:latin typeface="Times New Roman"/>
                <a:cs typeface="Times New Roman"/>
              </a:rPr>
              <a:t>dataset,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includes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customer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details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such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as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Gender,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Age,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Annual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Income,</a:t>
            </a:r>
            <a:r>
              <a:rPr sz="2400" spc="130" dirty="0">
                <a:latin typeface="Times New Roman"/>
                <a:cs typeface="Times New Roman"/>
              </a:rPr>
              <a:t> and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Spending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Score.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The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goal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of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the </a:t>
            </a:r>
            <a:r>
              <a:rPr sz="2400" spc="75" dirty="0">
                <a:latin typeface="Times New Roman"/>
                <a:cs typeface="Times New Roman"/>
              </a:rPr>
              <a:t>project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automatically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group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customers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into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different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segments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based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on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their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similarities.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For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example,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one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group </a:t>
            </a:r>
            <a:r>
              <a:rPr sz="2400" spc="80" dirty="0">
                <a:latin typeface="Times New Roman"/>
                <a:cs typeface="Times New Roman"/>
              </a:rPr>
              <a:t>might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be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young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people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with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high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spending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habits,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another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might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be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older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customers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with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lower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spending,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and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so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on. </a:t>
            </a:r>
            <a:r>
              <a:rPr sz="2400" spc="50" dirty="0">
                <a:latin typeface="Times New Roman"/>
                <a:cs typeface="Times New Roman"/>
              </a:rPr>
              <a:t>These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groups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help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businesses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understand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different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customer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types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and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plan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personalized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marketing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strategies.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The </a:t>
            </a:r>
            <a:r>
              <a:rPr sz="2400" spc="50" dirty="0">
                <a:latin typeface="Times New Roman"/>
                <a:cs typeface="Times New Roman"/>
              </a:rPr>
              <a:t>process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spc="90" dirty="0">
                <a:latin typeface="Times New Roman"/>
                <a:cs typeface="Times New Roman"/>
              </a:rPr>
              <a:t>starts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spc="65" dirty="0">
                <a:latin typeface="Times New Roman"/>
                <a:cs typeface="Times New Roman"/>
              </a:rPr>
              <a:t>with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spc="135" dirty="0">
                <a:latin typeface="Times New Roman"/>
                <a:cs typeface="Times New Roman"/>
              </a:rPr>
              <a:t>data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spc="50" dirty="0">
                <a:latin typeface="Times New Roman"/>
                <a:cs typeface="Times New Roman"/>
              </a:rPr>
              <a:t>cleaning,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spc="55" dirty="0">
                <a:latin typeface="Times New Roman"/>
                <a:cs typeface="Times New Roman"/>
              </a:rPr>
              <a:t>unnecessary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spc="70" dirty="0">
                <a:latin typeface="Times New Roman"/>
                <a:cs typeface="Times New Roman"/>
              </a:rPr>
              <a:t>columns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spc="114" dirty="0">
                <a:latin typeface="Times New Roman"/>
                <a:cs typeface="Times New Roman"/>
              </a:rPr>
              <a:t>CustomerID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spc="85" dirty="0">
                <a:latin typeface="Times New Roman"/>
                <a:cs typeface="Times New Roman"/>
              </a:rPr>
              <a:t>are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spc="70" dirty="0">
                <a:latin typeface="Times New Roman"/>
                <a:cs typeface="Times New Roman"/>
              </a:rPr>
              <a:t>removed.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spc="90" dirty="0">
                <a:latin typeface="Times New Roman"/>
                <a:cs typeface="Times New Roman"/>
              </a:rPr>
              <a:t>Then,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spc="85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spc="60" dirty="0">
                <a:latin typeface="Times New Roman"/>
                <a:cs typeface="Times New Roman"/>
              </a:rPr>
              <a:t>remaining </a:t>
            </a:r>
            <a:r>
              <a:rPr sz="2400" spc="65" dirty="0">
                <a:latin typeface="Times New Roman"/>
                <a:cs typeface="Times New Roman"/>
              </a:rPr>
              <a:t>features</a:t>
            </a:r>
            <a:r>
              <a:rPr sz="2400" spc="85" dirty="0">
                <a:latin typeface="Times New Roman"/>
                <a:cs typeface="Times New Roman"/>
              </a:rPr>
              <a:t> are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prepared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for </a:t>
            </a:r>
            <a:r>
              <a:rPr sz="2400" spc="50" dirty="0">
                <a:latin typeface="Times New Roman"/>
                <a:cs typeface="Times New Roman"/>
              </a:rPr>
              <a:t>analysis.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decide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how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many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groups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create,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the </a:t>
            </a:r>
            <a:r>
              <a:rPr sz="2400" spc="80" dirty="0">
                <a:latin typeface="Times New Roman"/>
                <a:cs typeface="Times New Roman"/>
              </a:rPr>
              <a:t>Elbow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Method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used.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This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method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shows </a:t>
            </a:r>
            <a:r>
              <a:rPr sz="2400" spc="125" dirty="0">
                <a:latin typeface="Times New Roman"/>
                <a:cs typeface="Times New Roman"/>
              </a:rPr>
              <a:t>a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graph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help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pick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the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best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number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of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customer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segments.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Once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that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done,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the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KMeans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algorithm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applied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divide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the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customers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into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meaningful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clusters.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After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clustering,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the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results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are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shown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using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colorful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2D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and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3D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scatter </a:t>
            </a:r>
            <a:r>
              <a:rPr sz="2400" spc="75" dirty="0">
                <a:latin typeface="Times New Roman"/>
                <a:cs typeface="Times New Roman"/>
              </a:rPr>
              <a:t>plots,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make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it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easier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how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customers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are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grouped.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Each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cluster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or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group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a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different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type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of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customer </a:t>
            </a:r>
            <a:r>
              <a:rPr sz="2400" spc="75" dirty="0">
                <a:latin typeface="Times New Roman"/>
                <a:cs typeface="Times New Roman"/>
              </a:rPr>
              <a:t>based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on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income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and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spending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habits.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This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existing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how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machine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learning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can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help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businesses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move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away </a:t>
            </a:r>
            <a:r>
              <a:rPr sz="2400" spc="95" dirty="0">
                <a:latin typeface="Times New Roman"/>
                <a:cs typeface="Times New Roman"/>
              </a:rPr>
              <a:t>from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manual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grouping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and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smart,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data-</a:t>
            </a:r>
            <a:r>
              <a:rPr sz="2400" spc="65" dirty="0">
                <a:latin typeface="Times New Roman"/>
                <a:cs typeface="Times New Roman"/>
              </a:rPr>
              <a:t>driven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methods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understand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their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customers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better.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It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easy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apply, </a:t>
            </a:r>
            <a:r>
              <a:rPr sz="2400" spc="45" dirty="0">
                <a:latin typeface="Times New Roman"/>
                <a:cs typeface="Times New Roman"/>
              </a:rPr>
              <a:t>scalable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for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different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types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of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businesses,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and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useful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for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improving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sales,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promotions,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and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customer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satisfaction.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392" y="2235993"/>
            <a:ext cx="66674" cy="665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392" y="2959893"/>
            <a:ext cx="66674" cy="665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392" y="3321843"/>
            <a:ext cx="66674" cy="665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392" y="4045743"/>
            <a:ext cx="66674" cy="665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7392" y="5493543"/>
            <a:ext cx="66674" cy="665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7392" y="4769643"/>
            <a:ext cx="66674" cy="665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7392" y="5855493"/>
            <a:ext cx="66674" cy="665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7392" y="6579393"/>
            <a:ext cx="66674" cy="6654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7392" y="7303293"/>
            <a:ext cx="66674" cy="6654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7392" y="8027193"/>
            <a:ext cx="66674" cy="6654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7392" y="8751093"/>
            <a:ext cx="66674" cy="6654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5196" y="1305725"/>
            <a:ext cx="16049624" cy="30479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16000" y="683100"/>
            <a:ext cx="3649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Objectives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2130"/>
              </a:lnSpc>
            </a:pPr>
            <a:fld id="{81D60167-4931-47E6-BA6A-407CBD079E47}" type="slidenum">
              <a:rPr spc="140" dirty="0"/>
              <a:t>4</a:t>
            </a:fld>
            <a:endParaRPr spc="140" dirty="0"/>
          </a:p>
        </p:txBody>
      </p:sp>
      <p:sp>
        <p:nvSpPr>
          <p:cNvPr id="15" name="object 15"/>
          <p:cNvSpPr txBox="1"/>
          <p:nvPr/>
        </p:nvSpPr>
        <p:spPr>
          <a:xfrm>
            <a:off x="1198441" y="2023878"/>
            <a:ext cx="15883255" cy="726820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1196340">
              <a:lnSpc>
                <a:spcPts val="2850"/>
              </a:lnSpc>
              <a:spcBef>
                <a:spcPts val="219"/>
              </a:spcBef>
            </a:pPr>
            <a:r>
              <a:rPr sz="2400" b="1" spc="-35" dirty="0">
                <a:latin typeface="Times New Roman"/>
                <a:cs typeface="Times New Roman"/>
              </a:rPr>
              <a:t>Automate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Customer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85" dirty="0">
                <a:latin typeface="Times New Roman"/>
                <a:cs typeface="Times New Roman"/>
              </a:rPr>
              <a:t>Grouping: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Use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machine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learning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automatically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segment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customers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based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behavior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(e.g., </a:t>
            </a:r>
            <a:r>
              <a:rPr sz="2400" spc="50" dirty="0">
                <a:latin typeface="Times New Roman"/>
                <a:cs typeface="Times New Roman"/>
              </a:rPr>
              <a:t>spending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habits,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income).</a:t>
            </a:r>
            <a:endParaRPr sz="2400">
              <a:latin typeface="Times New Roman"/>
              <a:cs typeface="Times New Roman"/>
            </a:endParaRPr>
          </a:p>
          <a:p>
            <a:pPr marL="12700" marR="447675">
              <a:lnSpc>
                <a:spcPts val="2850"/>
              </a:lnSpc>
            </a:pPr>
            <a:r>
              <a:rPr sz="2400" b="1" spc="-90" dirty="0">
                <a:latin typeface="Times New Roman"/>
                <a:cs typeface="Times New Roman"/>
              </a:rPr>
              <a:t>Improve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Marketing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Strategies: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Help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target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groups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with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personalized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marketing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campaigns. </a:t>
            </a:r>
            <a:r>
              <a:rPr sz="2400" b="1" spc="-65" dirty="0">
                <a:latin typeface="Times New Roman"/>
                <a:cs typeface="Times New Roman"/>
              </a:rPr>
              <a:t>Enhance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Decision-</a:t>
            </a:r>
            <a:r>
              <a:rPr sz="2400" b="1" spc="-20" dirty="0">
                <a:latin typeface="Times New Roman"/>
                <a:cs typeface="Times New Roman"/>
              </a:rPr>
              <a:t>Making:</a:t>
            </a:r>
            <a:r>
              <a:rPr sz="2400" b="1" spc="8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Provide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data-</a:t>
            </a:r>
            <a:r>
              <a:rPr sz="2400" spc="50" dirty="0">
                <a:latin typeface="Times New Roman"/>
                <a:cs typeface="Times New Roman"/>
              </a:rPr>
              <a:t>driven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insights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assist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businesses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in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making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smarter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decisions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for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products, </a:t>
            </a:r>
            <a:r>
              <a:rPr sz="2400" spc="85" dirty="0">
                <a:latin typeface="Times New Roman"/>
                <a:cs typeface="Times New Roman"/>
              </a:rPr>
              <a:t>promotions,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engagement.</a:t>
            </a:r>
            <a:endParaRPr sz="2400">
              <a:latin typeface="Times New Roman"/>
              <a:cs typeface="Times New Roman"/>
            </a:endParaRPr>
          </a:p>
          <a:p>
            <a:pPr marL="12700" marR="949325">
              <a:lnSpc>
                <a:spcPts val="2850"/>
              </a:lnSpc>
            </a:pPr>
            <a:r>
              <a:rPr sz="2400" b="1" dirty="0">
                <a:latin typeface="Times New Roman"/>
                <a:cs typeface="Times New Roman"/>
              </a:rPr>
              <a:t>Use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KMeans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Clustering: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Apply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KMeans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algorithm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customers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into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meaningful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segments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based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key </a:t>
            </a:r>
            <a:r>
              <a:rPr sz="2400" spc="40" dirty="0">
                <a:latin typeface="Times New Roman"/>
                <a:cs typeface="Times New Roman"/>
              </a:rPr>
              <a:t>features.</a:t>
            </a:r>
            <a:endParaRPr sz="2400">
              <a:latin typeface="Times New Roman"/>
              <a:cs typeface="Times New Roman"/>
            </a:endParaRPr>
          </a:p>
          <a:p>
            <a:pPr marL="12700" marR="1444625">
              <a:lnSpc>
                <a:spcPts val="2850"/>
              </a:lnSpc>
            </a:pPr>
            <a:r>
              <a:rPr sz="2400" b="1" spc="-20" dirty="0">
                <a:latin typeface="Times New Roman"/>
                <a:cs typeface="Times New Roman"/>
              </a:rPr>
              <a:t>Visualize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Customer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Segments: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Create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2D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3D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visualizations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help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easily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interpret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act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segmentation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results.</a:t>
            </a:r>
            <a:endParaRPr sz="2400">
              <a:latin typeface="Times New Roman"/>
              <a:cs typeface="Times New Roman"/>
            </a:endParaRPr>
          </a:p>
          <a:p>
            <a:pPr marL="12700" marR="626110">
              <a:lnSpc>
                <a:spcPts val="2850"/>
              </a:lnSpc>
            </a:pPr>
            <a:r>
              <a:rPr sz="2400" b="1" dirty="0">
                <a:latin typeface="Times New Roman"/>
                <a:cs typeface="Times New Roman"/>
              </a:rPr>
              <a:t>Scalability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80" dirty="0">
                <a:latin typeface="Times New Roman"/>
                <a:cs typeface="Times New Roman"/>
              </a:rPr>
              <a:t>and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Adaptability: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Ensure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handle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datasets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adapt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data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added. </a:t>
            </a:r>
            <a:r>
              <a:rPr sz="2400" b="1" spc="-25" dirty="0">
                <a:latin typeface="Times New Roman"/>
                <a:cs typeface="Times New Roman"/>
              </a:rPr>
              <a:t>Optimize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Customer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Insights: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Uncover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hidden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patterns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behavior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improve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offerings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customer </a:t>
            </a:r>
            <a:r>
              <a:rPr sz="2400" spc="45" dirty="0">
                <a:latin typeface="Times New Roman"/>
                <a:cs typeface="Times New Roman"/>
              </a:rPr>
              <a:t>satisfaction.</a:t>
            </a:r>
            <a:endParaRPr sz="2400">
              <a:latin typeface="Times New Roman"/>
              <a:cs typeface="Times New Roman"/>
            </a:endParaRPr>
          </a:p>
          <a:p>
            <a:pPr marL="12700" marR="1352550">
              <a:lnSpc>
                <a:spcPts val="2850"/>
              </a:lnSpc>
            </a:pPr>
            <a:r>
              <a:rPr sz="2400" b="1" spc="-65" dirty="0">
                <a:latin typeface="Times New Roman"/>
                <a:cs typeface="Times New Roman"/>
              </a:rPr>
              <a:t>Enhance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Customer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Retention: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Identify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segments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that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are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risk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of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leaving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create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targeted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retention </a:t>
            </a:r>
            <a:r>
              <a:rPr sz="2400" dirty="0">
                <a:latin typeface="Times New Roman"/>
                <a:cs typeface="Times New Roman"/>
              </a:rPr>
              <a:t>strategies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based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their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behavior.</a:t>
            </a:r>
            <a:endParaRPr sz="2400">
              <a:latin typeface="Times New Roman"/>
              <a:cs typeface="Times New Roman"/>
            </a:endParaRPr>
          </a:p>
          <a:p>
            <a:pPr marL="12700" marR="697865">
              <a:lnSpc>
                <a:spcPts val="2850"/>
              </a:lnSpc>
            </a:pPr>
            <a:r>
              <a:rPr sz="2400" b="1" dirty="0">
                <a:latin typeface="Times New Roman"/>
                <a:cs typeface="Times New Roman"/>
              </a:rPr>
              <a:t>Maximize</a:t>
            </a:r>
            <a:r>
              <a:rPr sz="2400" b="1" spc="95" dirty="0">
                <a:latin typeface="Times New Roman"/>
                <a:cs typeface="Times New Roman"/>
              </a:rPr>
              <a:t> </a:t>
            </a:r>
            <a:r>
              <a:rPr sz="2400" b="1" spc="-85" dirty="0">
                <a:latin typeface="Times New Roman"/>
                <a:cs typeface="Times New Roman"/>
              </a:rPr>
              <a:t>Revenue:</a:t>
            </a:r>
            <a:r>
              <a:rPr sz="2400" b="1" spc="9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Help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businesses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focus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high-value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customers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by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segmenting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them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according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spending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habits, </a:t>
            </a:r>
            <a:r>
              <a:rPr sz="2400" spc="55" dirty="0">
                <a:latin typeface="Times New Roman"/>
                <a:cs typeface="Times New Roman"/>
              </a:rPr>
              <a:t>enabling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targeted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upselling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cross-selling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marL="12700" marR="1510665">
              <a:lnSpc>
                <a:spcPts val="2850"/>
              </a:lnSpc>
            </a:pPr>
            <a:r>
              <a:rPr sz="2400" b="1" spc="-55" dirty="0">
                <a:latin typeface="Times New Roman"/>
                <a:cs typeface="Times New Roman"/>
              </a:rPr>
              <a:t>Reduce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Marketing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Costs: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targeting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groups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effectively,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overall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cost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of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marketing </a:t>
            </a:r>
            <a:r>
              <a:rPr sz="2400" spc="60" dirty="0">
                <a:latin typeface="Times New Roman"/>
                <a:cs typeface="Times New Roman"/>
              </a:rPr>
              <a:t>campaigns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while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increasing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conversion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rates.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50"/>
              </a:lnSpc>
              <a:tabLst>
                <a:tab pos="15869919" algn="l"/>
              </a:tabLst>
            </a:pPr>
            <a:r>
              <a:rPr sz="2400" b="1" spc="-65" dirty="0">
                <a:latin typeface="Times New Roman"/>
                <a:cs typeface="Times New Roman"/>
              </a:rPr>
              <a:t>Support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Business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85" dirty="0">
                <a:latin typeface="Times New Roman"/>
                <a:cs typeface="Times New Roman"/>
              </a:rPr>
              <a:t>Growth: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Enable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their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marketing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engagement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efforts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they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expand, </a:t>
            </a:r>
            <a:r>
              <a:rPr sz="2400" u="sng" spc="50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ensuring</a:t>
            </a:r>
            <a:r>
              <a:rPr sz="2400" u="sng" spc="65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125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that</a:t>
            </a:r>
            <a:r>
              <a:rPr sz="2400" u="sng" spc="70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75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u="sng" spc="70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65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segmentation</a:t>
            </a:r>
            <a:r>
              <a:rPr sz="2400" u="sng" spc="70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process</a:t>
            </a:r>
            <a:r>
              <a:rPr sz="2400" u="sng" spc="70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75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can</a:t>
            </a:r>
            <a:r>
              <a:rPr sz="2400" u="sng" spc="70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75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handle</a:t>
            </a:r>
            <a:r>
              <a:rPr sz="2400" u="sng" spc="70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increasing</a:t>
            </a:r>
            <a:r>
              <a:rPr sz="2400" u="sng" spc="70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100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amounts</a:t>
            </a:r>
            <a:r>
              <a:rPr sz="2400" u="sng" spc="70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55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400" u="sng" spc="70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125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400" u="sng" spc="70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10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efficiently.</a:t>
            </a:r>
            <a:r>
              <a:rPr sz="2400" u="sng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42" y="1395526"/>
            <a:ext cx="16049624" cy="2952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99" y="9255918"/>
            <a:ext cx="15849600" cy="5080"/>
          </a:xfrm>
          <a:custGeom>
            <a:avLst/>
            <a:gdLst/>
            <a:ahLst/>
            <a:cxnLst/>
            <a:rect l="l" t="t" r="r" b="b"/>
            <a:pathLst>
              <a:path w="15849600" h="5079">
                <a:moveTo>
                  <a:pt x="15849598" y="4762"/>
                </a:moveTo>
                <a:lnTo>
                  <a:pt x="0" y="4762"/>
                </a:lnTo>
                <a:lnTo>
                  <a:pt x="0" y="0"/>
                </a:lnTo>
                <a:lnTo>
                  <a:pt x="15849598" y="0"/>
                </a:lnTo>
                <a:lnTo>
                  <a:pt x="15849598" y="47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2746" y="772912"/>
            <a:ext cx="2961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15" dirty="0"/>
              <a:t>Abstract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2130"/>
              </a:lnSpc>
            </a:pPr>
            <a:fld id="{81D60167-4931-47E6-BA6A-407CBD079E47}" type="slidenum">
              <a:rPr spc="140" dirty="0"/>
              <a:t>5</a:t>
            </a:fld>
            <a:endParaRPr spc="140" dirty="0"/>
          </a:p>
        </p:txBody>
      </p:sp>
      <p:sp>
        <p:nvSpPr>
          <p:cNvPr id="5" name="object 5"/>
          <p:cNvSpPr txBox="1"/>
          <p:nvPr/>
        </p:nvSpPr>
        <p:spPr>
          <a:xfrm>
            <a:off x="812746" y="1914283"/>
            <a:ext cx="16026130" cy="61823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191135">
              <a:lnSpc>
                <a:spcPts val="2850"/>
              </a:lnSpc>
              <a:spcBef>
                <a:spcPts val="219"/>
              </a:spcBef>
            </a:pPr>
            <a:r>
              <a:rPr sz="2400" spc="120" dirty="0">
                <a:latin typeface="Times New Roman"/>
                <a:cs typeface="Times New Roman"/>
              </a:rPr>
              <a:t>In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this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project,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50" dirty="0">
                <a:latin typeface="Times New Roman"/>
                <a:cs typeface="Times New Roman"/>
              </a:rPr>
              <a:t> create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intelligent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automatically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group</a:t>
            </a:r>
            <a:r>
              <a:rPr sz="2400" spc="55" dirty="0">
                <a:latin typeface="Times New Roman"/>
                <a:cs typeface="Times New Roman"/>
              </a:rPr>
              <a:t> customers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based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their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behaviors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50" dirty="0">
                <a:latin typeface="Times New Roman"/>
                <a:cs typeface="Times New Roman"/>
              </a:rPr>
              <a:t> machine learning.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applying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KMeans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clustering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algorithm,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customers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are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divided</a:t>
            </a:r>
            <a:r>
              <a:rPr sz="2400" spc="85" dirty="0">
                <a:latin typeface="Times New Roman"/>
                <a:cs typeface="Times New Roman"/>
              </a:rPr>
              <a:t> into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segments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based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factors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like </a:t>
            </a:r>
            <a:r>
              <a:rPr sz="2400" spc="95" dirty="0">
                <a:latin typeface="Times New Roman"/>
                <a:cs typeface="Times New Roman"/>
              </a:rPr>
              <a:t>Annual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Income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Spending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Score.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helps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businesses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find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hidden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patterns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in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behavior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that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might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missed </a:t>
            </a:r>
            <a:r>
              <a:rPr sz="2400" spc="55" dirty="0">
                <a:latin typeface="Times New Roman"/>
                <a:cs typeface="Times New Roman"/>
              </a:rPr>
              <a:t>with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manual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  <a:p>
            <a:pPr marL="12700" marR="328930">
              <a:lnSpc>
                <a:spcPts val="2850"/>
              </a:lnSpc>
            </a:pP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project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starts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with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data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cleaning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selecting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most</a:t>
            </a:r>
            <a:r>
              <a:rPr sz="2400" spc="50" dirty="0">
                <a:latin typeface="Times New Roman"/>
                <a:cs typeface="Times New Roman"/>
              </a:rPr>
              <a:t> relevant features,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Gender,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Age,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Income,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Spending </a:t>
            </a:r>
            <a:r>
              <a:rPr sz="2400" dirty="0">
                <a:latin typeface="Times New Roman"/>
                <a:cs typeface="Times New Roman"/>
              </a:rPr>
              <a:t>Score.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Elbow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Method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used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determine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best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number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groups.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After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that,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KMeans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applied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classify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customers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into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different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segments.</a:t>
            </a:r>
            <a:r>
              <a:rPr sz="2400" spc="75" dirty="0">
                <a:latin typeface="Times New Roman"/>
                <a:cs typeface="Times New Roman"/>
              </a:rPr>
              <a:t> 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</a:t>
            </a:r>
            <a:r>
              <a:rPr sz="2400" spc="75" dirty="0">
                <a:latin typeface="Times New Roman"/>
                <a:cs typeface="Times New Roman"/>
              </a:rPr>
              <a:t> are </a:t>
            </a:r>
            <a:r>
              <a:rPr sz="2400" spc="85" dirty="0">
                <a:latin typeface="Times New Roman"/>
                <a:cs typeface="Times New Roman"/>
              </a:rPr>
              <a:t>then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shown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2D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3D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scatter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plots</a:t>
            </a:r>
            <a:r>
              <a:rPr sz="2400" spc="75" dirty="0">
                <a:latin typeface="Times New Roman"/>
                <a:cs typeface="Times New Roman"/>
              </a:rPr>
              <a:t> for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decision-</a:t>
            </a:r>
            <a:r>
              <a:rPr sz="2400" spc="60" dirty="0">
                <a:latin typeface="Times New Roman"/>
                <a:cs typeface="Times New Roman"/>
              </a:rPr>
              <a:t>making.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50"/>
              </a:lnSpc>
            </a:pPr>
            <a:r>
              <a:rPr sz="2400" spc="50" dirty="0">
                <a:latin typeface="Times New Roman"/>
                <a:cs typeface="Times New Roman"/>
              </a:rPr>
              <a:t>This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approach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businesses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understand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customers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are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high-value,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price-sensitive,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or </a:t>
            </a:r>
            <a:r>
              <a:rPr sz="2400" spc="50" dirty="0">
                <a:latin typeface="Times New Roman"/>
                <a:cs typeface="Times New Roman"/>
              </a:rPr>
              <a:t>have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other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traits,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them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create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more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targeted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marketing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strategies.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flexible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applied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different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business </a:t>
            </a:r>
            <a:r>
              <a:rPr sz="2400" dirty="0">
                <a:latin typeface="Times New Roman"/>
                <a:cs typeface="Times New Roman"/>
              </a:rPr>
              <a:t>needs,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making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it </a:t>
            </a:r>
            <a:r>
              <a:rPr sz="2400" spc="125" dirty="0">
                <a:latin typeface="Times New Roman"/>
                <a:cs typeface="Times New Roman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powerful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tool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for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improving </a:t>
            </a:r>
            <a:r>
              <a:rPr sz="2400" spc="80" dirty="0">
                <a:latin typeface="Times New Roman"/>
                <a:cs typeface="Times New Roman"/>
              </a:rPr>
              <a:t>marketing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efforts.Furthermore,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adapt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data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over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time.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businesses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more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information,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update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refine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customer </a:t>
            </a:r>
            <a:r>
              <a:rPr sz="2400" dirty="0">
                <a:latin typeface="Times New Roman"/>
                <a:cs typeface="Times New Roman"/>
              </a:rPr>
              <a:t>segments.</a:t>
            </a:r>
            <a:r>
              <a:rPr sz="2400" spc="50" dirty="0">
                <a:latin typeface="Times New Roman"/>
                <a:cs typeface="Times New Roman"/>
              </a:rPr>
              <a:t> This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means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that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companies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continuously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improve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their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marketing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efforts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stay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aligned</a:t>
            </a:r>
            <a:r>
              <a:rPr sz="2400" spc="55" dirty="0">
                <a:latin typeface="Times New Roman"/>
                <a:cs typeface="Times New Roman"/>
              </a:rPr>
              <a:t> with </a:t>
            </a:r>
            <a:r>
              <a:rPr sz="2400" spc="-10" dirty="0">
                <a:latin typeface="Times New Roman"/>
                <a:cs typeface="Times New Roman"/>
              </a:rPr>
              <a:t>evolving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behaviors.In</a:t>
            </a:r>
            <a:r>
              <a:rPr sz="2400" spc="50" dirty="0">
                <a:latin typeface="Times New Roman"/>
                <a:cs typeface="Times New Roman"/>
              </a:rPr>
              <a:t> conclusion,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this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machine</a:t>
            </a:r>
            <a:r>
              <a:rPr sz="2400" spc="45" dirty="0">
                <a:latin typeface="Times New Roman"/>
                <a:cs typeface="Times New Roman"/>
              </a:rPr>
              <a:t> learning-</a:t>
            </a:r>
            <a:r>
              <a:rPr sz="2400" spc="65" dirty="0">
                <a:latin typeface="Times New Roman"/>
                <a:cs typeface="Times New Roman"/>
              </a:rPr>
              <a:t>based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segmentation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50" dirty="0">
                <a:latin typeface="Times New Roman"/>
                <a:cs typeface="Times New Roman"/>
              </a:rPr>
              <a:t> provides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businesses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with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an </a:t>
            </a:r>
            <a:r>
              <a:rPr sz="2400" spc="100" dirty="0">
                <a:latin typeface="Times New Roman"/>
                <a:cs typeface="Times New Roman"/>
              </a:rPr>
              <a:t>automated,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scalable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solution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for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understanding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their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customers.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simplifies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of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identifying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groups </a:t>
            </a:r>
            <a:r>
              <a:rPr sz="2400" spc="120" dirty="0">
                <a:latin typeface="Times New Roman"/>
                <a:cs typeface="Times New Roman"/>
              </a:rPr>
              <a:t>and </a:t>
            </a:r>
            <a:r>
              <a:rPr sz="2400" spc="50" dirty="0">
                <a:latin typeface="Times New Roman"/>
                <a:cs typeface="Times New Roman"/>
              </a:rPr>
              <a:t>enhances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overall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effectiveness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marketing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strategies.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leveraging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data-</a:t>
            </a:r>
            <a:r>
              <a:rPr sz="2400" spc="50" dirty="0">
                <a:latin typeface="Times New Roman"/>
                <a:cs typeface="Times New Roman"/>
              </a:rPr>
              <a:t>driven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insights,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businesses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not </a:t>
            </a:r>
            <a:r>
              <a:rPr sz="2400" spc="35" dirty="0">
                <a:latin typeface="Times New Roman"/>
                <a:cs typeface="Times New Roman"/>
              </a:rPr>
              <a:t>only </a:t>
            </a:r>
            <a:r>
              <a:rPr sz="2400" spc="60" dirty="0">
                <a:latin typeface="Times New Roman"/>
                <a:cs typeface="Times New Roman"/>
              </a:rPr>
              <a:t>improve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customer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satisfaction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but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also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boost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sales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profitability.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99" y="9255918"/>
            <a:ext cx="15849600" cy="5080"/>
          </a:xfrm>
          <a:custGeom>
            <a:avLst/>
            <a:gdLst/>
            <a:ahLst/>
            <a:cxnLst/>
            <a:rect l="l" t="t" r="r" b="b"/>
            <a:pathLst>
              <a:path w="15849600" h="5079">
                <a:moveTo>
                  <a:pt x="15849598" y="4762"/>
                </a:moveTo>
                <a:lnTo>
                  <a:pt x="0" y="4762"/>
                </a:lnTo>
                <a:lnTo>
                  <a:pt x="0" y="0"/>
                </a:lnTo>
                <a:lnTo>
                  <a:pt x="15849598" y="0"/>
                </a:lnTo>
                <a:lnTo>
                  <a:pt x="15849598" y="47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553" y="2279656"/>
            <a:ext cx="16049624" cy="304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4577" rIns="0" bIns="0" rtlCol="0">
            <a:spAutoFit/>
          </a:bodyPr>
          <a:lstStyle/>
          <a:p>
            <a:pPr marL="734695">
              <a:lnSpc>
                <a:spcPct val="100000"/>
              </a:lnSpc>
              <a:spcBef>
                <a:spcPts val="100"/>
              </a:spcBef>
            </a:pPr>
            <a:r>
              <a:rPr spc="585" dirty="0"/>
              <a:t>Proposed</a:t>
            </a:r>
            <a:r>
              <a:rPr spc="254" dirty="0"/>
              <a:t> </a:t>
            </a:r>
            <a:r>
              <a:rPr spc="670" dirty="0"/>
              <a:t>System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2130"/>
              </a:lnSpc>
            </a:pPr>
            <a:fld id="{81D60167-4931-47E6-BA6A-407CBD079E47}" type="slidenum">
              <a:rPr spc="140" dirty="0"/>
              <a:t>6</a:t>
            </a:fld>
            <a:endParaRPr spc="14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7583" rIns="0" bIns="0" rtlCol="0">
            <a:spAutoFit/>
          </a:bodyPr>
          <a:lstStyle/>
          <a:p>
            <a:pPr marL="12700" marR="5080" algn="just">
              <a:lnSpc>
                <a:spcPts val="2850"/>
              </a:lnSpc>
              <a:spcBef>
                <a:spcPts val="219"/>
              </a:spcBef>
            </a:pPr>
            <a:r>
              <a:rPr spc="75" dirty="0"/>
              <a:t>The</a:t>
            </a:r>
            <a:r>
              <a:rPr spc="220" dirty="0"/>
              <a:t> </a:t>
            </a:r>
            <a:r>
              <a:rPr spc="85" dirty="0"/>
              <a:t>proposed</a:t>
            </a:r>
            <a:r>
              <a:rPr spc="220" dirty="0"/>
              <a:t> </a:t>
            </a:r>
            <a:r>
              <a:rPr dirty="0"/>
              <a:t>system</a:t>
            </a:r>
            <a:r>
              <a:rPr spc="220" dirty="0"/>
              <a:t> </a:t>
            </a:r>
            <a:r>
              <a:rPr dirty="0"/>
              <a:t>is</a:t>
            </a:r>
            <a:r>
              <a:rPr spc="220" dirty="0"/>
              <a:t> </a:t>
            </a:r>
            <a:r>
              <a:rPr spc="125" dirty="0"/>
              <a:t>a</a:t>
            </a:r>
            <a:r>
              <a:rPr spc="220" dirty="0"/>
              <a:t> </a:t>
            </a:r>
            <a:r>
              <a:rPr spc="85" dirty="0"/>
              <a:t>smart,</a:t>
            </a:r>
            <a:r>
              <a:rPr spc="225" dirty="0"/>
              <a:t> </a:t>
            </a:r>
            <a:r>
              <a:rPr spc="60" dirty="0"/>
              <a:t>machine</a:t>
            </a:r>
            <a:r>
              <a:rPr spc="220" dirty="0"/>
              <a:t> </a:t>
            </a:r>
            <a:r>
              <a:rPr spc="50" dirty="0"/>
              <a:t>learning–based</a:t>
            </a:r>
            <a:r>
              <a:rPr spc="220" dirty="0"/>
              <a:t> </a:t>
            </a:r>
            <a:r>
              <a:rPr spc="65" dirty="0"/>
              <a:t>customer</a:t>
            </a:r>
            <a:r>
              <a:rPr spc="220" dirty="0"/>
              <a:t> </a:t>
            </a:r>
            <a:r>
              <a:rPr spc="65" dirty="0"/>
              <a:t>segmentation</a:t>
            </a:r>
            <a:r>
              <a:rPr spc="220" dirty="0"/>
              <a:t> </a:t>
            </a:r>
            <a:r>
              <a:rPr spc="85" dirty="0"/>
              <a:t>tool</a:t>
            </a:r>
            <a:r>
              <a:rPr spc="225" dirty="0"/>
              <a:t> </a:t>
            </a:r>
            <a:r>
              <a:rPr spc="125" dirty="0"/>
              <a:t>that</a:t>
            </a:r>
            <a:r>
              <a:rPr spc="220" dirty="0"/>
              <a:t> </a:t>
            </a:r>
            <a:r>
              <a:rPr dirty="0"/>
              <a:t>helps</a:t>
            </a:r>
            <a:r>
              <a:rPr spc="220" dirty="0"/>
              <a:t> </a:t>
            </a:r>
            <a:r>
              <a:rPr dirty="0"/>
              <a:t>businesses</a:t>
            </a:r>
            <a:r>
              <a:rPr spc="220" dirty="0"/>
              <a:t> </a:t>
            </a:r>
            <a:r>
              <a:rPr spc="90" dirty="0"/>
              <a:t>understand</a:t>
            </a:r>
            <a:r>
              <a:rPr spc="220" dirty="0"/>
              <a:t> </a:t>
            </a:r>
            <a:r>
              <a:rPr spc="55" dirty="0"/>
              <a:t>their customers</a:t>
            </a:r>
            <a:r>
              <a:rPr spc="434" dirty="0"/>
              <a:t> </a:t>
            </a:r>
            <a:r>
              <a:rPr spc="70" dirty="0"/>
              <a:t>better.</a:t>
            </a:r>
            <a:r>
              <a:rPr spc="440" dirty="0"/>
              <a:t> </a:t>
            </a:r>
            <a:r>
              <a:rPr spc="125" dirty="0"/>
              <a:t>It</a:t>
            </a:r>
            <a:r>
              <a:rPr spc="434" dirty="0"/>
              <a:t> </a:t>
            </a:r>
            <a:r>
              <a:rPr spc="60" dirty="0"/>
              <a:t>works</a:t>
            </a:r>
            <a:r>
              <a:rPr spc="440" dirty="0"/>
              <a:t> </a:t>
            </a:r>
            <a:r>
              <a:rPr spc="60" dirty="0"/>
              <a:t>by</a:t>
            </a:r>
            <a:r>
              <a:rPr spc="434" dirty="0"/>
              <a:t> </a:t>
            </a:r>
            <a:r>
              <a:rPr spc="80" dirty="0"/>
              <a:t>taking</a:t>
            </a:r>
            <a:r>
              <a:rPr spc="440" dirty="0"/>
              <a:t> </a:t>
            </a:r>
            <a:r>
              <a:rPr spc="65" dirty="0"/>
              <a:t>customer</a:t>
            </a:r>
            <a:r>
              <a:rPr spc="434" dirty="0"/>
              <a:t> </a:t>
            </a:r>
            <a:r>
              <a:rPr spc="125" dirty="0"/>
              <a:t>data</a:t>
            </a:r>
            <a:r>
              <a:rPr spc="440" dirty="0"/>
              <a:t> </a:t>
            </a:r>
            <a:r>
              <a:rPr spc="50" dirty="0"/>
              <a:t>such</a:t>
            </a:r>
            <a:r>
              <a:rPr spc="434" dirty="0"/>
              <a:t> </a:t>
            </a:r>
            <a:r>
              <a:rPr spc="50" dirty="0"/>
              <a:t>as</a:t>
            </a:r>
            <a:r>
              <a:rPr spc="440" dirty="0"/>
              <a:t> </a:t>
            </a:r>
            <a:r>
              <a:rPr dirty="0"/>
              <a:t>age,</a:t>
            </a:r>
            <a:r>
              <a:rPr spc="434" dirty="0"/>
              <a:t> </a:t>
            </a:r>
            <a:r>
              <a:rPr spc="100" dirty="0"/>
              <a:t>annual</a:t>
            </a:r>
            <a:r>
              <a:rPr spc="440" dirty="0"/>
              <a:t> </a:t>
            </a:r>
            <a:r>
              <a:rPr spc="45" dirty="0"/>
              <a:t>income,</a:t>
            </a:r>
            <a:r>
              <a:rPr spc="434" dirty="0"/>
              <a:t> </a:t>
            </a:r>
            <a:r>
              <a:rPr spc="120" dirty="0"/>
              <a:t>and</a:t>
            </a:r>
            <a:r>
              <a:rPr spc="440" dirty="0"/>
              <a:t> </a:t>
            </a:r>
            <a:r>
              <a:rPr spc="50" dirty="0"/>
              <a:t>spending</a:t>
            </a:r>
            <a:r>
              <a:rPr spc="434" dirty="0"/>
              <a:t> </a:t>
            </a:r>
            <a:r>
              <a:rPr dirty="0"/>
              <a:t>score,</a:t>
            </a:r>
            <a:r>
              <a:rPr spc="440" dirty="0"/>
              <a:t> </a:t>
            </a:r>
            <a:r>
              <a:rPr spc="120" dirty="0"/>
              <a:t>and</a:t>
            </a:r>
            <a:r>
              <a:rPr spc="434" dirty="0"/>
              <a:t> </a:t>
            </a:r>
            <a:r>
              <a:rPr spc="85" dirty="0"/>
              <a:t>then</a:t>
            </a:r>
            <a:r>
              <a:rPr spc="440" dirty="0"/>
              <a:t> </a:t>
            </a:r>
            <a:r>
              <a:rPr spc="60" dirty="0"/>
              <a:t>grouping </a:t>
            </a:r>
            <a:r>
              <a:rPr dirty="0"/>
              <a:t>similar</a:t>
            </a:r>
            <a:r>
              <a:rPr spc="165" dirty="0"/>
              <a:t> </a:t>
            </a:r>
            <a:r>
              <a:rPr spc="55" dirty="0"/>
              <a:t>customers</a:t>
            </a:r>
            <a:r>
              <a:rPr spc="165" dirty="0"/>
              <a:t> </a:t>
            </a:r>
            <a:r>
              <a:rPr spc="70" dirty="0"/>
              <a:t>together</a:t>
            </a:r>
            <a:r>
              <a:rPr spc="165" dirty="0"/>
              <a:t> </a:t>
            </a:r>
            <a:r>
              <a:rPr dirty="0"/>
              <a:t>using</a:t>
            </a:r>
            <a:r>
              <a:rPr spc="165" dirty="0"/>
              <a:t> </a:t>
            </a:r>
            <a:r>
              <a:rPr spc="75" dirty="0"/>
              <a:t>the</a:t>
            </a:r>
            <a:r>
              <a:rPr spc="170" dirty="0"/>
              <a:t> </a:t>
            </a:r>
            <a:r>
              <a:rPr spc="110" dirty="0"/>
              <a:t>KMeans</a:t>
            </a:r>
            <a:r>
              <a:rPr spc="165" dirty="0"/>
              <a:t> </a:t>
            </a:r>
            <a:r>
              <a:rPr dirty="0"/>
              <a:t>clustering</a:t>
            </a:r>
            <a:r>
              <a:rPr spc="165" dirty="0"/>
              <a:t> </a:t>
            </a:r>
            <a:r>
              <a:rPr spc="75" dirty="0"/>
              <a:t>algorithm.</a:t>
            </a:r>
            <a:r>
              <a:rPr spc="165" dirty="0"/>
              <a:t> </a:t>
            </a:r>
            <a:r>
              <a:rPr spc="50" dirty="0"/>
              <a:t>This</a:t>
            </a:r>
            <a:r>
              <a:rPr spc="165" dirty="0"/>
              <a:t> </a:t>
            </a:r>
            <a:r>
              <a:rPr spc="95" dirty="0"/>
              <a:t>method</a:t>
            </a:r>
            <a:r>
              <a:rPr spc="170" dirty="0"/>
              <a:t> </a:t>
            </a:r>
            <a:r>
              <a:rPr spc="70" dirty="0"/>
              <a:t>automatically</a:t>
            </a:r>
            <a:r>
              <a:rPr spc="165" dirty="0"/>
              <a:t> </a:t>
            </a:r>
            <a:r>
              <a:rPr dirty="0"/>
              <a:t>finds</a:t>
            </a:r>
            <a:r>
              <a:rPr spc="165" dirty="0"/>
              <a:t> </a:t>
            </a:r>
            <a:r>
              <a:rPr spc="85" dirty="0"/>
              <a:t>patterns</a:t>
            </a:r>
            <a:r>
              <a:rPr spc="165" dirty="0"/>
              <a:t> </a:t>
            </a:r>
            <a:r>
              <a:rPr spc="50" dirty="0"/>
              <a:t>in</a:t>
            </a:r>
            <a:r>
              <a:rPr spc="170" dirty="0"/>
              <a:t> </a:t>
            </a:r>
            <a:r>
              <a:rPr spc="75" dirty="0"/>
              <a:t>the</a:t>
            </a:r>
            <a:r>
              <a:rPr spc="165" dirty="0"/>
              <a:t> </a:t>
            </a:r>
            <a:r>
              <a:rPr spc="125" dirty="0"/>
              <a:t>data</a:t>
            </a:r>
            <a:r>
              <a:rPr spc="165" dirty="0"/>
              <a:t> </a:t>
            </a:r>
            <a:r>
              <a:rPr spc="105" dirty="0"/>
              <a:t>that </a:t>
            </a:r>
            <a:r>
              <a:rPr spc="75" dirty="0"/>
              <a:t>may</a:t>
            </a:r>
            <a:r>
              <a:rPr spc="290" dirty="0"/>
              <a:t> </a:t>
            </a:r>
            <a:r>
              <a:rPr spc="120" dirty="0"/>
              <a:t>not</a:t>
            </a:r>
            <a:r>
              <a:rPr spc="295" dirty="0"/>
              <a:t> </a:t>
            </a:r>
            <a:r>
              <a:rPr dirty="0"/>
              <a:t>be</a:t>
            </a:r>
            <a:r>
              <a:rPr spc="290" dirty="0"/>
              <a:t> </a:t>
            </a:r>
            <a:r>
              <a:rPr dirty="0"/>
              <a:t>visible</a:t>
            </a:r>
            <a:r>
              <a:rPr spc="295" dirty="0"/>
              <a:t> </a:t>
            </a:r>
            <a:r>
              <a:rPr spc="100" dirty="0"/>
              <a:t>through</a:t>
            </a:r>
            <a:r>
              <a:rPr spc="295" dirty="0"/>
              <a:t> </a:t>
            </a:r>
            <a:r>
              <a:rPr spc="95" dirty="0"/>
              <a:t>normal</a:t>
            </a:r>
            <a:r>
              <a:rPr spc="290" dirty="0"/>
              <a:t> </a:t>
            </a:r>
            <a:r>
              <a:rPr dirty="0"/>
              <a:t>analysis.</a:t>
            </a:r>
            <a:r>
              <a:rPr spc="295" dirty="0"/>
              <a:t> </a:t>
            </a:r>
            <a:r>
              <a:rPr spc="160" dirty="0"/>
              <a:t>For</a:t>
            </a:r>
            <a:r>
              <a:rPr spc="290" dirty="0"/>
              <a:t> </a:t>
            </a:r>
            <a:r>
              <a:rPr dirty="0"/>
              <a:t>example,</a:t>
            </a:r>
            <a:r>
              <a:rPr spc="295" dirty="0"/>
              <a:t> </a:t>
            </a:r>
            <a:r>
              <a:rPr spc="55" dirty="0"/>
              <a:t>it</a:t>
            </a:r>
            <a:r>
              <a:rPr spc="295" dirty="0"/>
              <a:t> </a:t>
            </a:r>
            <a:r>
              <a:rPr spc="75" dirty="0"/>
              <a:t>can</a:t>
            </a:r>
            <a:r>
              <a:rPr spc="290" dirty="0"/>
              <a:t> </a:t>
            </a:r>
            <a:r>
              <a:rPr spc="95" dirty="0"/>
              <a:t>group</a:t>
            </a:r>
            <a:r>
              <a:rPr spc="295" dirty="0"/>
              <a:t> </a:t>
            </a:r>
            <a:r>
              <a:rPr spc="55" dirty="0"/>
              <a:t>customers</a:t>
            </a:r>
            <a:r>
              <a:rPr spc="295" dirty="0"/>
              <a:t> </a:t>
            </a:r>
            <a:r>
              <a:rPr spc="85" dirty="0"/>
              <a:t>into</a:t>
            </a:r>
            <a:r>
              <a:rPr spc="290" dirty="0"/>
              <a:t> </a:t>
            </a:r>
            <a:r>
              <a:rPr dirty="0"/>
              <a:t>categories</a:t>
            </a:r>
            <a:r>
              <a:rPr spc="295" dirty="0"/>
              <a:t> </a:t>
            </a:r>
            <a:r>
              <a:rPr dirty="0"/>
              <a:t>like</a:t>
            </a:r>
            <a:r>
              <a:rPr spc="290" dirty="0"/>
              <a:t> </a:t>
            </a:r>
            <a:r>
              <a:rPr spc="70" dirty="0"/>
              <a:t>young</a:t>
            </a:r>
            <a:r>
              <a:rPr spc="295" dirty="0"/>
              <a:t> </a:t>
            </a:r>
            <a:r>
              <a:rPr spc="55" dirty="0"/>
              <a:t>high</a:t>
            </a:r>
            <a:r>
              <a:rPr spc="295" dirty="0"/>
              <a:t> </a:t>
            </a:r>
            <a:r>
              <a:rPr spc="35" dirty="0"/>
              <a:t>spenders, </a:t>
            </a:r>
            <a:r>
              <a:rPr dirty="0"/>
              <a:t>low-income</a:t>
            </a:r>
            <a:r>
              <a:rPr spc="595" dirty="0"/>
              <a:t> </a:t>
            </a:r>
            <a:r>
              <a:rPr dirty="0"/>
              <a:t>careful</a:t>
            </a:r>
            <a:r>
              <a:rPr spc="595" dirty="0"/>
              <a:t> </a:t>
            </a:r>
            <a:r>
              <a:rPr spc="50" dirty="0"/>
              <a:t>buyers,</a:t>
            </a:r>
            <a:r>
              <a:rPr dirty="0"/>
              <a:t>  </a:t>
            </a:r>
            <a:r>
              <a:rPr spc="120" dirty="0"/>
              <a:t>or</a:t>
            </a:r>
            <a:r>
              <a:rPr spc="595" dirty="0"/>
              <a:t> </a:t>
            </a:r>
            <a:r>
              <a:rPr dirty="0"/>
              <a:t>middle-</a:t>
            </a:r>
            <a:r>
              <a:rPr spc="55" dirty="0"/>
              <a:t>aged</a:t>
            </a:r>
            <a:r>
              <a:rPr dirty="0"/>
              <a:t>  </a:t>
            </a:r>
            <a:r>
              <a:rPr spc="45" dirty="0"/>
              <a:t>average</a:t>
            </a:r>
            <a:r>
              <a:rPr spc="595" dirty="0"/>
              <a:t> </a:t>
            </a:r>
            <a:r>
              <a:rPr spc="45" dirty="0"/>
              <a:t>spenders.</a:t>
            </a:r>
            <a:r>
              <a:rPr dirty="0"/>
              <a:t>  </a:t>
            </a:r>
            <a:r>
              <a:rPr spc="75" dirty="0"/>
              <a:t>The</a:t>
            </a:r>
            <a:r>
              <a:rPr spc="595" dirty="0"/>
              <a:t> </a:t>
            </a:r>
            <a:r>
              <a:rPr dirty="0"/>
              <a:t>system</a:t>
            </a:r>
            <a:r>
              <a:rPr spc="595" dirty="0"/>
              <a:t> </a:t>
            </a:r>
            <a:r>
              <a:rPr spc="75" dirty="0"/>
              <a:t>starts</a:t>
            </a:r>
            <a:r>
              <a:rPr dirty="0"/>
              <a:t>  </a:t>
            </a:r>
            <a:r>
              <a:rPr spc="60" dirty="0"/>
              <a:t>by</a:t>
            </a:r>
            <a:r>
              <a:rPr spc="595" dirty="0"/>
              <a:t> </a:t>
            </a:r>
            <a:r>
              <a:rPr dirty="0"/>
              <a:t>cleaning  </a:t>
            </a:r>
            <a:r>
              <a:rPr spc="75" dirty="0"/>
              <a:t>the</a:t>
            </a:r>
            <a:r>
              <a:rPr spc="595" dirty="0"/>
              <a:t> </a:t>
            </a:r>
            <a:r>
              <a:rPr spc="125" dirty="0"/>
              <a:t>data</a:t>
            </a:r>
            <a:r>
              <a:rPr dirty="0"/>
              <a:t>  </a:t>
            </a:r>
            <a:r>
              <a:rPr spc="120" dirty="0"/>
              <a:t>and</a:t>
            </a:r>
            <a:r>
              <a:rPr spc="595" dirty="0"/>
              <a:t> </a:t>
            </a:r>
            <a:r>
              <a:rPr spc="50" dirty="0"/>
              <a:t>removing</a:t>
            </a:r>
            <a:r>
              <a:rPr spc="595" dirty="0"/>
              <a:t> </a:t>
            </a:r>
            <a:r>
              <a:rPr spc="55" dirty="0"/>
              <a:t>any </a:t>
            </a:r>
            <a:r>
              <a:rPr dirty="0"/>
              <a:t>unnecessary</a:t>
            </a:r>
            <a:r>
              <a:rPr spc="459" dirty="0"/>
              <a:t> </a:t>
            </a:r>
            <a:r>
              <a:rPr spc="55" dirty="0"/>
              <a:t>columns</a:t>
            </a:r>
            <a:r>
              <a:rPr spc="465" dirty="0"/>
              <a:t> </a:t>
            </a:r>
            <a:r>
              <a:rPr dirty="0"/>
              <a:t>like</a:t>
            </a:r>
            <a:r>
              <a:rPr spc="465" dirty="0"/>
              <a:t> </a:t>
            </a:r>
            <a:r>
              <a:rPr spc="95" dirty="0"/>
              <a:t>CustomerID.</a:t>
            </a:r>
            <a:r>
              <a:rPr spc="465" dirty="0"/>
              <a:t> </a:t>
            </a:r>
            <a:r>
              <a:rPr spc="125" dirty="0"/>
              <a:t>It</a:t>
            </a:r>
            <a:r>
              <a:rPr spc="465" dirty="0"/>
              <a:t> </a:t>
            </a:r>
            <a:r>
              <a:rPr spc="85" dirty="0"/>
              <a:t>then</a:t>
            </a:r>
            <a:r>
              <a:rPr spc="459" dirty="0"/>
              <a:t> </a:t>
            </a:r>
            <a:r>
              <a:rPr dirty="0"/>
              <a:t>uses</a:t>
            </a:r>
            <a:r>
              <a:rPr spc="465" dirty="0"/>
              <a:t> </a:t>
            </a:r>
            <a:r>
              <a:rPr spc="125" dirty="0"/>
              <a:t>a</a:t>
            </a:r>
            <a:r>
              <a:rPr spc="465" dirty="0"/>
              <a:t> </a:t>
            </a:r>
            <a:r>
              <a:rPr spc="95" dirty="0"/>
              <a:t>method</a:t>
            </a:r>
            <a:r>
              <a:rPr spc="465" dirty="0"/>
              <a:t> </a:t>
            </a:r>
            <a:r>
              <a:rPr dirty="0"/>
              <a:t>called</a:t>
            </a:r>
            <a:r>
              <a:rPr spc="465" dirty="0"/>
              <a:t> </a:t>
            </a:r>
            <a:r>
              <a:rPr spc="75" dirty="0"/>
              <a:t>the</a:t>
            </a:r>
            <a:r>
              <a:rPr spc="459" dirty="0"/>
              <a:t> </a:t>
            </a:r>
            <a:r>
              <a:rPr spc="65" dirty="0"/>
              <a:t>Elbow</a:t>
            </a:r>
            <a:r>
              <a:rPr spc="465" dirty="0"/>
              <a:t> </a:t>
            </a:r>
            <a:r>
              <a:rPr spc="114" dirty="0"/>
              <a:t>Method</a:t>
            </a:r>
            <a:r>
              <a:rPr spc="465" dirty="0"/>
              <a:t> </a:t>
            </a:r>
            <a:r>
              <a:rPr spc="125" dirty="0"/>
              <a:t>to</a:t>
            </a:r>
            <a:r>
              <a:rPr spc="465" dirty="0"/>
              <a:t> </a:t>
            </a:r>
            <a:r>
              <a:rPr dirty="0"/>
              <a:t>decide</a:t>
            </a:r>
            <a:r>
              <a:rPr spc="465" dirty="0"/>
              <a:t> </a:t>
            </a:r>
            <a:r>
              <a:rPr spc="70" dirty="0"/>
              <a:t>how</a:t>
            </a:r>
            <a:r>
              <a:rPr spc="465" dirty="0"/>
              <a:t> </a:t>
            </a:r>
            <a:r>
              <a:rPr spc="85" dirty="0"/>
              <a:t>many</a:t>
            </a:r>
            <a:r>
              <a:rPr spc="459" dirty="0"/>
              <a:t> </a:t>
            </a:r>
            <a:r>
              <a:rPr spc="75" dirty="0"/>
              <a:t>groups</a:t>
            </a:r>
            <a:r>
              <a:rPr spc="465" dirty="0"/>
              <a:t> </a:t>
            </a:r>
            <a:r>
              <a:rPr spc="50" dirty="0"/>
              <a:t>(or </a:t>
            </a:r>
            <a:r>
              <a:rPr dirty="0"/>
              <a:t>clusters)</a:t>
            </a:r>
            <a:r>
              <a:rPr spc="85" dirty="0"/>
              <a:t> </a:t>
            </a:r>
            <a:r>
              <a:rPr spc="125" dirty="0"/>
              <a:t>to</a:t>
            </a:r>
            <a:r>
              <a:rPr spc="90" dirty="0"/>
              <a:t> </a:t>
            </a:r>
            <a:r>
              <a:rPr spc="50" dirty="0"/>
              <a:t>create.</a:t>
            </a:r>
            <a:r>
              <a:rPr spc="90" dirty="0"/>
              <a:t> </a:t>
            </a:r>
            <a:r>
              <a:rPr spc="65" dirty="0"/>
              <a:t>After</a:t>
            </a:r>
            <a:r>
              <a:rPr spc="90" dirty="0"/>
              <a:t> </a:t>
            </a:r>
            <a:r>
              <a:rPr spc="110" dirty="0"/>
              <a:t>that,</a:t>
            </a:r>
            <a:r>
              <a:rPr spc="90" dirty="0"/>
              <a:t> </a:t>
            </a:r>
            <a:r>
              <a:rPr spc="55" dirty="0"/>
              <a:t>it</a:t>
            </a:r>
            <a:r>
              <a:rPr spc="90" dirty="0"/>
              <a:t> </a:t>
            </a:r>
            <a:r>
              <a:rPr dirty="0"/>
              <a:t>applies</a:t>
            </a:r>
            <a:r>
              <a:rPr spc="90" dirty="0"/>
              <a:t> </a:t>
            </a:r>
            <a:r>
              <a:rPr dirty="0"/>
              <a:t>clustering</a:t>
            </a:r>
            <a:r>
              <a:rPr spc="90" dirty="0"/>
              <a:t> </a:t>
            </a:r>
            <a:r>
              <a:rPr spc="125" dirty="0"/>
              <a:t>to</a:t>
            </a:r>
            <a:r>
              <a:rPr spc="90" dirty="0"/>
              <a:t> </a:t>
            </a:r>
            <a:r>
              <a:rPr spc="45" dirty="0"/>
              <a:t>different</a:t>
            </a:r>
            <a:r>
              <a:rPr spc="90" dirty="0"/>
              <a:t> </a:t>
            </a:r>
            <a:r>
              <a:rPr spc="75" dirty="0"/>
              <a:t>combinations</a:t>
            </a:r>
            <a:r>
              <a:rPr spc="90" dirty="0"/>
              <a:t> </a:t>
            </a:r>
            <a:r>
              <a:rPr spc="55" dirty="0"/>
              <a:t>of</a:t>
            </a:r>
            <a:r>
              <a:rPr spc="85" dirty="0"/>
              <a:t> </a:t>
            </a:r>
            <a:r>
              <a:rPr spc="50" dirty="0"/>
              <a:t>features</a:t>
            </a:r>
            <a:r>
              <a:rPr spc="90" dirty="0"/>
              <a:t> </a:t>
            </a:r>
            <a:r>
              <a:rPr dirty="0"/>
              <a:t>—</a:t>
            </a:r>
            <a:r>
              <a:rPr spc="90" dirty="0"/>
              <a:t> </a:t>
            </a:r>
            <a:r>
              <a:rPr dirty="0"/>
              <a:t>like</a:t>
            </a:r>
            <a:r>
              <a:rPr spc="90" dirty="0"/>
              <a:t> </a:t>
            </a:r>
            <a:r>
              <a:rPr dirty="0"/>
              <a:t>age</a:t>
            </a:r>
            <a:r>
              <a:rPr spc="90" dirty="0"/>
              <a:t> </a:t>
            </a:r>
            <a:r>
              <a:rPr spc="120" dirty="0"/>
              <a:t>and</a:t>
            </a:r>
            <a:r>
              <a:rPr spc="90" dirty="0"/>
              <a:t> </a:t>
            </a:r>
            <a:r>
              <a:rPr spc="50" dirty="0"/>
              <a:t>spending</a:t>
            </a:r>
            <a:r>
              <a:rPr spc="90" dirty="0"/>
              <a:t> </a:t>
            </a:r>
            <a:r>
              <a:rPr dirty="0"/>
              <a:t>score,</a:t>
            </a:r>
            <a:r>
              <a:rPr spc="90" dirty="0"/>
              <a:t> </a:t>
            </a:r>
            <a:r>
              <a:rPr spc="-10" dirty="0"/>
              <a:t>income </a:t>
            </a:r>
            <a:r>
              <a:rPr spc="120" dirty="0"/>
              <a:t>and</a:t>
            </a:r>
            <a:r>
              <a:rPr spc="370" dirty="0"/>
              <a:t> </a:t>
            </a:r>
            <a:r>
              <a:rPr spc="50" dirty="0"/>
              <a:t>spending</a:t>
            </a:r>
            <a:r>
              <a:rPr spc="370" dirty="0"/>
              <a:t> </a:t>
            </a:r>
            <a:r>
              <a:rPr dirty="0"/>
              <a:t>score,</a:t>
            </a:r>
            <a:r>
              <a:rPr spc="370" dirty="0"/>
              <a:t> </a:t>
            </a:r>
            <a:r>
              <a:rPr spc="120" dirty="0"/>
              <a:t>and</a:t>
            </a:r>
            <a:r>
              <a:rPr spc="370" dirty="0"/>
              <a:t> </a:t>
            </a:r>
            <a:r>
              <a:rPr dirty="0"/>
              <a:t>all</a:t>
            </a:r>
            <a:r>
              <a:rPr spc="370" dirty="0"/>
              <a:t> </a:t>
            </a:r>
            <a:r>
              <a:rPr spc="65" dirty="0"/>
              <a:t>three</a:t>
            </a:r>
            <a:r>
              <a:rPr spc="370" dirty="0"/>
              <a:t> </a:t>
            </a:r>
            <a:r>
              <a:rPr spc="70" dirty="0"/>
              <a:t>together</a:t>
            </a:r>
            <a:r>
              <a:rPr spc="370" dirty="0"/>
              <a:t> </a:t>
            </a:r>
            <a:r>
              <a:rPr dirty="0"/>
              <a:t>—</a:t>
            </a:r>
            <a:r>
              <a:rPr spc="370" dirty="0"/>
              <a:t> </a:t>
            </a:r>
            <a:r>
              <a:rPr spc="125" dirty="0"/>
              <a:t>to</a:t>
            </a:r>
            <a:r>
              <a:rPr spc="370" dirty="0"/>
              <a:t> </a:t>
            </a:r>
            <a:r>
              <a:rPr spc="50" dirty="0"/>
              <a:t>find</a:t>
            </a:r>
            <a:r>
              <a:rPr spc="370" dirty="0"/>
              <a:t> </a:t>
            </a:r>
            <a:r>
              <a:rPr spc="75" dirty="0"/>
              <a:t>the</a:t>
            </a:r>
            <a:r>
              <a:rPr spc="370" dirty="0"/>
              <a:t> </a:t>
            </a:r>
            <a:r>
              <a:rPr spc="85" dirty="0"/>
              <a:t>most</a:t>
            </a:r>
            <a:r>
              <a:rPr spc="370" dirty="0"/>
              <a:t> </a:t>
            </a:r>
            <a:r>
              <a:rPr dirty="0"/>
              <a:t>useful</a:t>
            </a:r>
            <a:r>
              <a:rPr spc="370" dirty="0"/>
              <a:t> </a:t>
            </a:r>
            <a:r>
              <a:rPr spc="60" dirty="0"/>
              <a:t>groupings.</a:t>
            </a:r>
            <a:r>
              <a:rPr spc="370" dirty="0"/>
              <a:t> </a:t>
            </a:r>
            <a:r>
              <a:rPr dirty="0"/>
              <a:t>Once</a:t>
            </a:r>
            <a:r>
              <a:rPr spc="370" dirty="0"/>
              <a:t> </a:t>
            </a:r>
            <a:r>
              <a:rPr spc="75" dirty="0"/>
              <a:t>the</a:t>
            </a:r>
            <a:r>
              <a:rPr spc="370" dirty="0"/>
              <a:t> </a:t>
            </a:r>
            <a:r>
              <a:rPr dirty="0"/>
              <a:t>clusters</a:t>
            </a:r>
            <a:r>
              <a:rPr spc="370" dirty="0"/>
              <a:t> </a:t>
            </a:r>
            <a:r>
              <a:rPr spc="75" dirty="0"/>
              <a:t>are</a:t>
            </a:r>
            <a:r>
              <a:rPr spc="370" dirty="0"/>
              <a:t> </a:t>
            </a:r>
            <a:r>
              <a:rPr spc="60" dirty="0"/>
              <a:t>created,</a:t>
            </a:r>
            <a:r>
              <a:rPr spc="370" dirty="0"/>
              <a:t> </a:t>
            </a:r>
            <a:r>
              <a:rPr spc="75" dirty="0"/>
              <a:t>the</a:t>
            </a:r>
            <a:r>
              <a:rPr spc="370" dirty="0"/>
              <a:t> </a:t>
            </a:r>
            <a:r>
              <a:rPr spc="-10" dirty="0"/>
              <a:t>system </a:t>
            </a:r>
            <a:r>
              <a:rPr dirty="0"/>
              <a:t>shows</a:t>
            </a:r>
            <a:r>
              <a:rPr spc="434" dirty="0"/>
              <a:t> </a:t>
            </a:r>
            <a:r>
              <a:rPr spc="75" dirty="0"/>
              <a:t>the</a:t>
            </a:r>
            <a:r>
              <a:rPr spc="434" dirty="0"/>
              <a:t> </a:t>
            </a:r>
            <a:r>
              <a:rPr dirty="0"/>
              <a:t>results</a:t>
            </a:r>
            <a:r>
              <a:rPr spc="434" dirty="0"/>
              <a:t> </a:t>
            </a:r>
            <a:r>
              <a:rPr dirty="0"/>
              <a:t>using</a:t>
            </a:r>
            <a:r>
              <a:rPr spc="434" dirty="0"/>
              <a:t> </a:t>
            </a:r>
            <a:r>
              <a:rPr spc="50" dirty="0"/>
              <a:t>colorful</a:t>
            </a:r>
            <a:r>
              <a:rPr spc="434" dirty="0"/>
              <a:t> </a:t>
            </a:r>
            <a:r>
              <a:rPr spc="110" dirty="0"/>
              <a:t>2D</a:t>
            </a:r>
            <a:r>
              <a:rPr spc="440" dirty="0"/>
              <a:t> </a:t>
            </a:r>
            <a:r>
              <a:rPr spc="120" dirty="0"/>
              <a:t>and</a:t>
            </a:r>
            <a:r>
              <a:rPr spc="434" dirty="0"/>
              <a:t> </a:t>
            </a:r>
            <a:r>
              <a:rPr spc="110" dirty="0"/>
              <a:t>3D</a:t>
            </a:r>
            <a:r>
              <a:rPr spc="434" dirty="0"/>
              <a:t> </a:t>
            </a:r>
            <a:r>
              <a:rPr spc="75" dirty="0"/>
              <a:t>graphs</a:t>
            </a:r>
            <a:r>
              <a:rPr spc="434" dirty="0"/>
              <a:t> </a:t>
            </a:r>
            <a:r>
              <a:rPr spc="50" dirty="0"/>
              <a:t>so</a:t>
            </a:r>
            <a:r>
              <a:rPr spc="434" dirty="0"/>
              <a:t> </a:t>
            </a:r>
            <a:r>
              <a:rPr dirty="0"/>
              <a:t>it’s</a:t>
            </a:r>
            <a:r>
              <a:rPr spc="434" dirty="0"/>
              <a:t> </a:t>
            </a:r>
            <a:r>
              <a:rPr dirty="0"/>
              <a:t>easy</a:t>
            </a:r>
            <a:r>
              <a:rPr spc="440" dirty="0"/>
              <a:t> </a:t>
            </a:r>
            <a:r>
              <a:rPr spc="125" dirty="0"/>
              <a:t>to</a:t>
            </a:r>
            <a:r>
              <a:rPr spc="434" dirty="0"/>
              <a:t> </a:t>
            </a:r>
            <a:r>
              <a:rPr dirty="0"/>
              <a:t>see</a:t>
            </a:r>
            <a:r>
              <a:rPr spc="434" dirty="0"/>
              <a:t> </a:t>
            </a:r>
            <a:r>
              <a:rPr spc="70" dirty="0"/>
              <a:t>how</a:t>
            </a:r>
            <a:r>
              <a:rPr spc="434" dirty="0"/>
              <a:t> </a:t>
            </a:r>
            <a:r>
              <a:rPr spc="55" dirty="0"/>
              <a:t>customers</a:t>
            </a:r>
            <a:r>
              <a:rPr spc="434" dirty="0"/>
              <a:t> </a:t>
            </a:r>
            <a:r>
              <a:rPr spc="75" dirty="0"/>
              <a:t>are</a:t>
            </a:r>
            <a:r>
              <a:rPr spc="434" dirty="0"/>
              <a:t> </a:t>
            </a:r>
            <a:r>
              <a:rPr spc="75" dirty="0"/>
              <a:t>grouped.</a:t>
            </a:r>
            <a:r>
              <a:rPr spc="440" dirty="0"/>
              <a:t> </a:t>
            </a:r>
            <a:r>
              <a:rPr spc="50" dirty="0"/>
              <a:t>This</a:t>
            </a:r>
            <a:r>
              <a:rPr spc="434" dirty="0"/>
              <a:t> </a:t>
            </a:r>
            <a:r>
              <a:rPr dirty="0"/>
              <a:t>helps</a:t>
            </a:r>
            <a:r>
              <a:rPr spc="434" dirty="0"/>
              <a:t> </a:t>
            </a:r>
            <a:r>
              <a:rPr spc="-10" dirty="0"/>
              <a:t>businesses </a:t>
            </a:r>
            <a:r>
              <a:rPr dirty="0"/>
              <a:t>quickly</a:t>
            </a:r>
            <a:r>
              <a:rPr spc="70" dirty="0"/>
              <a:t> </a:t>
            </a:r>
            <a:r>
              <a:rPr spc="90" dirty="0"/>
              <a:t>understand</a:t>
            </a:r>
            <a:r>
              <a:rPr spc="75" dirty="0"/>
              <a:t> </a:t>
            </a:r>
            <a:r>
              <a:rPr spc="70" dirty="0"/>
              <a:t>who</a:t>
            </a:r>
            <a:r>
              <a:rPr spc="75" dirty="0"/>
              <a:t> </a:t>
            </a:r>
            <a:r>
              <a:rPr spc="65" dirty="0"/>
              <a:t>their</a:t>
            </a:r>
            <a:r>
              <a:rPr spc="70" dirty="0"/>
              <a:t> </a:t>
            </a:r>
            <a:r>
              <a:rPr spc="120" dirty="0"/>
              <a:t>top</a:t>
            </a:r>
            <a:r>
              <a:rPr spc="75" dirty="0"/>
              <a:t> </a:t>
            </a:r>
            <a:r>
              <a:rPr spc="50" dirty="0"/>
              <a:t>spenders</a:t>
            </a:r>
            <a:r>
              <a:rPr spc="75" dirty="0"/>
              <a:t> </a:t>
            </a:r>
            <a:r>
              <a:rPr spc="65" dirty="0"/>
              <a:t>are,</a:t>
            </a:r>
            <a:r>
              <a:rPr spc="75" dirty="0"/>
              <a:t> </a:t>
            </a:r>
            <a:r>
              <a:rPr spc="70" dirty="0"/>
              <a:t>who might</a:t>
            </a:r>
            <a:r>
              <a:rPr spc="75" dirty="0"/>
              <a:t> </a:t>
            </a:r>
            <a:r>
              <a:rPr dirty="0"/>
              <a:t>need</a:t>
            </a:r>
            <a:r>
              <a:rPr spc="75" dirty="0"/>
              <a:t> </a:t>
            </a:r>
            <a:r>
              <a:rPr spc="45" dirty="0"/>
              <a:t>different</a:t>
            </a:r>
            <a:r>
              <a:rPr spc="75" dirty="0"/>
              <a:t> </a:t>
            </a:r>
            <a:r>
              <a:rPr dirty="0"/>
              <a:t>offers,</a:t>
            </a:r>
            <a:r>
              <a:rPr spc="70" dirty="0"/>
              <a:t> </a:t>
            </a:r>
            <a:r>
              <a:rPr spc="120" dirty="0"/>
              <a:t>and</a:t>
            </a:r>
            <a:r>
              <a:rPr spc="75" dirty="0"/>
              <a:t> </a:t>
            </a:r>
            <a:r>
              <a:rPr spc="70" dirty="0"/>
              <a:t>how</a:t>
            </a:r>
            <a:r>
              <a:rPr spc="75" dirty="0"/>
              <a:t> </a:t>
            </a:r>
            <a:r>
              <a:rPr spc="125" dirty="0"/>
              <a:t>to</a:t>
            </a:r>
            <a:r>
              <a:rPr spc="70" dirty="0"/>
              <a:t> </a:t>
            </a:r>
            <a:r>
              <a:rPr spc="45" dirty="0"/>
              <a:t>personalize</a:t>
            </a:r>
            <a:r>
              <a:rPr spc="75" dirty="0"/>
              <a:t> marketing </a:t>
            </a:r>
            <a:r>
              <a:rPr spc="50" dirty="0"/>
              <a:t>campaigns </a:t>
            </a:r>
            <a:r>
              <a:rPr spc="75" dirty="0"/>
              <a:t>for</a:t>
            </a:r>
            <a:r>
              <a:rPr spc="120" dirty="0"/>
              <a:t> </a:t>
            </a:r>
            <a:r>
              <a:rPr spc="50" dirty="0"/>
              <a:t>each</a:t>
            </a:r>
            <a:r>
              <a:rPr spc="125" dirty="0"/>
              <a:t> </a:t>
            </a:r>
            <a:r>
              <a:rPr spc="85" dirty="0"/>
              <a:t>group.</a:t>
            </a:r>
            <a:r>
              <a:rPr spc="125" dirty="0"/>
              <a:t> </a:t>
            </a:r>
            <a:r>
              <a:rPr spc="75" dirty="0"/>
              <a:t>The</a:t>
            </a:r>
            <a:r>
              <a:rPr spc="125" dirty="0"/>
              <a:t> </a:t>
            </a:r>
            <a:r>
              <a:rPr dirty="0"/>
              <a:t>system</a:t>
            </a:r>
            <a:r>
              <a:rPr spc="125" dirty="0"/>
              <a:t> </a:t>
            </a:r>
            <a:r>
              <a:rPr dirty="0"/>
              <a:t>is</a:t>
            </a:r>
            <a:r>
              <a:rPr spc="125" dirty="0"/>
              <a:t> </a:t>
            </a:r>
            <a:r>
              <a:rPr dirty="0"/>
              <a:t>efficient,</a:t>
            </a:r>
            <a:r>
              <a:rPr spc="125" dirty="0"/>
              <a:t> </a:t>
            </a:r>
            <a:r>
              <a:rPr dirty="0"/>
              <a:t>easy</a:t>
            </a:r>
            <a:r>
              <a:rPr spc="125" dirty="0"/>
              <a:t> to </a:t>
            </a:r>
            <a:r>
              <a:rPr dirty="0"/>
              <a:t>scale,</a:t>
            </a:r>
            <a:r>
              <a:rPr spc="125" dirty="0"/>
              <a:t> </a:t>
            </a:r>
            <a:r>
              <a:rPr spc="120" dirty="0"/>
              <a:t>and</a:t>
            </a:r>
            <a:r>
              <a:rPr spc="125" dirty="0"/>
              <a:t> </a:t>
            </a:r>
            <a:r>
              <a:rPr spc="75" dirty="0"/>
              <a:t>can</a:t>
            </a:r>
            <a:r>
              <a:rPr spc="125" dirty="0"/>
              <a:t> </a:t>
            </a:r>
            <a:r>
              <a:rPr dirty="0"/>
              <a:t>be</a:t>
            </a:r>
            <a:r>
              <a:rPr spc="120" dirty="0"/>
              <a:t> </a:t>
            </a:r>
            <a:r>
              <a:rPr spc="100" dirty="0"/>
              <a:t>updated</a:t>
            </a:r>
            <a:r>
              <a:rPr spc="125" dirty="0"/>
              <a:t> </a:t>
            </a:r>
            <a:r>
              <a:rPr spc="55" dirty="0"/>
              <a:t>with</a:t>
            </a:r>
            <a:r>
              <a:rPr spc="125" dirty="0"/>
              <a:t> </a:t>
            </a:r>
            <a:r>
              <a:rPr dirty="0"/>
              <a:t>new</a:t>
            </a:r>
            <a:r>
              <a:rPr spc="125" dirty="0"/>
              <a:t> data to </a:t>
            </a:r>
            <a:r>
              <a:rPr spc="60" dirty="0"/>
              <a:t>improve</a:t>
            </a:r>
            <a:r>
              <a:rPr spc="125" dirty="0"/>
              <a:t> </a:t>
            </a:r>
            <a:r>
              <a:rPr dirty="0"/>
              <a:t>results</a:t>
            </a:r>
            <a:r>
              <a:rPr spc="125" dirty="0"/>
              <a:t> </a:t>
            </a:r>
            <a:r>
              <a:rPr spc="50" dirty="0"/>
              <a:t>over</a:t>
            </a:r>
            <a:r>
              <a:rPr spc="125" dirty="0"/>
              <a:t> </a:t>
            </a:r>
            <a:r>
              <a:rPr spc="50" dirty="0"/>
              <a:t>time.</a:t>
            </a:r>
            <a:r>
              <a:rPr spc="125" dirty="0"/>
              <a:t> It </a:t>
            </a:r>
            <a:r>
              <a:rPr spc="-20" dirty="0"/>
              <a:t>saves </a:t>
            </a:r>
            <a:r>
              <a:rPr dirty="0"/>
              <a:t>businesses</a:t>
            </a:r>
            <a:r>
              <a:rPr spc="80" dirty="0"/>
              <a:t> </a:t>
            </a:r>
            <a:r>
              <a:rPr spc="50" dirty="0"/>
              <a:t>time</a:t>
            </a:r>
            <a:r>
              <a:rPr spc="80" dirty="0"/>
              <a:t> </a:t>
            </a:r>
            <a:r>
              <a:rPr spc="120" dirty="0"/>
              <a:t>and</a:t>
            </a:r>
            <a:r>
              <a:rPr spc="80" dirty="0"/>
              <a:t> </a:t>
            </a:r>
            <a:r>
              <a:rPr spc="50" dirty="0"/>
              <a:t>effort,</a:t>
            </a:r>
            <a:r>
              <a:rPr spc="85" dirty="0"/>
              <a:t> </a:t>
            </a:r>
            <a:r>
              <a:rPr dirty="0"/>
              <a:t>while</a:t>
            </a:r>
            <a:r>
              <a:rPr spc="80" dirty="0"/>
              <a:t> </a:t>
            </a:r>
            <a:r>
              <a:rPr spc="75" dirty="0"/>
              <a:t>making</a:t>
            </a:r>
            <a:r>
              <a:rPr spc="80" dirty="0"/>
              <a:t> </a:t>
            </a:r>
            <a:r>
              <a:rPr spc="65" dirty="0"/>
              <a:t>their</a:t>
            </a:r>
            <a:r>
              <a:rPr spc="85" dirty="0"/>
              <a:t> </a:t>
            </a:r>
            <a:r>
              <a:rPr spc="75" dirty="0"/>
              <a:t>marketing</a:t>
            </a:r>
            <a:r>
              <a:rPr spc="80" dirty="0"/>
              <a:t> </a:t>
            </a:r>
            <a:r>
              <a:rPr dirty="0"/>
              <a:t>strategies</a:t>
            </a:r>
            <a:r>
              <a:rPr spc="80" dirty="0"/>
              <a:t> more</a:t>
            </a:r>
            <a:r>
              <a:rPr spc="85" dirty="0"/>
              <a:t> </a:t>
            </a:r>
            <a:r>
              <a:rPr spc="-10" dirty="0"/>
              <a:t>effective.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777" y="1206569"/>
            <a:ext cx="16049624" cy="3047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199" y="9255918"/>
            <a:ext cx="15849600" cy="5080"/>
          </a:xfrm>
          <a:custGeom>
            <a:avLst/>
            <a:gdLst/>
            <a:ahLst/>
            <a:cxnLst/>
            <a:rect l="l" t="t" r="r" b="b"/>
            <a:pathLst>
              <a:path w="15849600" h="5079">
                <a:moveTo>
                  <a:pt x="15849598" y="4762"/>
                </a:moveTo>
                <a:lnTo>
                  <a:pt x="0" y="4762"/>
                </a:lnTo>
                <a:lnTo>
                  <a:pt x="0" y="0"/>
                </a:lnTo>
                <a:lnTo>
                  <a:pt x="15849598" y="0"/>
                </a:lnTo>
                <a:lnTo>
                  <a:pt x="15849598" y="47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7477" y="1973046"/>
            <a:ext cx="9734549" cy="71818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00"/>
              </a:spcBef>
            </a:pPr>
            <a:r>
              <a:rPr spc="680" dirty="0"/>
              <a:t>System</a:t>
            </a:r>
            <a:r>
              <a:rPr spc="250" dirty="0"/>
              <a:t> </a:t>
            </a:r>
            <a:r>
              <a:rPr spc="409" dirty="0"/>
              <a:t>Architecture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06499" y="9394862"/>
            <a:ext cx="1771014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150" dirty="0">
                <a:latin typeface="Trebuchet MS"/>
                <a:cs typeface="Trebuchet MS"/>
              </a:rPr>
              <a:t>Second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110" dirty="0">
                <a:latin typeface="Trebuchet MS"/>
                <a:cs typeface="Trebuchet MS"/>
              </a:rPr>
              <a:t>Review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3790" y="9402444"/>
            <a:ext cx="4387850" cy="55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05585" marR="5080" indent="-1493520">
              <a:lnSpc>
                <a:spcPts val="2100"/>
              </a:lnSpc>
              <a:spcBef>
                <a:spcPts val="90"/>
              </a:spcBef>
            </a:pPr>
            <a:r>
              <a:rPr sz="1800" spc="120" dirty="0">
                <a:latin typeface="Trebuchet MS"/>
                <a:cs typeface="Trebuchet MS"/>
              </a:rPr>
              <a:t>Department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of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Computer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Science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and </a:t>
            </a:r>
            <a:r>
              <a:rPr sz="1800" spc="110" dirty="0"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2130"/>
              </a:lnSpc>
            </a:pPr>
            <a:fld id="{81D60167-4931-47E6-BA6A-407CBD079E47}" type="slidenum">
              <a:rPr spc="140" dirty="0"/>
              <a:t>7</a:t>
            </a:fld>
            <a:endParaRPr spc="1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99" y="9255918"/>
            <a:ext cx="15849600" cy="5080"/>
          </a:xfrm>
          <a:custGeom>
            <a:avLst/>
            <a:gdLst/>
            <a:ahLst/>
            <a:cxnLst/>
            <a:rect l="l" t="t" r="r" b="b"/>
            <a:pathLst>
              <a:path w="15849600" h="5079">
                <a:moveTo>
                  <a:pt x="15849598" y="4762"/>
                </a:moveTo>
                <a:lnTo>
                  <a:pt x="0" y="4762"/>
                </a:lnTo>
                <a:lnTo>
                  <a:pt x="0" y="0"/>
                </a:lnTo>
                <a:lnTo>
                  <a:pt x="15849598" y="0"/>
                </a:lnTo>
                <a:lnTo>
                  <a:pt x="15849598" y="47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553" y="2279656"/>
            <a:ext cx="16049624" cy="304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3133724"/>
            <a:ext cx="66674" cy="665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3495674"/>
            <a:ext cx="66674" cy="665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4581524"/>
            <a:ext cx="66674" cy="665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4219574"/>
            <a:ext cx="66674" cy="665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4943474"/>
            <a:ext cx="66674" cy="665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5667375"/>
            <a:ext cx="66674" cy="6654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7800" y="6391275"/>
            <a:ext cx="66674" cy="6654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20775" y="1595119"/>
            <a:ext cx="5283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40" dirty="0"/>
              <a:t>List</a:t>
            </a:r>
            <a:r>
              <a:rPr spc="250" dirty="0"/>
              <a:t> </a:t>
            </a:r>
            <a:r>
              <a:rPr spc="434" dirty="0"/>
              <a:t>of</a:t>
            </a:r>
            <a:r>
              <a:rPr spc="250" dirty="0"/>
              <a:t> </a:t>
            </a:r>
            <a:r>
              <a:rPr spc="625" dirty="0"/>
              <a:t>Modules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06499" y="9394862"/>
            <a:ext cx="1771014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150" dirty="0">
                <a:latin typeface="Trebuchet MS"/>
                <a:cs typeface="Trebuchet MS"/>
              </a:rPr>
              <a:t>Second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110" dirty="0">
                <a:latin typeface="Trebuchet MS"/>
                <a:cs typeface="Trebuchet MS"/>
              </a:rPr>
              <a:t>Review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93790" y="9402444"/>
            <a:ext cx="4387850" cy="55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05585" marR="5080" indent="-1493520">
              <a:lnSpc>
                <a:spcPts val="2100"/>
              </a:lnSpc>
              <a:spcBef>
                <a:spcPts val="90"/>
              </a:spcBef>
            </a:pPr>
            <a:r>
              <a:rPr sz="1800" spc="120" dirty="0">
                <a:latin typeface="Trebuchet MS"/>
                <a:cs typeface="Trebuchet MS"/>
              </a:rPr>
              <a:t>Department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of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Computer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Science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and </a:t>
            </a:r>
            <a:r>
              <a:rPr sz="1800" spc="110" dirty="0"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2130"/>
              </a:lnSpc>
            </a:pPr>
            <a:fld id="{81D60167-4931-47E6-BA6A-407CBD079E47}" type="slidenum">
              <a:rPr spc="140" dirty="0"/>
              <a:t>8</a:t>
            </a:fld>
            <a:endParaRPr spc="140" dirty="0"/>
          </a:p>
        </p:txBody>
      </p:sp>
      <p:sp>
        <p:nvSpPr>
          <p:cNvPr id="12" name="object 12"/>
          <p:cNvSpPr txBox="1"/>
          <p:nvPr/>
        </p:nvSpPr>
        <p:spPr>
          <a:xfrm>
            <a:off x="1120775" y="2160066"/>
            <a:ext cx="10833735" cy="4427855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150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Handling</a:t>
            </a:r>
            <a:r>
              <a:rPr sz="2400" dirty="0">
                <a:latin typeface="Times New Roman"/>
                <a:cs typeface="Times New Roman"/>
              </a:rPr>
              <a:t> &amp; </a:t>
            </a:r>
            <a:r>
              <a:rPr sz="2400" spc="-10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 marL="530225">
              <a:lnSpc>
                <a:spcPts val="2865"/>
              </a:lnSpc>
              <a:spcBef>
                <a:spcPts val="1625"/>
              </a:spcBef>
            </a:pPr>
            <a:r>
              <a:rPr sz="2400" spc="90" dirty="0">
                <a:latin typeface="Times New Roman"/>
                <a:cs typeface="Times New Roman"/>
              </a:rPr>
              <a:t>numpy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numerical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12700" marR="4602480" indent="517525">
              <a:lnSpc>
                <a:spcPts val="2850"/>
              </a:lnSpc>
              <a:spcBef>
                <a:spcPts val="105"/>
              </a:spcBef>
            </a:pPr>
            <a:r>
              <a:rPr sz="2400" spc="95" dirty="0">
                <a:latin typeface="Times New Roman"/>
                <a:cs typeface="Times New Roman"/>
              </a:rPr>
              <a:t>pandas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loading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manipulating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data </a:t>
            </a:r>
            <a:r>
              <a:rPr sz="2400" spc="150" dirty="0">
                <a:latin typeface="Times New Roman"/>
                <a:cs typeface="Times New Roman"/>
              </a:rPr>
              <a:t>Data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  <a:p>
            <a:pPr marL="530225" marR="3386454">
              <a:lnSpc>
                <a:spcPts val="2850"/>
              </a:lnSpc>
            </a:pPr>
            <a:r>
              <a:rPr sz="2400" spc="75" dirty="0">
                <a:latin typeface="Times New Roman"/>
                <a:cs typeface="Times New Roman"/>
              </a:rPr>
              <a:t>matplotlib.pyplot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for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plots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charts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seaborn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for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advanced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and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styled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data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visualizations </a:t>
            </a:r>
            <a:r>
              <a:rPr sz="2400" spc="70" dirty="0">
                <a:latin typeface="Times New Roman"/>
                <a:cs typeface="Times New Roman"/>
              </a:rPr>
              <a:t>mpl_toolkits.mplot3d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3D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scatter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plots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ts val="2745"/>
              </a:lnSpc>
            </a:pPr>
            <a:r>
              <a:rPr sz="2400" spc="50" dirty="0">
                <a:latin typeface="Times New Roman"/>
                <a:cs typeface="Times New Roman"/>
              </a:rPr>
              <a:t>File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Upload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(Google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Colab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specific)</a:t>
            </a:r>
            <a:endParaRPr sz="2400">
              <a:latin typeface="Times New Roman"/>
              <a:cs typeface="Times New Roman"/>
            </a:endParaRPr>
          </a:p>
          <a:p>
            <a:pPr marL="12700" marR="3636645" indent="517525">
              <a:lnSpc>
                <a:spcPts val="2850"/>
              </a:lnSpc>
              <a:spcBef>
                <a:spcPts val="105"/>
              </a:spcBef>
            </a:pPr>
            <a:r>
              <a:rPr sz="2400" dirty="0">
                <a:latin typeface="Times New Roman"/>
                <a:cs typeface="Times New Roman"/>
              </a:rPr>
              <a:t>google.colab.files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for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uploading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datasets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to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Colab </a:t>
            </a:r>
            <a:r>
              <a:rPr sz="2400" spc="75" dirty="0">
                <a:latin typeface="Times New Roman"/>
                <a:cs typeface="Times New Roman"/>
              </a:rPr>
              <a:t>Machine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Learning</a:t>
            </a:r>
            <a:endParaRPr sz="2400">
              <a:latin typeface="Times New Roman"/>
              <a:cs typeface="Times New Roman"/>
            </a:endParaRPr>
          </a:p>
          <a:p>
            <a:pPr marL="530225">
              <a:lnSpc>
                <a:spcPts val="2760"/>
              </a:lnSpc>
            </a:pPr>
            <a:r>
              <a:rPr sz="2400" spc="65" dirty="0">
                <a:latin typeface="Times New Roman"/>
                <a:cs typeface="Times New Roman"/>
              </a:rPr>
              <a:t>sklearn.cluster.KMeans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for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clustering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customers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KMeans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99" y="9255918"/>
            <a:ext cx="15849600" cy="5080"/>
          </a:xfrm>
          <a:custGeom>
            <a:avLst/>
            <a:gdLst/>
            <a:ahLst/>
            <a:cxnLst/>
            <a:rect l="l" t="t" r="r" b="b"/>
            <a:pathLst>
              <a:path w="15849600" h="5079">
                <a:moveTo>
                  <a:pt x="15849598" y="4762"/>
                </a:moveTo>
                <a:lnTo>
                  <a:pt x="0" y="4762"/>
                </a:lnTo>
                <a:lnTo>
                  <a:pt x="0" y="0"/>
                </a:lnTo>
                <a:lnTo>
                  <a:pt x="15849598" y="0"/>
                </a:lnTo>
                <a:lnTo>
                  <a:pt x="15849598" y="47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553" y="2279656"/>
            <a:ext cx="16049624" cy="304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5325" y="2809765"/>
            <a:ext cx="10877549" cy="72485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464" rIns="0" bIns="0" rtlCol="0">
            <a:spAutoFit/>
          </a:bodyPr>
          <a:lstStyle/>
          <a:p>
            <a:pPr marL="734695" marR="5080">
              <a:lnSpc>
                <a:spcPts val="5700"/>
              </a:lnSpc>
              <a:spcBef>
                <a:spcPts val="259"/>
              </a:spcBef>
            </a:pPr>
            <a:r>
              <a:rPr spc="459" dirty="0"/>
              <a:t>Functional</a:t>
            </a:r>
            <a:r>
              <a:rPr spc="254" dirty="0"/>
              <a:t> </a:t>
            </a:r>
            <a:r>
              <a:rPr spc="490" dirty="0"/>
              <a:t>Description</a:t>
            </a:r>
            <a:r>
              <a:rPr spc="254" dirty="0"/>
              <a:t> </a:t>
            </a:r>
            <a:r>
              <a:rPr spc="395" dirty="0"/>
              <a:t>for</a:t>
            </a:r>
            <a:r>
              <a:rPr spc="260" dirty="0"/>
              <a:t> </a:t>
            </a:r>
            <a:r>
              <a:rPr spc="515" dirty="0"/>
              <a:t>each</a:t>
            </a:r>
            <a:r>
              <a:rPr spc="254" dirty="0"/>
              <a:t> </a:t>
            </a:r>
            <a:r>
              <a:rPr spc="590" dirty="0"/>
              <a:t>modules</a:t>
            </a:r>
            <a:r>
              <a:rPr spc="260" dirty="0"/>
              <a:t> </a:t>
            </a:r>
            <a:r>
              <a:rPr spc="420" dirty="0"/>
              <a:t>with </a:t>
            </a:r>
            <a:r>
              <a:rPr spc="755" dirty="0"/>
              <a:t>DFD</a:t>
            </a:r>
            <a:r>
              <a:rPr spc="250" dirty="0"/>
              <a:t> </a:t>
            </a:r>
            <a:r>
              <a:rPr spc="625" dirty="0"/>
              <a:t>and</a:t>
            </a:r>
            <a:r>
              <a:rPr spc="254" dirty="0"/>
              <a:t> </a:t>
            </a:r>
            <a:r>
              <a:rPr spc="420" dirty="0"/>
              <a:t>Activity</a:t>
            </a:r>
            <a:r>
              <a:rPr spc="254" dirty="0"/>
              <a:t> </a:t>
            </a:r>
            <a:r>
              <a:rPr spc="650"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10614" y="9394862"/>
            <a:ext cx="17145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140" dirty="0"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1772</Words>
  <Application>Microsoft Office PowerPoint</Application>
  <PresentationFormat>Custom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Department of Computer Science and Engineering</vt:lpstr>
      <vt:lpstr>Problem Statement and Motivation</vt:lpstr>
      <vt:lpstr>Existing System</vt:lpstr>
      <vt:lpstr>Objectives</vt:lpstr>
      <vt:lpstr>Abstract</vt:lpstr>
      <vt:lpstr>Proposed System</vt:lpstr>
      <vt:lpstr>System Architecture</vt:lpstr>
      <vt:lpstr>List of Modules</vt:lpstr>
      <vt:lpstr>Functional Description for each modules with DFD and Activity Diagram</vt:lpstr>
      <vt:lpstr>Implementation &amp; Results of Module</vt:lpstr>
      <vt:lpstr>Conclusion &amp; Future Work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shalini.pptx.pdf</dc:title>
  <dc:creator>SAMEER D 220701242</dc:creator>
  <cp:keywords>DAGm4_IE2iE,BAGR9IVI20w,0</cp:keywords>
  <cp:lastModifiedBy>Vishnu</cp:lastModifiedBy>
  <cp:revision>1</cp:revision>
  <dcterms:created xsi:type="dcterms:W3CDTF">2025-05-09T05:31:52Z</dcterms:created>
  <dcterms:modified xsi:type="dcterms:W3CDTF">2025-05-09T05:33:46Z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2025-05-09T00:00:00Z</vt:filetime>
  </property>
  <property fmtid="{D5CDD505-2E9C-101B-9397-08002B2CF9AE}" pid="5" name="Producer">
    <vt:lpwstr>Canva</vt:lpwstr>
  </property>
</Properties>
</file>