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3460750" cx="4610100"/>
  <p:notesSz cx="4610100" cy="346075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45" roundtripDataSignature="AMtx7miwJvoi1rhUOnb9r7B4pmrKJQTk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B09104-3634-465A-B68C-F78464049818}">
  <a:tblStyle styleId="{5EB09104-3634-465A-B68C-F7846404981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4: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5: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6: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7: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8: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9: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0: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1: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2: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3: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4: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461000" y="1643850"/>
            <a:ext cx="3688075" cy="15573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6"/>
          <p:cNvSpPr txBox="1"/>
          <p:nvPr>
            <p:ph type="title"/>
          </p:nvPr>
        </p:nvSpPr>
        <p:spPr>
          <a:xfrm>
            <a:off x="0" y="-12"/>
            <a:ext cx="4610100" cy="306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6"/>
          <p:cNvSpPr txBox="1"/>
          <p:nvPr>
            <p:ph idx="1" type="body"/>
          </p:nvPr>
        </p:nvSpPr>
        <p:spPr>
          <a:xfrm>
            <a:off x="335965" y="960728"/>
            <a:ext cx="3938168" cy="14954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100">
                <a:solidFill>
                  <a:srgbClr val="4E5D66"/>
                </a:solidFill>
                <a:latin typeface="Roboto"/>
                <a:ea typeface="Roboto"/>
                <a:cs typeface="Roboto"/>
                <a:sym typeface="Robot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36"/>
          <p:cNvSpPr txBox="1"/>
          <p:nvPr>
            <p:ph idx="11" type="ftr"/>
          </p:nvPr>
        </p:nvSpPr>
        <p:spPr>
          <a:xfrm>
            <a:off x="95300" y="3309133"/>
            <a:ext cx="1828164" cy="1263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rgbClr val="858B8E"/>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6"/>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6"/>
          <p:cNvSpPr txBox="1"/>
          <p:nvPr>
            <p:ph idx="12" type="sldNum"/>
          </p:nvPr>
        </p:nvSpPr>
        <p:spPr>
          <a:xfrm>
            <a:off x="4375200" y="3309133"/>
            <a:ext cx="163195" cy="12636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600">
                <a:solidFill>
                  <a:srgbClr val="858B8E"/>
                </a:solidFill>
                <a:latin typeface="Roboto"/>
                <a:ea typeface="Roboto"/>
                <a:cs typeface="Roboto"/>
                <a:sym typeface="Roboto"/>
              </a:defRPr>
            </a:lvl1pPr>
            <a:lvl2pPr indent="0" lvl="1" marL="38100" marR="0" algn="l">
              <a:lnSpc>
                <a:spcPct val="100000"/>
              </a:lnSpc>
              <a:spcBef>
                <a:spcPts val="0"/>
              </a:spcBef>
              <a:buNone/>
              <a:defRPr b="0" i="0" sz="600">
                <a:solidFill>
                  <a:srgbClr val="858B8E"/>
                </a:solidFill>
                <a:latin typeface="Roboto"/>
                <a:ea typeface="Roboto"/>
                <a:cs typeface="Roboto"/>
                <a:sym typeface="Roboto"/>
              </a:defRPr>
            </a:lvl2pPr>
            <a:lvl3pPr indent="0" lvl="2" marL="38100" marR="0" algn="l">
              <a:lnSpc>
                <a:spcPct val="100000"/>
              </a:lnSpc>
              <a:spcBef>
                <a:spcPts val="0"/>
              </a:spcBef>
              <a:buNone/>
              <a:defRPr b="0" i="0" sz="600">
                <a:solidFill>
                  <a:srgbClr val="858B8E"/>
                </a:solidFill>
                <a:latin typeface="Roboto"/>
                <a:ea typeface="Roboto"/>
                <a:cs typeface="Roboto"/>
                <a:sym typeface="Roboto"/>
              </a:defRPr>
            </a:lvl3pPr>
            <a:lvl4pPr indent="0" lvl="3" marL="38100" marR="0" algn="l">
              <a:lnSpc>
                <a:spcPct val="100000"/>
              </a:lnSpc>
              <a:spcBef>
                <a:spcPts val="0"/>
              </a:spcBef>
              <a:buNone/>
              <a:defRPr b="0" i="0" sz="600">
                <a:solidFill>
                  <a:srgbClr val="858B8E"/>
                </a:solidFill>
                <a:latin typeface="Roboto"/>
                <a:ea typeface="Roboto"/>
                <a:cs typeface="Roboto"/>
                <a:sym typeface="Roboto"/>
              </a:defRPr>
            </a:lvl4pPr>
            <a:lvl5pPr indent="0" lvl="4" marL="38100" marR="0" algn="l">
              <a:lnSpc>
                <a:spcPct val="100000"/>
              </a:lnSpc>
              <a:spcBef>
                <a:spcPts val="0"/>
              </a:spcBef>
              <a:buNone/>
              <a:defRPr b="0" i="0" sz="600">
                <a:solidFill>
                  <a:srgbClr val="858B8E"/>
                </a:solidFill>
                <a:latin typeface="Roboto"/>
                <a:ea typeface="Roboto"/>
                <a:cs typeface="Roboto"/>
                <a:sym typeface="Roboto"/>
              </a:defRPr>
            </a:lvl5pPr>
            <a:lvl6pPr indent="0" lvl="5" marL="38100" marR="0" algn="l">
              <a:lnSpc>
                <a:spcPct val="100000"/>
              </a:lnSpc>
              <a:spcBef>
                <a:spcPts val="0"/>
              </a:spcBef>
              <a:buNone/>
              <a:defRPr b="0" i="0" sz="600">
                <a:solidFill>
                  <a:srgbClr val="858B8E"/>
                </a:solidFill>
                <a:latin typeface="Roboto"/>
                <a:ea typeface="Roboto"/>
                <a:cs typeface="Roboto"/>
                <a:sym typeface="Roboto"/>
              </a:defRPr>
            </a:lvl6pPr>
            <a:lvl7pPr indent="0" lvl="6" marL="38100" marR="0" algn="l">
              <a:lnSpc>
                <a:spcPct val="100000"/>
              </a:lnSpc>
              <a:spcBef>
                <a:spcPts val="0"/>
              </a:spcBef>
              <a:buNone/>
              <a:defRPr b="0" i="0" sz="600">
                <a:solidFill>
                  <a:srgbClr val="858B8E"/>
                </a:solidFill>
                <a:latin typeface="Roboto"/>
                <a:ea typeface="Roboto"/>
                <a:cs typeface="Roboto"/>
                <a:sym typeface="Roboto"/>
              </a:defRPr>
            </a:lvl7pPr>
            <a:lvl8pPr indent="0" lvl="7" marL="38100" marR="0" algn="l">
              <a:lnSpc>
                <a:spcPct val="100000"/>
              </a:lnSpc>
              <a:spcBef>
                <a:spcPts val="0"/>
              </a:spcBef>
              <a:buNone/>
              <a:defRPr b="0" i="0" sz="600">
                <a:solidFill>
                  <a:srgbClr val="858B8E"/>
                </a:solidFill>
                <a:latin typeface="Roboto"/>
                <a:ea typeface="Roboto"/>
                <a:cs typeface="Roboto"/>
                <a:sym typeface="Roboto"/>
              </a:defRPr>
            </a:lvl8pPr>
            <a:lvl9pPr indent="0" lvl="8" marL="38100" marR="0" algn="l">
              <a:lnSpc>
                <a:spcPct val="100000"/>
              </a:lnSpc>
              <a:spcBef>
                <a:spcPts val="0"/>
              </a:spcBef>
              <a:buNone/>
              <a:defRPr b="0" i="0" sz="600">
                <a:solidFill>
                  <a:srgbClr val="858B8E"/>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37"/>
          <p:cNvSpPr/>
          <p:nvPr/>
        </p:nvSpPr>
        <p:spPr>
          <a:xfrm>
            <a:off x="0" y="305993"/>
            <a:ext cx="4608195" cy="3150235"/>
          </a:xfrm>
          <a:custGeom>
            <a:rect b="b" l="l" r="r" t="t"/>
            <a:pathLst>
              <a:path extrusionOk="0" h="3150235" w="4608195">
                <a:moveTo>
                  <a:pt x="0" y="3150006"/>
                </a:moveTo>
                <a:lnTo>
                  <a:pt x="4608004" y="3150006"/>
                </a:lnTo>
                <a:lnTo>
                  <a:pt x="4608004" y="0"/>
                </a:lnTo>
                <a:lnTo>
                  <a:pt x="0" y="0"/>
                </a:lnTo>
                <a:lnTo>
                  <a:pt x="0" y="3150006"/>
                </a:lnTo>
                <a:close/>
              </a:path>
            </a:pathLst>
          </a:custGeom>
          <a:solidFill>
            <a:srgbClr val="FAFA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37"/>
          <p:cNvSpPr txBox="1"/>
          <p:nvPr>
            <p:ph idx="11" type="ftr"/>
          </p:nvPr>
        </p:nvSpPr>
        <p:spPr>
          <a:xfrm>
            <a:off x="95300" y="3309133"/>
            <a:ext cx="1828164" cy="1263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rgbClr val="858B8E"/>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7"/>
          <p:cNvSpPr txBox="1"/>
          <p:nvPr>
            <p:ph idx="12" type="sldNum"/>
          </p:nvPr>
        </p:nvSpPr>
        <p:spPr>
          <a:xfrm>
            <a:off x="4375200" y="3309133"/>
            <a:ext cx="163195" cy="12636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600">
                <a:solidFill>
                  <a:srgbClr val="858B8E"/>
                </a:solidFill>
                <a:latin typeface="Roboto"/>
                <a:ea typeface="Roboto"/>
                <a:cs typeface="Roboto"/>
                <a:sym typeface="Roboto"/>
              </a:defRPr>
            </a:lvl1pPr>
            <a:lvl2pPr indent="0" lvl="1" marL="38100" marR="0" algn="l">
              <a:lnSpc>
                <a:spcPct val="100000"/>
              </a:lnSpc>
              <a:spcBef>
                <a:spcPts val="0"/>
              </a:spcBef>
              <a:buNone/>
              <a:defRPr b="0" i="0" sz="600">
                <a:solidFill>
                  <a:srgbClr val="858B8E"/>
                </a:solidFill>
                <a:latin typeface="Roboto"/>
                <a:ea typeface="Roboto"/>
                <a:cs typeface="Roboto"/>
                <a:sym typeface="Roboto"/>
              </a:defRPr>
            </a:lvl2pPr>
            <a:lvl3pPr indent="0" lvl="2" marL="38100" marR="0" algn="l">
              <a:lnSpc>
                <a:spcPct val="100000"/>
              </a:lnSpc>
              <a:spcBef>
                <a:spcPts val="0"/>
              </a:spcBef>
              <a:buNone/>
              <a:defRPr b="0" i="0" sz="600">
                <a:solidFill>
                  <a:srgbClr val="858B8E"/>
                </a:solidFill>
                <a:latin typeface="Roboto"/>
                <a:ea typeface="Roboto"/>
                <a:cs typeface="Roboto"/>
                <a:sym typeface="Roboto"/>
              </a:defRPr>
            </a:lvl3pPr>
            <a:lvl4pPr indent="0" lvl="3" marL="38100" marR="0" algn="l">
              <a:lnSpc>
                <a:spcPct val="100000"/>
              </a:lnSpc>
              <a:spcBef>
                <a:spcPts val="0"/>
              </a:spcBef>
              <a:buNone/>
              <a:defRPr b="0" i="0" sz="600">
                <a:solidFill>
                  <a:srgbClr val="858B8E"/>
                </a:solidFill>
                <a:latin typeface="Roboto"/>
                <a:ea typeface="Roboto"/>
                <a:cs typeface="Roboto"/>
                <a:sym typeface="Roboto"/>
              </a:defRPr>
            </a:lvl4pPr>
            <a:lvl5pPr indent="0" lvl="4" marL="38100" marR="0" algn="l">
              <a:lnSpc>
                <a:spcPct val="100000"/>
              </a:lnSpc>
              <a:spcBef>
                <a:spcPts val="0"/>
              </a:spcBef>
              <a:buNone/>
              <a:defRPr b="0" i="0" sz="600">
                <a:solidFill>
                  <a:srgbClr val="858B8E"/>
                </a:solidFill>
                <a:latin typeface="Roboto"/>
                <a:ea typeface="Roboto"/>
                <a:cs typeface="Roboto"/>
                <a:sym typeface="Roboto"/>
              </a:defRPr>
            </a:lvl5pPr>
            <a:lvl6pPr indent="0" lvl="5" marL="38100" marR="0" algn="l">
              <a:lnSpc>
                <a:spcPct val="100000"/>
              </a:lnSpc>
              <a:spcBef>
                <a:spcPts val="0"/>
              </a:spcBef>
              <a:buNone/>
              <a:defRPr b="0" i="0" sz="600">
                <a:solidFill>
                  <a:srgbClr val="858B8E"/>
                </a:solidFill>
                <a:latin typeface="Roboto"/>
                <a:ea typeface="Roboto"/>
                <a:cs typeface="Roboto"/>
                <a:sym typeface="Roboto"/>
              </a:defRPr>
            </a:lvl6pPr>
            <a:lvl7pPr indent="0" lvl="6" marL="38100" marR="0" algn="l">
              <a:lnSpc>
                <a:spcPct val="100000"/>
              </a:lnSpc>
              <a:spcBef>
                <a:spcPts val="0"/>
              </a:spcBef>
              <a:buNone/>
              <a:defRPr b="0" i="0" sz="600">
                <a:solidFill>
                  <a:srgbClr val="858B8E"/>
                </a:solidFill>
                <a:latin typeface="Roboto"/>
                <a:ea typeface="Roboto"/>
                <a:cs typeface="Roboto"/>
                <a:sym typeface="Roboto"/>
              </a:defRPr>
            </a:lvl7pPr>
            <a:lvl8pPr indent="0" lvl="7" marL="38100" marR="0" algn="l">
              <a:lnSpc>
                <a:spcPct val="100000"/>
              </a:lnSpc>
              <a:spcBef>
                <a:spcPts val="0"/>
              </a:spcBef>
              <a:buNone/>
              <a:defRPr b="0" i="0" sz="600">
                <a:solidFill>
                  <a:srgbClr val="858B8E"/>
                </a:solidFill>
                <a:latin typeface="Roboto"/>
                <a:ea typeface="Roboto"/>
                <a:cs typeface="Roboto"/>
                <a:sym typeface="Roboto"/>
              </a:defRPr>
            </a:lvl8pPr>
            <a:lvl9pPr indent="0" lvl="8" marL="38100" marR="0" algn="l">
              <a:lnSpc>
                <a:spcPct val="100000"/>
              </a:lnSpc>
              <a:spcBef>
                <a:spcPts val="0"/>
              </a:spcBef>
              <a:buNone/>
              <a:defRPr b="0" i="0" sz="600">
                <a:solidFill>
                  <a:srgbClr val="858B8E"/>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38"/>
          <p:cNvSpPr txBox="1"/>
          <p:nvPr>
            <p:ph type="title"/>
          </p:nvPr>
        </p:nvSpPr>
        <p:spPr>
          <a:xfrm>
            <a:off x="0" y="-12"/>
            <a:ext cx="4610100" cy="306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8"/>
          <p:cNvSpPr txBox="1"/>
          <p:nvPr>
            <p:ph idx="11" type="ftr"/>
          </p:nvPr>
        </p:nvSpPr>
        <p:spPr>
          <a:xfrm>
            <a:off x="95300" y="3309133"/>
            <a:ext cx="1828164" cy="1263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rgbClr val="858B8E"/>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2" type="sldNum"/>
          </p:nvPr>
        </p:nvSpPr>
        <p:spPr>
          <a:xfrm>
            <a:off x="4375200" y="3309133"/>
            <a:ext cx="163195" cy="12636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600">
                <a:solidFill>
                  <a:srgbClr val="858B8E"/>
                </a:solidFill>
                <a:latin typeface="Roboto"/>
                <a:ea typeface="Roboto"/>
                <a:cs typeface="Roboto"/>
                <a:sym typeface="Roboto"/>
              </a:defRPr>
            </a:lvl1pPr>
            <a:lvl2pPr indent="0" lvl="1" marL="38100" marR="0" algn="l">
              <a:lnSpc>
                <a:spcPct val="100000"/>
              </a:lnSpc>
              <a:spcBef>
                <a:spcPts val="0"/>
              </a:spcBef>
              <a:buNone/>
              <a:defRPr b="0" i="0" sz="600">
                <a:solidFill>
                  <a:srgbClr val="858B8E"/>
                </a:solidFill>
                <a:latin typeface="Roboto"/>
                <a:ea typeface="Roboto"/>
                <a:cs typeface="Roboto"/>
                <a:sym typeface="Roboto"/>
              </a:defRPr>
            </a:lvl2pPr>
            <a:lvl3pPr indent="0" lvl="2" marL="38100" marR="0" algn="l">
              <a:lnSpc>
                <a:spcPct val="100000"/>
              </a:lnSpc>
              <a:spcBef>
                <a:spcPts val="0"/>
              </a:spcBef>
              <a:buNone/>
              <a:defRPr b="0" i="0" sz="600">
                <a:solidFill>
                  <a:srgbClr val="858B8E"/>
                </a:solidFill>
                <a:latin typeface="Roboto"/>
                <a:ea typeface="Roboto"/>
                <a:cs typeface="Roboto"/>
                <a:sym typeface="Roboto"/>
              </a:defRPr>
            </a:lvl3pPr>
            <a:lvl4pPr indent="0" lvl="3" marL="38100" marR="0" algn="l">
              <a:lnSpc>
                <a:spcPct val="100000"/>
              </a:lnSpc>
              <a:spcBef>
                <a:spcPts val="0"/>
              </a:spcBef>
              <a:buNone/>
              <a:defRPr b="0" i="0" sz="600">
                <a:solidFill>
                  <a:srgbClr val="858B8E"/>
                </a:solidFill>
                <a:latin typeface="Roboto"/>
                <a:ea typeface="Roboto"/>
                <a:cs typeface="Roboto"/>
                <a:sym typeface="Roboto"/>
              </a:defRPr>
            </a:lvl4pPr>
            <a:lvl5pPr indent="0" lvl="4" marL="38100" marR="0" algn="l">
              <a:lnSpc>
                <a:spcPct val="100000"/>
              </a:lnSpc>
              <a:spcBef>
                <a:spcPts val="0"/>
              </a:spcBef>
              <a:buNone/>
              <a:defRPr b="0" i="0" sz="600">
                <a:solidFill>
                  <a:srgbClr val="858B8E"/>
                </a:solidFill>
                <a:latin typeface="Roboto"/>
                <a:ea typeface="Roboto"/>
                <a:cs typeface="Roboto"/>
                <a:sym typeface="Roboto"/>
              </a:defRPr>
            </a:lvl5pPr>
            <a:lvl6pPr indent="0" lvl="5" marL="38100" marR="0" algn="l">
              <a:lnSpc>
                <a:spcPct val="100000"/>
              </a:lnSpc>
              <a:spcBef>
                <a:spcPts val="0"/>
              </a:spcBef>
              <a:buNone/>
              <a:defRPr b="0" i="0" sz="600">
                <a:solidFill>
                  <a:srgbClr val="858B8E"/>
                </a:solidFill>
                <a:latin typeface="Roboto"/>
                <a:ea typeface="Roboto"/>
                <a:cs typeface="Roboto"/>
                <a:sym typeface="Roboto"/>
              </a:defRPr>
            </a:lvl6pPr>
            <a:lvl7pPr indent="0" lvl="6" marL="38100" marR="0" algn="l">
              <a:lnSpc>
                <a:spcPct val="100000"/>
              </a:lnSpc>
              <a:spcBef>
                <a:spcPts val="0"/>
              </a:spcBef>
              <a:buNone/>
              <a:defRPr b="0" i="0" sz="600">
                <a:solidFill>
                  <a:srgbClr val="858B8E"/>
                </a:solidFill>
                <a:latin typeface="Roboto"/>
                <a:ea typeface="Roboto"/>
                <a:cs typeface="Roboto"/>
                <a:sym typeface="Roboto"/>
              </a:defRPr>
            </a:lvl7pPr>
            <a:lvl8pPr indent="0" lvl="7" marL="38100" marR="0" algn="l">
              <a:lnSpc>
                <a:spcPct val="100000"/>
              </a:lnSpc>
              <a:spcBef>
                <a:spcPts val="0"/>
              </a:spcBef>
              <a:buNone/>
              <a:defRPr b="0" i="0" sz="600">
                <a:solidFill>
                  <a:srgbClr val="858B8E"/>
                </a:solidFill>
                <a:latin typeface="Roboto"/>
                <a:ea typeface="Roboto"/>
                <a:cs typeface="Roboto"/>
                <a:sym typeface="Roboto"/>
              </a:defRPr>
            </a:lvl8pPr>
            <a:lvl9pPr indent="0" lvl="8" marL="38100" marR="0" algn="l">
              <a:lnSpc>
                <a:spcPct val="100000"/>
              </a:lnSpc>
              <a:spcBef>
                <a:spcPts val="0"/>
              </a:spcBef>
              <a:buNone/>
              <a:defRPr b="0" i="0" sz="600">
                <a:solidFill>
                  <a:srgbClr val="858B8E"/>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39"/>
          <p:cNvSpPr txBox="1"/>
          <p:nvPr>
            <p:ph type="ctrTitle"/>
          </p:nvPr>
        </p:nvSpPr>
        <p:spPr>
          <a:xfrm>
            <a:off x="345757" y="1072832"/>
            <a:ext cx="3918585" cy="72675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9"/>
          <p:cNvSpPr txBox="1"/>
          <p:nvPr>
            <p:ph idx="1" type="subTitle"/>
          </p:nvPr>
        </p:nvSpPr>
        <p:spPr>
          <a:xfrm>
            <a:off x="691515" y="1938020"/>
            <a:ext cx="3227070" cy="8651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1" type="ftr"/>
          </p:nvPr>
        </p:nvSpPr>
        <p:spPr>
          <a:xfrm>
            <a:off x="95300" y="3309133"/>
            <a:ext cx="1828164" cy="1263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rgbClr val="858B8E"/>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9"/>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2" type="sldNum"/>
          </p:nvPr>
        </p:nvSpPr>
        <p:spPr>
          <a:xfrm>
            <a:off x="4375200" y="3309133"/>
            <a:ext cx="163195" cy="12636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600">
                <a:solidFill>
                  <a:srgbClr val="858B8E"/>
                </a:solidFill>
                <a:latin typeface="Roboto"/>
                <a:ea typeface="Roboto"/>
                <a:cs typeface="Roboto"/>
                <a:sym typeface="Roboto"/>
              </a:defRPr>
            </a:lvl1pPr>
            <a:lvl2pPr indent="0" lvl="1" marL="38100" marR="0" algn="l">
              <a:lnSpc>
                <a:spcPct val="100000"/>
              </a:lnSpc>
              <a:spcBef>
                <a:spcPts val="0"/>
              </a:spcBef>
              <a:buNone/>
              <a:defRPr b="0" i="0" sz="600">
                <a:solidFill>
                  <a:srgbClr val="858B8E"/>
                </a:solidFill>
                <a:latin typeface="Roboto"/>
                <a:ea typeface="Roboto"/>
                <a:cs typeface="Roboto"/>
                <a:sym typeface="Roboto"/>
              </a:defRPr>
            </a:lvl2pPr>
            <a:lvl3pPr indent="0" lvl="2" marL="38100" marR="0" algn="l">
              <a:lnSpc>
                <a:spcPct val="100000"/>
              </a:lnSpc>
              <a:spcBef>
                <a:spcPts val="0"/>
              </a:spcBef>
              <a:buNone/>
              <a:defRPr b="0" i="0" sz="600">
                <a:solidFill>
                  <a:srgbClr val="858B8E"/>
                </a:solidFill>
                <a:latin typeface="Roboto"/>
                <a:ea typeface="Roboto"/>
                <a:cs typeface="Roboto"/>
                <a:sym typeface="Roboto"/>
              </a:defRPr>
            </a:lvl3pPr>
            <a:lvl4pPr indent="0" lvl="3" marL="38100" marR="0" algn="l">
              <a:lnSpc>
                <a:spcPct val="100000"/>
              </a:lnSpc>
              <a:spcBef>
                <a:spcPts val="0"/>
              </a:spcBef>
              <a:buNone/>
              <a:defRPr b="0" i="0" sz="600">
                <a:solidFill>
                  <a:srgbClr val="858B8E"/>
                </a:solidFill>
                <a:latin typeface="Roboto"/>
                <a:ea typeface="Roboto"/>
                <a:cs typeface="Roboto"/>
                <a:sym typeface="Roboto"/>
              </a:defRPr>
            </a:lvl4pPr>
            <a:lvl5pPr indent="0" lvl="4" marL="38100" marR="0" algn="l">
              <a:lnSpc>
                <a:spcPct val="100000"/>
              </a:lnSpc>
              <a:spcBef>
                <a:spcPts val="0"/>
              </a:spcBef>
              <a:buNone/>
              <a:defRPr b="0" i="0" sz="600">
                <a:solidFill>
                  <a:srgbClr val="858B8E"/>
                </a:solidFill>
                <a:latin typeface="Roboto"/>
                <a:ea typeface="Roboto"/>
                <a:cs typeface="Roboto"/>
                <a:sym typeface="Roboto"/>
              </a:defRPr>
            </a:lvl5pPr>
            <a:lvl6pPr indent="0" lvl="5" marL="38100" marR="0" algn="l">
              <a:lnSpc>
                <a:spcPct val="100000"/>
              </a:lnSpc>
              <a:spcBef>
                <a:spcPts val="0"/>
              </a:spcBef>
              <a:buNone/>
              <a:defRPr b="0" i="0" sz="600">
                <a:solidFill>
                  <a:srgbClr val="858B8E"/>
                </a:solidFill>
                <a:latin typeface="Roboto"/>
                <a:ea typeface="Roboto"/>
                <a:cs typeface="Roboto"/>
                <a:sym typeface="Roboto"/>
              </a:defRPr>
            </a:lvl6pPr>
            <a:lvl7pPr indent="0" lvl="6" marL="38100" marR="0" algn="l">
              <a:lnSpc>
                <a:spcPct val="100000"/>
              </a:lnSpc>
              <a:spcBef>
                <a:spcPts val="0"/>
              </a:spcBef>
              <a:buNone/>
              <a:defRPr b="0" i="0" sz="600">
                <a:solidFill>
                  <a:srgbClr val="858B8E"/>
                </a:solidFill>
                <a:latin typeface="Roboto"/>
                <a:ea typeface="Roboto"/>
                <a:cs typeface="Roboto"/>
                <a:sym typeface="Roboto"/>
              </a:defRPr>
            </a:lvl7pPr>
            <a:lvl8pPr indent="0" lvl="7" marL="38100" marR="0" algn="l">
              <a:lnSpc>
                <a:spcPct val="100000"/>
              </a:lnSpc>
              <a:spcBef>
                <a:spcPts val="0"/>
              </a:spcBef>
              <a:buNone/>
              <a:defRPr b="0" i="0" sz="600">
                <a:solidFill>
                  <a:srgbClr val="858B8E"/>
                </a:solidFill>
                <a:latin typeface="Roboto"/>
                <a:ea typeface="Roboto"/>
                <a:cs typeface="Roboto"/>
                <a:sym typeface="Roboto"/>
              </a:defRPr>
            </a:lvl8pPr>
            <a:lvl9pPr indent="0" lvl="8" marL="38100" marR="0" algn="l">
              <a:lnSpc>
                <a:spcPct val="100000"/>
              </a:lnSpc>
              <a:spcBef>
                <a:spcPts val="0"/>
              </a:spcBef>
              <a:buNone/>
              <a:defRPr b="0" i="0" sz="600">
                <a:solidFill>
                  <a:srgbClr val="858B8E"/>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40"/>
          <p:cNvSpPr txBox="1"/>
          <p:nvPr>
            <p:ph type="title"/>
          </p:nvPr>
        </p:nvSpPr>
        <p:spPr>
          <a:xfrm>
            <a:off x="0" y="-12"/>
            <a:ext cx="4610100" cy="3060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0"/>
          <p:cNvSpPr txBox="1"/>
          <p:nvPr>
            <p:ph idx="1" type="body"/>
          </p:nvPr>
        </p:nvSpPr>
        <p:spPr>
          <a:xfrm>
            <a:off x="230505" y="795972"/>
            <a:ext cx="2005393" cy="22840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40"/>
          <p:cNvSpPr txBox="1"/>
          <p:nvPr>
            <p:ph idx="2" type="body"/>
          </p:nvPr>
        </p:nvSpPr>
        <p:spPr>
          <a:xfrm>
            <a:off x="2374201" y="795972"/>
            <a:ext cx="2005393" cy="22840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0"/>
          <p:cNvSpPr txBox="1"/>
          <p:nvPr>
            <p:ph idx="11" type="ftr"/>
          </p:nvPr>
        </p:nvSpPr>
        <p:spPr>
          <a:xfrm>
            <a:off x="95300" y="3309133"/>
            <a:ext cx="1828164" cy="1263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rgbClr val="858B8E"/>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0"/>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0"/>
          <p:cNvSpPr txBox="1"/>
          <p:nvPr>
            <p:ph idx="12" type="sldNum"/>
          </p:nvPr>
        </p:nvSpPr>
        <p:spPr>
          <a:xfrm>
            <a:off x="4375200" y="3309133"/>
            <a:ext cx="163195" cy="126364"/>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600">
                <a:solidFill>
                  <a:srgbClr val="858B8E"/>
                </a:solidFill>
                <a:latin typeface="Roboto"/>
                <a:ea typeface="Roboto"/>
                <a:cs typeface="Roboto"/>
                <a:sym typeface="Roboto"/>
              </a:defRPr>
            </a:lvl1pPr>
            <a:lvl2pPr indent="0" lvl="1" marL="38100" marR="0" algn="l">
              <a:lnSpc>
                <a:spcPct val="100000"/>
              </a:lnSpc>
              <a:spcBef>
                <a:spcPts val="0"/>
              </a:spcBef>
              <a:buNone/>
              <a:defRPr b="0" i="0" sz="600">
                <a:solidFill>
                  <a:srgbClr val="858B8E"/>
                </a:solidFill>
                <a:latin typeface="Roboto"/>
                <a:ea typeface="Roboto"/>
                <a:cs typeface="Roboto"/>
                <a:sym typeface="Roboto"/>
              </a:defRPr>
            </a:lvl2pPr>
            <a:lvl3pPr indent="0" lvl="2" marL="38100" marR="0" algn="l">
              <a:lnSpc>
                <a:spcPct val="100000"/>
              </a:lnSpc>
              <a:spcBef>
                <a:spcPts val="0"/>
              </a:spcBef>
              <a:buNone/>
              <a:defRPr b="0" i="0" sz="600">
                <a:solidFill>
                  <a:srgbClr val="858B8E"/>
                </a:solidFill>
                <a:latin typeface="Roboto"/>
                <a:ea typeface="Roboto"/>
                <a:cs typeface="Roboto"/>
                <a:sym typeface="Roboto"/>
              </a:defRPr>
            </a:lvl3pPr>
            <a:lvl4pPr indent="0" lvl="3" marL="38100" marR="0" algn="l">
              <a:lnSpc>
                <a:spcPct val="100000"/>
              </a:lnSpc>
              <a:spcBef>
                <a:spcPts val="0"/>
              </a:spcBef>
              <a:buNone/>
              <a:defRPr b="0" i="0" sz="600">
                <a:solidFill>
                  <a:srgbClr val="858B8E"/>
                </a:solidFill>
                <a:latin typeface="Roboto"/>
                <a:ea typeface="Roboto"/>
                <a:cs typeface="Roboto"/>
                <a:sym typeface="Roboto"/>
              </a:defRPr>
            </a:lvl4pPr>
            <a:lvl5pPr indent="0" lvl="4" marL="38100" marR="0" algn="l">
              <a:lnSpc>
                <a:spcPct val="100000"/>
              </a:lnSpc>
              <a:spcBef>
                <a:spcPts val="0"/>
              </a:spcBef>
              <a:buNone/>
              <a:defRPr b="0" i="0" sz="600">
                <a:solidFill>
                  <a:srgbClr val="858B8E"/>
                </a:solidFill>
                <a:latin typeface="Roboto"/>
                <a:ea typeface="Roboto"/>
                <a:cs typeface="Roboto"/>
                <a:sym typeface="Roboto"/>
              </a:defRPr>
            </a:lvl5pPr>
            <a:lvl6pPr indent="0" lvl="5" marL="38100" marR="0" algn="l">
              <a:lnSpc>
                <a:spcPct val="100000"/>
              </a:lnSpc>
              <a:spcBef>
                <a:spcPts val="0"/>
              </a:spcBef>
              <a:buNone/>
              <a:defRPr b="0" i="0" sz="600">
                <a:solidFill>
                  <a:srgbClr val="858B8E"/>
                </a:solidFill>
                <a:latin typeface="Roboto"/>
                <a:ea typeface="Roboto"/>
                <a:cs typeface="Roboto"/>
                <a:sym typeface="Roboto"/>
              </a:defRPr>
            </a:lvl6pPr>
            <a:lvl7pPr indent="0" lvl="6" marL="38100" marR="0" algn="l">
              <a:lnSpc>
                <a:spcPct val="100000"/>
              </a:lnSpc>
              <a:spcBef>
                <a:spcPts val="0"/>
              </a:spcBef>
              <a:buNone/>
              <a:defRPr b="0" i="0" sz="600">
                <a:solidFill>
                  <a:srgbClr val="858B8E"/>
                </a:solidFill>
                <a:latin typeface="Roboto"/>
                <a:ea typeface="Roboto"/>
                <a:cs typeface="Roboto"/>
                <a:sym typeface="Roboto"/>
              </a:defRPr>
            </a:lvl7pPr>
            <a:lvl8pPr indent="0" lvl="7" marL="38100" marR="0" algn="l">
              <a:lnSpc>
                <a:spcPct val="100000"/>
              </a:lnSpc>
              <a:spcBef>
                <a:spcPts val="0"/>
              </a:spcBef>
              <a:buNone/>
              <a:defRPr b="0" i="0" sz="600">
                <a:solidFill>
                  <a:srgbClr val="858B8E"/>
                </a:solidFill>
                <a:latin typeface="Roboto"/>
                <a:ea typeface="Roboto"/>
                <a:cs typeface="Roboto"/>
                <a:sym typeface="Roboto"/>
              </a:defRPr>
            </a:lvl8pPr>
            <a:lvl9pPr indent="0" lvl="8" marL="38100" marR="0" algn="l">
              <a:lnSpc>
                <a:spcPct val="100000"/>
              </a:lnSpc>
              <a:spcBef>
                <a:spcPts val="0"/>
              </a:spcBef>
              <a:buNone/>
              <a:defRPr b="0" i="0" sz="600">
                <a:solidFill>
                  <a:srgbClr val="858B8E"/>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p:nvPr/>
        </p:nvSpPr>
        <p:spPr>
          <a:xfrm>
            <a:off x="0" y="305993"/>
            <a:ext cx="4608195" cy="3150235"/>
          </a:xfrm>
          <a:custGeom>
            <a:rect b="b" l="l" r="r" t="t"/>
            <a:pathLst>
              <a:path extrusionOk="0" h="3150235" w="4608195">
                <a:moveTo>
                  <a:pt x="0" y="3150006"/>
                </a:moveTo>
                <a:lnTo>
                  <a:pt x="4608004" y="3150006"/>
                </a:lnTo>
                <a:lnTo>
                  <a:pt x="4608004" y="0"/>
                </a:lnTo>
                <a:lnTo>
                  <a:pt x="0" y="0"/>
                </a:lnTo>
                <a:lnTo>
                  <a:pt x="0" y="3150006"/>
                </a:lnTo>
                <a:close/>
              </a:path>
            </a:pathLst>
          </a:custGeom>
          <a:solidFill>
            <a:srgbClr val="FAFA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35"/>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35"/>
          <p:cNvSpPr txBox="1"/>
          <p:nvPr>
            <p:ph type="title"/>
          </p:nvPr>
        </p:nvSpPr>
        <p:spPr>
          <a:xfrm>
            <a:off x="0" y="-12"/>
            <a:ext cx="4610100" cy="3060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100" u="none" cap="none" strike="noStrik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5"/>
          <p:cNvSpPr txBox="1"/>
          <p:nvPr>
            <p:ph idx="1" type="body"/>
          </p:nvPr>
        </p:nvSpPr>
        <p:spPr>
          <a:xfrm>
            <a:off x="335965" y="960728"/>
            <a:ext cx="3938168" cy="14954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100" u="none" cap="none" strike="noStrike">
                <a:solidFill>
                  <a:srgbClr val="4E5D66"/>
                </a:solidFill>
                <a:latin typeface="Roboto"/>
                <a:ea typeface="Roboto"/>
                <a:cs typeface="Roboto"/>
                <a:sym typeface="Robot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35"/>
          <p:cNvSpPr txBox="1"/>
          <p:nvPr>
            <p:ph idx="11" type="ftr"/>
          </p:nvPr>
        </p:nvSpPr>
        <p:spPr>
          <a:xfrm>
            <a:off x="95300" y="3309133"/>
            <a:ext cx="1828164" cy="12636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600">
                <a:solidFill>
                  <a:srgbClr val="858B8E"/>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5"/>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2" type="sldNum"/>
          </p:nvPr>
        </p:nvSpPr>
        <p:spPr>
          <a:xfrm>
            <a:off x="4375200" y="3309133"/>
            <a:ext cx="163195" cy="126364"/>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600" u="none">
                <a:solidFill>
                  <a:srgbClr val="858B8E"/>
                </a:solidFill>
                <a:latin typeface="Roboto"/>
                <a:ea typeface="Roboto"/>
                <a:cs typeface="Roboto"/>
                <a:sym typeface="Roboto"/>
              </a:defRPr>
            </a:lvl1pPr>
            <a:lvl2pPr indent="0" lvl="1" marL="38100" marR="0" rtl="0" algn="l">
              <a:lnSpc>
                <a:spcPct val="100000"/>
              </a:lnSpc>
              <a:spcBef>
                <a:spcPts val="0"/>
              </a:spcBef>
              <a:buNone/>
              <a:defRPr b="0" i="0" sz="600" u="none">
                <a:solidFill>
                  <a:srgbClr val="858B8E"/>
                </a:solidFill>
                <a:latin typeface="Roboto"/>
                <a:ea typeface="Roboto"/>
                <a:cs typeface="Roboto"/>
                <a:sym typeface="Roboto"/>
              </a:defRPr>
            </a:lvl2pPr>
            <a:lvl3pPr indent="0" lvl="2" marL="38100" marR="0" rtl="0" algn="l">
              <a:lnSpc>
                <a:spcPct val="100000"/>
              </a:lnSpc>
              <a:spcBef>
                <a:spcPts val="0"/>
              </a:spcBef>
              <a:buNone/>
              <a:defRPr b="0" i="0" sz="600" u="none">
                <a:solidFill>
                  <a:srgbClr val="858B8E"/>
                </a:solidFill>
                <a:latin typeface="Roboto"/>
                <a:ea typeface="Roboto"/>
                <a:cs typeface="Roboto"/>
                <a:sym typeface="Roboto"/>
              </a:defRPr>
            </a:lvl3pPr>
            <a:lvl4pPr indent="0" lvl="3" marL="38100" marR="0" rtl="0" algn="l">
              <a:lnSpc>
                <a:spcPct val="100000"/>
              </a:lnSpc>
              <a:spcBef>
                <a:spcPts val="0"/>
              </a:spcBef>
              <a:buNone/>
              <a:defRPr b="0" i="0" sz="600" u="none">
                <a:solidFill>
                  <a:srgbClr val="858B8E"/>
                </a:solidFill>
                <a:latin typeface="Roboto"/>
                <a:ea typeface="Roboto"/>
                <a:cs typeface="Roboto"/>
                <a:sym typeface="Roboto"/>
              </a:defRPr>
            </a:lvl4pPr>
            <a:lvl5pPr indent="0" lvl="4" marL="38100" marR="0" rtl="0" algn="l">
              <a:lnSpc>
                <a:spcPct val="100000"/>
              </a:lnSpc>
              <a:spcBef>
                <a:spcPts val="0"/>
              </a:spcBef>
              <a:buNone/>
              <a:defRPr b="0" i="0" sz="600" u="none">
                <a:solidFill>
                  <a:srgbClr val="858B8E"/>
                </a:solidFill>
                <a:latin typeface="Roboto"/>
                <a:ea typeface="Roboto"/>
                <a:cs typeface="Roboto"/>
                <a:sym typeface="Roboto"/>
              </a:defRPr>
            </a:lvl5pPr>
            <a:lvl6pPr indent="0" lvl="5" marL="38100" marR="0" rtl="0" algn="l">
              <a:lnSpc>
                <a:spcPct val="100000"/>
              </a:lnSpc>
              <a:spcBef>
                <a:spcPts val="0"/>
              </a:spcBef>
              <a:buNone/>
              <a:defRPr b="0" i="0" sz="600" u="none">
                <a:solidFill>
                  <a:srgbClr val="858B8E"/>
                </a:solidFill>
                <a:latin typeface="Roboto"/>
                <a:ea typeface="Roboto"/>
                <a:cs typeface="Roboto"/>
                <a:sym typeface="Roboto"/>
              </a:defRPr>
            </a:lvl6pPr>
            <a:lvl7pPr indent="0" lvl="6" marL="38100" marR="0" rtl="0" algn="l">
              <a:lnSpc>
                <a:spcPct val="100000"/>
              </a:lnSpc>
              <a:spcBef>
                <a:spcPts val="0"/>
              </a:spcBef>
              <a:buNone/>
              <a:defRPr b="0" i="0" sz="600" u="none">
                <a:solidFill>
                  <a:srgbClr val="858B8E"/>
                </a:solidFill>
                <a:latin typeface="Roboto"/>
                <a:ea typeface="Roboto"/>
                <a:cs typeface="Roboto"/>
                <a:sym typeface="Roboto"/>
              </a:defRPr>
            </a:lvl7pPr>
            <a:lvl8pPr indent="0" lvl="7" marL="38100" marR="0" rtl="0" algn="l">
              <a:lnSpc>
                <a:spcPct val="100000"/>
              </a:lnSpc>
              <a:spcBef>
                <a:spcPts val="0"/>
              </a:spcBef>
              <a:buNone/>
              <a:defRPr b="0" i="0" sz="600" u="none">
                <a:solidFill>
                  <a:srgbClr val="858B8E"/>
                </a:solidFill>
                <a:latin typeface="Roboto"/>
                <a:ea typeface="Roboto"/>
                <a:cs typeface="Roboto"/>
                <a:sym typeface="Roboto"/>
              </a:defRPr>
            </a:lvl8pPr>
            <a:lvl9pPr indent="0" lvl="8" marL="38100" marR="0" rtl="0" algn="l">
              <a:lnSpc>
                <a:spcPct val="100000"/>
              </a:lnSpc>
              <a:spcBef>
                <a:spcPts val="0"/>
              </a:spcBef>
              <a:buNone/>
              <a:defRPr b="0" i="0" sz="600" u="none">
                <a:solidFill>
                  <a:srgbClr val="858B8E"/>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11"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28.png"/><Relationship Id="rId5"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20.jpg"/><Relationship Id="rId5" Type="http://schemas.openxmlformats.org/officeDocument/2006/relationships/image" Target="../media/image2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3.jp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27.png"/><Relationship Id="rId5"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sp>
        <p:nvSpPr>
          <p:cNvPr id="46" name="Google Shape;46;p1"/>
          <p:cNvSpPr/>
          <p:nvPr/>
        </p:nvSpPr>
        <p:spPr>
          <a:xfrm>
            <a:off x="284402" y="0"/>
            <a:ext cx="4323715" cy="3456304"/>
          </a:xfrm>
          <a:custGeom>
            <a:rect b="b" l="l" r="r" t="t"/>
            <a:pathLst>
              <a:path extrusionOk="0" h="3456304" w="4323715">
                <a:moveTo>
                  <a:pt x="0" y="3456000"/>
                </a:moveTo>
                <a:lnTo>
                  <a:pt x="4323601" y="3456000"/>
                </a:lnTo>
                <a:lnTo>
                  <a:pt x="4323601" y="0"/>
                </a:lnTo>
                <a:lnTo>
                  <a:pt x="0" y="0"/>
                </a:lnTo>
                <a:lnTo>
                  <a:pt x="0" y="3456000"/>
                </a:lnTo>
                <a:close/>
              </a:path>
            </a:pathLst>
          </a:custGeom>
          <a:solidFill>
            <a:srgbClr val="FAFA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1"/>
          <p:cNvSpPr/>
          <p:nvPr/>
        </p:nvSpPr>
        <p:spPr>
          <a:xfrm>
            <a:off x="0" y="3453498"/>
            <a:ext cx="284480" cy="2540"/>
          </a:xfrm>
          <a:custGeom>
            <a:rect b="b" l="l" r="r" t="t"/>
            <a:pathLst>
              <a:path extrusionOk="0" h="2539" w="284480">
                <a:moveTo>
                  <a:pt x="0" y="2501"/>
                </a:moveTo>
                <a:lnTo>
                  <a:pt x="284402" y="2501"/>
                </a:lnTo>
                <a:lnTo>
                  <a:pt x="284402" y="0"/>
                </a:lnTo>
                <a:lnTo>
                  <a:pt x="0" y="0"/>
                </a:lnTo>
                <a:lnTo>
                  <a:pt x="0" y="2501"/>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 name="Google Shape;48;p1"/>
          <p:cNvGrpSpPr/>
          <p:nvPr/>
        </p:nvGrpSpPr>
        <p:grpSpPr>
          <a:xfrm>
            <a:off x="0" y="0"/>
            <a:ext cx="284480" cy="3453629"/>
            <a:chOff x="0" y="0"/>
            <a:chExt cx="284480" cy="3453629"/>
          </a:xfrm>
        </p:grpSpPr>
        <p:sp>
          <p:nvSpPr>
            <p:cNvPr id="49" name="Google Shape;49;p1"/>
            <p:cNvSpPr/>
            <p:nvPr/>
          </p:nvSpPr>
          <p:spPr>
            <a:xfrm>
              <a:off x="0" y="0"/>
              <a:ext cx="284480" cy="2416810"/>
            </a:xfrm>
            <a:custGeom>
              <a:rect b="b" l="l" r="r" t="t"/>
              <a:pathLst>
                <a:path extrusionOk="0" h="2416810" w="284480">
                  <a:moveTo>
                    <a:pt x="0" y="2416674"/>
                  </a:moveTo>
                  <a:lnTo>
                    <a:pt x="284402" y="2416674"/>
                  </a:lnTo>
                  <a:lnTo>
                    <a:pt x="284402" y="0"/>
                  </a:lnTo>
                  <a:lnTo>
                    <a:pt x="0" y="0"/>
                  </a:lnTo>
                  <a:lnTo>
                    <a:pt x="0" y="2416674"/>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0" y="2416674"/>
              <a:ext cx="284480" cy="1036955"/>
            </a:xfrm>
            <a:custGeom>
              <a:rect b="b" l="l" r="r" t="t"/>
              <a:pathLst>
                <a:path extrusionOk="0" h="1036954" w="284480">
                  <a:moveTo>
                    <a:pt x="284402" y="0"/>
                  </a:moveTo>
                  <a:lnTo>
                    <a:pt x="0" y="0"/>
                  </a:lnTo>
                  <a:lnTo>
                    <a:pt x="0" y="1036824"/>
                  </a:lnTo>
                  <a:lnTo>
                    <a:pt x="284402" y="1036824"/>
                  </a:lnTo>
                  <a:lnTo>
                    <a:pt x="28440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 name="Google Shape;51;p1"/>
          <p:cNvSpPr txBox="1"/>
          <p:nvPr>
            <p:ph type="title"/>
          </p:nvPr>
        </p:nvSpPr>
        <p:spPr>
          <a:xfrm>
            <a:off x="948982" y="894443"/>
            <a:ext cx="2710180" cy="28829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1700">
                <a:solidFill>
                  <a:srgbClr val="2C3E50"/>
                </a:solidFill>
              </a:rPr>
              <a:t>Air Quality Index Prediction</a:t>
            </a:r>
            <a:endParaRPr sz="1700"/>
          </a:p>
        </p:txBody>
      </p:sp>
      <p:sp>
        <p:nvSpPr>
          <p:cNvPr id="52" name="Google Shape;52;p1"/>
          <p:cNvSpPr txBox="1"/>
          <p:nvPr/>
        </p:nvSpPr>
        <p:spPr>
          <a:xfrm>
            <a:off x="2212403" y="1239633"/>
            <a:ext cx="183515" cy="1917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100">
                <a:solidFill>
                  <a:srgbClr val="777D80"/>
                </a:solidFill>
                <a:latin typeface="Roboto"/>
                <a:ea typeface="Roboto"/>
                <a:cs typeface="Roboto"/>
                <a:sym typeface="Roboto"/>
              </a:rPr>
              <a:t>By</a:t>
            </a:r>
            <a:endParaRPr sz="1100">
              <a:solidFill>
                <a:schemeClr val="dk1"/>
              </a:solidFill>
              <a:latin typeface="Roboto"/>
              <a:ea typeface="Roboto"/>
              <a:cs typeface="Roboto"/>
              <a:sym typeface="Roboto"/>
            </a:endParaRPr>
          </a:p>
        </p:txBody>
      </p:sp>
      <p:sp>
        <p:nvSpPr>
          <p:cNvPr id="53" name="Google Shape;53;p1"/>
          <p:cNvSpPr/>
          <p:nvPr/>
        </p:nvSpPr>
        <p:spPr>
          <a:xfrm>
            <a:off x="691210" y="1564157"/>
            <a:ext cx="3225800" cy="0"/>
          </a:xfrm>
          <a:custGeom>
            <a:rect b="b" l="l" r="r" t="t"/>
            <a:pathLst>
              <a:path extrusionOk="0" h="120000" w="3225800">
                <a:moveTo>
                  <a:pt x="0" y="0"/>
                </a:moveTo>
                <a:lnTo>
                  <a:pt x="3225584"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txBox="1"/>
          <p:nvPr/>
        </p:nvSpPr>
        <p:spPr>
          <a:xfrm>
            <a:off x="1390650" y="1841952"/>
            <a:ext cx="1828800" cy="688340"/>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lang="en-US" sz="900">
                <a:solidFill>
                  <a:srgbClr val="4E5D66"/>
                </a:solidFill>
                <a:latin typeface="Roboto"/>
                <a:ea typeface="Roboto"/>
                <a:cs typeface="Roboto"/>
                <a:sym typeface="Roboto"/>
              </a:rPr>
              <a:t>Vedika Patil - 46</a:t>
            </a:r>
            <a:endParaRPr sz="900">
              <a:solidFill>
                <a:schemeClr val="dk1"/>
              </a:solidFill>
              <a:latin typeface="Roboto"/>
              <a:ea typeface="Roboto"/>
              <a:cs typeface="Roboto"/>
              <a:sym typeface="Roboto"/>
            </a:endParaRPr>
          </a:p>
          <a:p>
            <a:pPr indent="0" lvl="0" marL="218440" marR="210820" rtl="0" algn="ctr">
              <a:lnSpc>
                <a:spcPct val="101000"/>
              </a:lnSpc>
              <a:spcBef>
                <a:spcPts val="0"/>
              </a:spcBef>
              <a:spcAft>
                <a:spcPts val="0"/>
              </a:spcAft>
              <a:buNone/>
            </a:pPr>
            <a:r>
              <a:rPr lang="en-US" sz="900">
                <a:solidFill>
                  <a:srgbClr val="4E5D66"/>
                </a:solidFill>
                <a:latin typeface="Roboto"/>
                <a:ea typeface="Roboto"/>
                <a:cs typeface="Roboto"/>
                <a:sym typeface="Roboto"/>
              </a:rPr>
              <a:t>R A Ramya Rajeshwari - 50 Pranjali Shelke - 58</a:t>
            </a:r>
            <a:endParaRPr sz="900">
              <a:solidFill>
                <a:schemeClr val="dk1"/>
              </a:solidFill>
              <a:latin typeface="Roboto"/>
              <a:ea typeface="Roboto"/>
              <a:cs typeface="Roboto"/>
              <a:sym typeface="Roboto"/>
            </a:endParaRPr>
          </a:p>
          <a:p>
            <a:pPr indent="0" lvl="0" marL="0" marR="0" rtl="0" algn="ctr">
              <a:lnSpc>
                <a:spcPct val="100000"/>
              </a:lnSpc>
              <a:spcBef>
                <a:spcPts val="760"/>
              </a:spcBef>
              <a:spcAft>
                <a:spcPts val="0"/>
              </a:spcAft>
              <a:buNone/>
            </a:pPr>
            <a:r>
              <a:rPr lang="en-US" sz="1000">
                <a:solidFill>
                  <a:srgbClr val="858B8E"/>
                </a:solidFill>
                <a:latin typeface="Roboto"/>
                <a:ea typeface="Roboto"/>
                <a:cs typeface="Roboto"/>
                <a:sym typeface="Roboto"/>
              </a:rPr>
              <a:t>Guide: Prof. Sonali Bodekar</a:t>
            </a:r>
            <a:endParaRPr sz="1000">
              <a:solidFill>
                <a:schemeClr val="dk1"/>
              </a:solidFill>
              <a:latin typeface="Roboto"/>
              <a:ea typeface="Roboto"/>
              <a:cs typeface="Roboto"/>
              <a:sym typeface="Roboto"/>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DRAWBACKS</a:t>
            </a:r>
            <a:endParaRPr/>
          </a:p>
        </p:txBody>
      </p:sp>
      <p:grpSp>
        <p:nvGrpSpPr>
          <p:cNvPr id="176" name="Google Shape;176;p10"/>
          <p:cNvGrpSpPr/>
          <p:nvPr/>
        </p:nvGrpSpPr>
        <p:grpSpPr>
          <a:xfrm>
            <a:off x="0" y="0"/>
            <a:ext cx="4608004" cy="356615"/>
            <a:chOff x="0" y="0"/>
            <a:chExt cx="4608004" cy="356615"/>
          </a:xfrm>
        </p:grpSpPr>
        <p:sp>
          <p:nvSpPr>
            <p:cNvPr id="177" name="Google Shape;177;p10"/>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0"/>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9" name="Google Shape;179;p10"/>
          <p:cNvSpPr txBox="1"/>
          <p:nvPr/>
        </p:nvSpPr>
        <p:spPr>
          <a:xfrm>
            <a:off x="270700" y="1072300"/>
            <a:ext cx="3514725" cy="1214755"/>
          </a:xfrm>
          <a:prstGeom prst="rect">
            <a:avLst/>
          </a:prstGeom>
          <a:noFill/>
          <a:ln>
            <a:noFill/>
          </a:ln>
        </p:spPr>
        <p:txBody>
          <a:bodyPr anchorCtr="0" anchor="t" bIns="0" lIns="0" spcFirstLastPara="1" rIns="0" wrap="square" tIns="12050">
            <a:spAutoFit/>
          </a:bodyPr>
          <a:lstStyle/>
          <a:p>
            <a:pPr indent="-211454" lvl="0" marL="250825" marR="5080" rtl="0" algn="l">
              <a:lnSpc>
                <a:spcPct val="107400"/>
              </a:lnSpc>
              <a:spcBef>
                <a:spcPts val="0"/>
              </a:spcBef>
              <a:spcAft>
                <a:spcPts val="0"/>
              </a:spcAft>
              <a:buClr>
                <a:srgbClr val="2C3E50"/>
              </a:buClr>
              <a:buSzPts val="1700"/>
              <a:buFont typeface="Roboto"/>
              <a:buAutoNum type="arabicPeriod"/>
            </a:pPr>
            <a:r>
              <a:rPr b="1" lang="en-US" sz="1700">
                <a:solidFill>
                  <a:srgbClr val="4E5D66"/>
                </a:solidFill>
                <a:latin typeface="Roboto"/>
                <a:ea typeface="Roboto"/>
                <a:cs typeface="Roboto"/>
                <a:sym typeface="Roboto"/>
              </a:rPr>
              <a:t>Noise in Trafﬁc Data Collection-&gt;  Accuracy Reduces</a:t>
            </a:r>
            <a:endParaRPr sz="1700">
              <a:solidFill>
                <a:schemeClr val="dk1"/>
              </a:solidFill>
              <a:latin typeface="Roboto"/>
              <a:ea typeface="Roboto"/>
              <a:cs typeface="Roboto"/>
              <a:sym typeface="Roboto"/>
            </a:endParaRPr>
          </a:p>
          <a:p>
            <a:pPr indent="-238759" lvl="0" marL="250825" marR="0" rtl="0" algn="l">
              <a:lnSpc>
                <a:spcPct val="100000"/>
              </a:lnSpc>
              <a:spcBef>
                <a:spcPts val="450"/>
              </a:spcBef>
              <a:spcAft>
                <a:spcPts val="0"/>
              </a:spcAft>
              <a:buClr>
                <a:srgbClr val="2C3E50"/>
              </a:buClr>
              <a:buSzPts val="1700"/>
              <a:buFont typeface="Roboto"/>
              <a:buAutoNum type="arabicPeriod"/>
            </a:pPr>
            <a:r>
              <a:rPr b="1" lang="en-US" sz="1700">
                <a:solidFill>
                  <a:srgbClr val="4E5D66"/>
                </a:solidFill>
                <a:latin typeface="Roboto"/>
                <a:ea typeface="Roboto"/>
                <a:cs typeface="Roboto"/>
                <a:sym typeface="Roboto"/>
              </a:rPr>
              <a:t>Cost Ineffective</a:t>
            </a:r>
            <a:endParaRPr sz="1700">
              <a:solidFill>
                <a:schemeClr val="dk1"/>
              </a:solidFill>
              <a:latin typeface="Roboto"/>
              <a:ea typeface="Roboto"/>
              <a:cs typeface="Roboto"/>
              <a:sym typeface="Roboto"/>
            </a:endParaRPr>
          </a:p>
          <a:p>
            <a:pPr indent="-238759" lvl="0" marL="250825" marR="0" rtl="0" algn="l">
              <a:lnSpc>
                <a:spcPct val="100000"/>
              </a:lnSpc>
              <a:spcBef>
                <a:spcPts val="450"/>
              </a:spcBef>
              <a:spcAft>
                <a:spcPts val="0"/>
              </a:spcAft>
              <a:buClr>
                <a:srgbClr val="2C3E50"/>
              </a:buClr>
              <a:buSzPts val="1700"/>
              <a:buFont typeface="Roboto"/>
              <a:buAutoNum type="arabicPeriod"/>
            </a:pPr>
            <a:r>
              <a:rPr b="1" lang="en-US" sz="1700">
                <a:solidFill>
                  <a:srgbClr val="4E5D66"/>
                </a:solidFill>
                <a:latin typeface="Roboto"/>
                <a:ea typeface="Roboto"/>
                <a:cs typeface="Roboto"/>
                <a:sym typeface="Roboto"/>
              </a:rPr>
              <a:t>Time Consuming</a:t>
            </a:r>
            <a:endParaRPr sz="1700">
              <a:solidFill>
                <a:schemeClr val="dk1"/>
              </a:solidFill>
              <a:latin typeface="Roboto"/>
              <a:ea typeface="Roboto"/>
              <a:cs typeface="Roboto"/>
              <a:sym typeface="Roboto"/>
            </a:endParaRPr>
          </a:p>
        </p:txBody>
      </p:sp>
      <p:sp>
        <p:nvSpPr>
          <p:cNvPr id="180" name="Google Shape;180;p10"/>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0"/>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82" name="Google Shape;182;p10"/>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1"/>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PROPOSED SYSTEM</a:t>
            </a:r>
            <a:endParaRPr sz="1100">
              <a:solidFill>
                <a:schemeClr val="dk1"/>
              </a:solidFill>
              <a:latin typeface="Roboto"/>
              <a:ea typeface="Roboto"/>
              <a:cs typeface="Roboto"/>
              <a:sym typeface="Roboto"/>
            </a:endParaRPr>
          </a:p>
        </p:txBody>
      </p:sp>
      <p:grpSp>
        <p:nvGrpSpPr>
          <p:cNvPr id="189" name="Google Shape;189;p11"/>
          <p:cNvGrpSpPr/>
          <p:nvPr/>
        </p:nvGrpSpPr>
        <p:grpSpPr>
          <a:xfrm>
            <a:off x="0" y="0"/>
            <a:ext cx="4608004" cy="356615"/>
            <a:chOff x="0" y="0"/>
            <a:chExt cx="4608004" cy="356615"/>
          </a:xfrm>
        </p:grpSpPr>
        <p:sp>
          <p:nvSpPr>
            <p:cNvPr id="190" name="Google Shape;190;p11"/>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1"/>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p11"/>
          <p:cNvSpPr txBox="1"/>
          <p:nvPr/>
        </p:nvSpPr>
        <p:spPr>
          <a:xfrm>
            <a:off x="275297" y="398321"/>
            <a:ext cx="780415" cy="1917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100">
                <a:solidFill>
                  <a:srgbClr val="4E5D66"/>
                </a:solidFill>
                <a:latin typeface="Roboto"/>
                <a:ea typeface="Roboto"/>
                <a:cs typeface="Roboto"/>
                <a:sym typeface="Roboto"/>
              </a:rPr>
              <a:t>WORKFLOW</a:t>
            </a:r>
            <a:endParaRPr sz="1100">
              <a:solidFill>
                <a:schemeClr val="dk1"/>
              </a:solidFill>
              <a:latin typeface="Roboto"/>
              <a:ea typeface="Roboto"/>
              <a:cs typeface="Roboto"/>
              <a:sym typeface="Roboto"/>
            </a:endParaRPr>
          </a:p>
        </p:txBody>
      </p:sp>
      <p:grpSp>
        <p:nvGrpSpPr>
          <p:cNvPr id="193" name="Google Shape;193;p11"/>
          <p:cNvGrpSpPr/>
          <p:nvPr/>
        </p:nvGrpSpPr>
        <p:grpSpPr>
          <a:xfrm>
            <a:off x="115201" y="658139"/>
            <a:ext cx="4377690" cy="2667000"/>
            <a:chOff x="115201" y="658139"/>
            <a:chExt cx="4377690" cy="2667000"/>
          </a:xfrm>
        </p:grpSpPr>
        <p:sp>
          <p:nvSpPr>
            <p:cNvPr id="194" name="Google Shape;194;p11"/>
            <p:cNvSpPr/>
            <p:nvPr/>
          </p:nvSpPr>
          <p:spPr>
            <a:xfrm>
              <a:off x="1732495" y="658139"/>
              <a:ext cx="1143000" cy="2667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1"/>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11"/>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97" name="Google Shape;197;p11"/>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2"/>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MODULES OF SYSTEM</a:t>
            </a:r>
            <a:endParaRPr sz="1100">
              <a:solidFill>
                <a:schemeClr val="dk1"/>
              </a:solidFill>
              <a:latin typeface="Roboto"/>
              <a:ea typeface="Roboto"/>
              <a:cs typeface="Roboto"/>
              <a:sym typeface="Roboto"/>
            </a:endParaRPr>
          </a:p>
        </p:txBody>
      </p:sp>
      <p:grpSp>
        <p:nvGrpSpPr>
          <p:cNvPr id="204" name="Google Shape;204;p12"/>
          <p:cNvGrpSpPr/>
          <p:nvPr/>
        </p:nvGrpSpPr>
        <p:grpSpPr>
          <a:xfrm>
            <a:off x="0" y="0"/>
            <a:ext cx="4608004" cy="356615"/>
            <a:chOff x="0" y="0"/>
            <a:chExt cx="4608004" cy="356615"/>
          </a:xfrm>
        </p:grpSpPr>
        <p:sp>
          <p:nvSpPr>
            <p:cNvPr id="205" name="Google Shape;205;p12"/>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2"/>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7" name="Google Shape;207;p12"/>
          <p:cNvSpPr/>
          <p:nvPr/>
        </p:nvSpPr>
        <p:spPr>
          <a:xfrm>
            <a:off x="287997" y="779830"/>
            <a:ext cx="4069080" cy="2133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2"/>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2"/>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10" name="Google Shape;210;p12"/>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p:nvPr/>
        </p:nvSpPr>
        <p:spPr>
          <a:xfrm>
            <a:off x="0" y="0"/>
            <a:ext cx="3844925" cy="306070"/>
          </a:xfrm>
          <a:custGeom>
            <a:rect b="b" l="l" r="r" t="t"/>
            <a:pathLst>
              <a:path extrusionOk="0" h="306070" w="3844925">
                <a:moveTo>
                  <a:pt x="0" y="306006"/>
                </a:moveTo>
                <a:lnTo>
                  <a:pt x="3844836" y="306006"/>
                </a:lnTo>
                <a:lnTo>
                  <a:pt x="384483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3"/>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3"/>
          <p:cNvSpPr txBox="1"/>
          <p:nvPr/>
        </p:nvSpPr>
        <p:spPr>
          <a:xfrm>
            <a:off x="0" y="64756"/>
            <a:ext cx="3844925" cy="191770"/>
          </a:xfrm>
          <a:prstGeom prst="rect">
            <a:avLst/>
          </a:prstGeom>
          <a:noFill/>
          <a:ln>
            <a:noFill/>
          </a:ln>
        </p:spPr>
        <p:txBody>
          <a:bodyPr anchorCtr="0" anchor="t" bIns="0" lIns="0" spcFirstLastPara="1" rIns="0" wrap="square" tIns="11425">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METHODOLOGY</a:t>
            </a:r>
            <a:endParaRPr sz="1100">
              <a:solidFill>
                <a:schemeClr val="dk1"/>
              </a:solidFill>
              <a:latin typeface="Roboto"/>
              <a:ea typeface="Roboto"/>
              <a:cs typeface="Roboto"/>
              <a:sym typeface="Roboto"/>
            </a:endParaRPr>
          </a:p>
        </p:txBody>
      </p:sp>
      <p:grpSp>
        <p:nvGrpSpPr>
          <p:cNvPr id="218" name="Google Shape;218;p13"/>
          <p:cNvGrpSpPr/>
          <p:nvPr/>
        </p:nvGrpSpPr>
        <p:grpSpPr>
          <a:xfrm>
            <a:off x="0" y="0"/>
            <a:ext cx="4608004" cy="356615"/>
            <a:chOff x="0" y="0"/>
            <a:chExt cx="4608004" cy="356615"/>
          </a:xfrm>
        </p:grpSpPr>
        <p:sp>
          <p:nvSpPr>
            <p:cNvPr id="219" name="Google Shape;219;p13"/>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3"/>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1" name="Google Shape;221;p13"/>
          <p:cNvSpPr/>
          <p:nvPr/>
        </p:nvSpPr>
        <p:spPr>
          <a:xfrm>
            <a:off x="498094" y="807656"/>
            <a:ext cx="3611879" cy="18562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3"/>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3"/>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24" name="Google Shape;224;p13"/>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DATA COLLECTION</a:t>
            </a:r>
            <a:endParaRPr/>
          </a:p>
        </p:txBody>
      </p:sp>
      <p:grpSp>
        <p:nvGrpSpPr>
          <p:cNvPr id="230" name="Google Shape;230;p14"/>
          <p:cNvGrpSpPr/>
          <p:nvPr/>
        </p:nvGrpSpPr>
        <p:grpSpPr>
          <a:xfrm>
            <a:off x="0" y="0"/>
            <a:ext cx="4608004" cy="356615"/>
            <a:chOff x="0" y="0"/>
            <a:chExt cx="4608004" cy="356615"/>
          </a:xfrm>
        </p:grpSpPr>
        <p:sp>
          <p:nvSpPr>
            <p:cNvPr id="231" name="Google Shape;231;p14"/>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4"/>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3" name="Google Shape;233;p14"/>
          <p:cNvSpPr txBox="1"/>
          <p:nvPr/>
        </p:nvSpPr>
        <p:spPr>
          <a:xfrm>
            <a:off x="275297" y="919021"/>
            <a:ext cx="4049395" cy="1514475"/>
          </a:xfrm>
          <a:prstGeom prst="rect">
            <a:avLst/>
          </a:prstGeom>
          <a:noFill/>
          <a:ln>
            <a:noFill/>
          </a:ln>
        </p:spPr>
        <p:txBody>
          <a:bodyPr anchorCtr="0" anchor="t" bIns="0" lIns="0" spcFirstLastPara="1" rIns="0" wrap="square" tIns="19050">
            <a:spAutoFit/>
          </a:bodyPr>
          <a:lstStyle/>
          <a:p>
            <a:pPr indent="0" lvl="0" marL="12700" marR="36195" rtl="0" algn="l">
              <a:lnSpc>
                <a:spcPct val="118181"/>
              </a:lnSpc>
              <a:spcBef>
                <a:spcPts val="0"/>
              </a:spcBef>
              <a:spcAft>
                <a:spcPts val="0"/>
              </a:spcAft>
              <a:buNone/>
            </a:pPr>
            <a:r>
              <a:rPr lang="en-US" sz="1100">
                <a:solidFill>
                  <a:srgbClr val="4E5D66"/>
                </a:solidFill>
                <a:latin typeface="Roboto"/>
                <a:ea typeface="Roboto"/>
                <a:cs typeface="Roboto"/>
                <a:sym typeface="Roboto"/>
              </a:rPr>
              <a:t>In the proposed system we have collected data from the existing  dataset available on Kaggle. The dataset contains following data:</a:t>
            </a:r>
            <a:endParaRPr sz="1100">
              <a:solidFill>
                <a:schemeClr val="dk1"/>
              </a:solidFill>
              <a:latin typeface="Roboto"/>
              <a:ea typeface="Roboto"/>
              <a:cs typeface="Roboto"/>
              <a:sym typeface="Roboto"/>
            </a:endParaRPr>
          </a:p>
          <a:p>
            <a:pPr indent="-128270" lvl="0" marL="246379" marR="111760" rtl="0" algn="l">
              <a:lnSpc>
                <a:spcPct val="118181"/>
              </a:lnSpc>
              <a:spcBef>
                <a:spcPts val="735"/>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Information of pollutants for various cities in India from year  2015 to 2020</a:t>
            </a:r>
            <a:endParaRPr sz="1100">
              <a:solidFill>
                <a:schemeClr val="dk1"/>
              </a:solidFill>
              <a:latin typeface="Roboto"/>
              <a:ea typeface="Roboto"/>
              <a:cs typeface="Roboto"/>
              <a:sym typeface="Roboto"/>
            </a:endParaRPr>
          </a:p>
          <a:p>
            <a:pPr indent="-128270" lvl="0" marL="246379" marR="454025" rtl="0" algn="l">
              <a:lnSpc>
                <a:spcPct val="118181"/>
              </a:lnSpc>
              <a:spcBef>
                <a:spcPts val="290"/>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The concentration of more than 10 pollutants found on  different dates in those cities</a:t>
            </a:r>
            <a:endParaRPr sz="1100">
              <a:solidFill>
                <a:schemeClr val="dk1"/>
              </a:solidFill>
              <a:latin typeface="Roboto"/>
              <a:ea typeface="Roboto"/>
              <a:cs typeface="Roboto"/>
              <a:sym typeface="Roboto"/>
            </a:endParaRPr>
          </a:p>
          <a:p>
            <a:pPr indent="-128270" lvl="0" marL="246379" marR="5080" rtl="0" algn="l">
              <a:lnSpc>
                <a:spcPct val="118181"/>
              </a:lnSpc>
              <a:spcBef>
                <a:spcPts val="290"/>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It also contains two more empty columns of AQI and category  from which the AQI belongs</a:t>
            </a:r>
            <a:endParaRPr sz="1100">
              <a:solidFill>
                <a:schemeClr val="dk1"/>
              </a:solidFill>
              <a:latin typeface="Roboto"/>
              <a:ea typeface="Roboto"/>
              <a:cs typeface="Roboto"/>
              <a:sym typeface="Roboto"/>
            </a:endParaRPr>
          </a:p>
        </p:txBody>
      </p:sp>
      <p:sp>
        <p:nvSpPr>
          <p:cNvPr id="234" name="Google Shape;234;p14"/>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4"/>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36" name="Google Shape;236;p14"/>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DATA REFINEMENT AND FEATURE EXTRACTION</a:t>
            </a:r>
            <a:endParaRPr/>
          </a:p>
        </p:txBody>
      </p:sp>
      <p:grpSp>
        <p:nvGrpSpPr>
          <p:cNvPr id="242" name="Google Shape;242;p15"/>
          <p:cNvGrpSpPr/>
          <p:nvPr/>
        </p:nvGrpSpPr>
        <p:grpSpPr>
          <a:xfrm>
            <a:off x="0" y="0"/>
            <a:ext cx="4608004" cy="356615"/>
            <a:chOff x="0" y="0"/>
            <a:chExt cx="4608004" cy="356615"/>
          </a:xfrm>
        </p:grpSpPr>
        <p:sp>
          <p:nvSpPr>
            <p:cNvPr id="243" name="Google Shape;243;p15"/>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5"/>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5" name="Google Shape;245;p15"/>
          <p:cNvSpPr txBox="1"/>
          <p:nvPr/>
        </p:nvSpPr>
        <p:spPr>
          <a:xfrm>
            <a:off x="336689" y="1045907"/>
            <a:ext cx="3822700" cy="1254760"/>
          </a:xfrm>
          <a:prstGeom prst="rect">
            <a:avLst/>
          </a:prstGeom>
          <a:noFill/>
          <a:ln>
            <a:noFill/>
          </a:ln>
        </p:spPr>
        <p:txBody>
          <a:bodyPr anchorCtr="0" anchor="t" bIns="0" lIns="0" spcFirstLastPara="1" rIns="0" wrap="square" tIns="11425">
            <a:spAutoFit/>
          </a:bodyPr>
          <a:lstStyle/>
          <a:p>
            <a:pPr indent="-155575" lvl="0" marL="184785" marR="0" rtl="0" algn="l">
              <a:lnSpc>
                <a:spcPct val="119090"/>
              </a:lnSpc>
              <a:spcBef>
                <a:spcPts val="0"/>
              </a:spcBef>
              <a:spcAft>
                <a:spcPts val="0"/>
              </a:spcAft>
              <a:buClr>
                <a:srgbClr val="2C3E50"/>
              </a:buClr>
              <a:buSzPts val="1100"/>
              <a:buFont typeface="Roboto"/>
              <a:buAutoNum type="arabicPeriod"/>
            </a:pPr>
            <a:r>
              <a:rPr b="1" lang="en-US" sz="1100">
                <a:solidFill>
                  <a:srgbClr val="4E5D66"/>
                </a:solidFill>
                <a:latin typeface="Roboto"/>
                <a:ea typeface="Roboto"/>
                <a:cs typeface="Roboto"/>
                <a:sym typeface="Roboto"/>
              </a:rPr>
              <a:t>Extracting data : </a:t>
            </a:r>
            <a:r>
              <a:rPr lang="en-US" sz="1100">
                <a:solidFill>
                  <a:srgbClr val="4E5D66"/>
                </a:solidFill>
                <a:latin typeface="Roboto"/>
                <a:ea typeface="Roboto"/>
                <a:cs typeface="Roboto"/>
                <a:sym typeface="Roboto"/>
              </a:rPr>
              <a:t>–Date –PM2.5 (Particulate Matter</a:t>
            </a:r>
            <a:endParaRPr sz="1100">
              <a:solidFill>
                <a:schemeClr val="dk1"/>
              </a:solidFill>
              <a:latin typeface="Roboto"/>
              <a:ea typeface="Roboto"/>
              <a:cs typeface="Roboto"/>
              <a:sym typeface="Roboto"/>
            </a:endParaRPr>
          </a:p>
          <a:p>
            <a:pPr indent="0" lvl="0" marL="184785" marR="0" rtl="0" algn="l">
              <a:lnSpc>
                <a:spcPct val="117727"/>
              </a:lnSpc>
              <a:spcBef>
                <a:spcPts val="0"/>
              </a:spcBef>
              <a:spcAft>
                <a:spcPts val="0"/>
              </a:spcAft>
              <a:buNone/>
            </a:pPr>
            <a:r>
              <a:rPr lang="en-US" sz="1100">
                <a:solidFill>
                  <a:srgbClr val="4E5D66"/>
                </a:solidFill>
                <a:latin typeface="Roboto"/>
                <a:ea typeface="Roboto"/>
                <a:cs typeface="Roboto"/>
                <a:sym typeface="Roboto"/>
              </a:rPr>
              <a:t>2.5-micrometer) –PM10 (Particulate Matter 10-micrometre)</a:t>
            </a:r>
            <a:endParaRPr sz="1100">
              <a:solidFill>
                <a:schemeClr val="dk1"/>
              </a:solidFill>
              <a:latin typeface="Roboto"/>
              <a:ea typeface="Roboto"/>
              <a:cs typeface="Roboto"/>
              <a:sym typeface="Roboto"/>
            </a:endParaRPr>
          </a:p>
          <a:p>
            <a:pPr indent="0" lvl="0" marL="184785" marR="37465" rtl="0" algn="l">
              <a:lnSpc>
                <a:spcPct val="118181"/>
              </a:lnSpc>
              <a:spcBef>
                <a:spcPts val="45"/>
              </a:spcBef>
              <a:spcAft>
                <a:spcPts val="0"/>
              </a:spcAft>
              <a:buNone/>
            </a:pPr>
            <a:r>
              <a:rPr lang="en-US" sz="1100">
                <a:solidFill>
                  <a:srgbClr val="4E5D66"/>
                </a:solidFill>
                <a:latin typeface="Roboto"/>
                <a:ea typeface="Roboto"/>
                <a:cs typeface="Roboto"/>
                <a:sym typeface="Roboto"/>
              </a:rPr>
              <a:t>–SO2 (Sulphur Dioxide) –NOx (Any Nitric x-oxide) –NH3  (Ammonia) –CO (Carbon Monoxide) –O3 (Ozone or  Trioxygen) –Benzene –Toluene –Xylene –AQI –AQI Bucket</a:t>
            </a:r>
            <a:endParaRPr sz="1100">
              <a:solidFill>
                <a:schemeClr val="dk1"/>
              </a:solidFill>
              <a:latin typeface="Roboto"/>
              <a:ea typeface="Roboto"/>
              <a:cs typeface="Roboto"/>
              <a:sym typeface="Roboto"/>
            </a:endParaRPr>
          </a:p>
          <a:p>
            <a:pPr indent="-172720" lvl="0" marL="184785" marR="0" rtl="0" algn="l">
              <a:lnSpc>
                <a:spcPct val="100000"/>
              </a:lnSpc>
              <a:spcBef>
                <a:spcPts val="225"/>
              </a:spcBef>
              <a:spcAft>
                <a:spcPts val="0"/>
              </a:spcAft>
              <a:buClr>
                <a:srgbClr val="2C3E50"/>
              </a:buClr>
              <a:buSzPts val="1100"/>
              <a:buFont typeface="Roboto"/>
              <a:buAutoNum type="arabicPeriod" startAt="2"/>
            </a:pPr>
            <a:r>
              <a:rPr b="1" lang="en-US" sz="1100">
                <a:solidFill>
                  <a:srgbClr val="4E5D66"/>
                </a:solidFill>
                <a:latin typeface="Roboto"/>
                <a:ea typeface="Roboto"/>
                <a:cs typeface="Roboto"/>
                <a:sym typeface="Roboto"/>
              </a:rPr>
              <a:t>Finding missing values</a:t>
            </a:r>
            <a:endParaRPr sz="1100">
              <a:solidFill>
                <a:schemeClr val="dk1"/>
              </a:solidFill>
              <a:latin typeface="Roboto"/>
              <a:ea typeface="Roboto"/>
              <a:cs typeface="Roboto"/>
              <a:sym typeface="Roboto"/>
            </a:endParaRPr>
          </a:p>
          <a:p>
            <a:pPr indent="-172720" lvl="0" marL="184785" marR="0" rtl="0" algn="l">
              <a:lnSpc>
                <a:spcPct val="100000"/>
              </a:lnSpc>
              <a:spcBef>
                <a:spcPts val="275"/>
              </a:spcBef>
              <a:spcAft>
                <a:spcPts val="0"/>
              </a:spcAft>
              <a:buClr>
                <a:srgbClr val="2C3E50"/>
              </a:buClr>
              <a:buSzPts val="1100"/>
              <a:buFont typeface="Roboto"/>
              <a:buAutoNum type="arabicPeriod" startAt="2"/>
            </a:pPr>
            <a:r>
              <a:rPr b="1" lang="en-US" sz="1100">
                <a:solidFill>
                  <a:srgbClr val="4E5D66"/>
                </a:solidFill>
                <a:latin typeface="Roboto"/>
                <a:ea typeface="Roboto"/>
                <a:cs typeface="Roboto"/>
                <a:sym typeface="Roboto"/>
              </a:rPr>
              <a:t>Filling missing values</a:t>
            </a:r>
            <a:endParaRPr sz="1100">
              <a:solidFill>
                <a:schemeClr val="dk1"/>
              </a:solidFill>
              <a:latin typeface="Roboto"/>
              <a:ea typeface="Roboto"/>
              <a:cs typeface="Roboto"/>
              <a:sym typeface="Roboto"/>
            </a:endParaRPr>
          </a:p>
        </p:txBody>
      </p:sp>
      <p:sp>
        <p:nvSpPr>
          <p:cNvPr id="246" name="Google Shape;246;p15"/>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5"/>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48" name="Google Shape;248;p15"/>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6"/>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6"/>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CALCULATING AQI</a:t>
            </a:r>
            <a:endParaRPr sz="1100">
              <a:solidFill>
                <a:schemeClr val="dk1"/>
              </a:solidFill>
              <a:latin typeface="Roboto"/>
              <a:ea typeface="Roboto"/>
              <a:cs typeface="Roboto"/>
              <a:sym typeface="Roboto"/>
            </a:endParaRPr>
          </a:p>
        </p:txBody>
      </p:sp>
      <p:grpSp>
        <p:nvGrpSpPr>
          <p:cNvPr id="255" name="Google Shape;255;p16"/>
          <p:cNvGrpSpPr/>
          <p:nvPr/>
        </p:nvGrpSpPr>
        <p:grpSpPr>
          <a:xfrm>
            <a:off x="0" y="0"/>
            <a:ext cx="4608004" cy="356615"/>
            <a:chOff x="0" y="0"/>
            <a:chExt cx="4608004" cy="356615"/>
          </a:xfrm>
        </p:grpSpPr>
        <p:sp>
          <p:nvSpPr>
            <p:cNvPr id="256" name="Google Shape;256;p16"/>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6"/>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8" name="Google Shape;258;p16"/>
          <p:cNvSpPr txBox="1"/>
          <p:nvPr/>
        </p:nvSpPr>
        <p:spPr>
          <a:xfrm>
            <a:off x="336689" y="404646"/>
            <a:ext cx="1599565" cy="520700"/>
          </a:xfrm>
          <a:prstGeom prst="rect">
            <a:avLst/>
          </a:prstGeom>
          <a:noFill/>
          <a:ln>
            <a:noFill/>
          </a:ln>
        </p:spPr>
        <p:txBody>
          <a:bodyPr anchorCtr="0" anchor="t" bIns="0" lIns="0" spcFirstLastPara="1" rIns="0" wrap="square" tIns="19050">
            <a:spAutoFit/>
          </a:bodyPr>
          <a:lstStyle/>
          <a:p>
            <a:pPr indent="17144" lvl="0" marL="12700" marR="5080" rtl="0" algn="l">
              <a:lnSpc>
                <a:spcPct val="118181"/>
              </a:lnSpc>
              <a:spcBef>
                <a:spcPts val="0"/>
              </a:spcBef>
              <a:spcAft>
                <a:spcPts val="0"/>
              </a:spcAft>
              <a:buNone/>
            </a:pPr>
            <a:r>
              <a:rPr lang="en-US" sz="1100">
                <a:solidFill>
                  <a:srgbClr val="2C3E50"/>
                </a:solidFill>
                <a:latin typeface="Roboto"/>
                <a:ea typeface="Roboto"/>
                <a:cs typeface="Roboto"/>
                <a:sym typeface="Roboto"/>
              </a:rPr>
              <a:t>1.</a:t>
            </a:r>
            <a:r>
              <a:rPr lang="en-US" sz="1100">
                <a:solidFill>
                  <a:srgbClr val="4E5D66"/>
                </a:solidFill>
                <a:latin typeface="Roboto"/>
                <a:ea typeface="Roboto"/>
                <a:cs typeface="Roboto"/>
                <a:sym typeface="Roboto"/>
              </a:rPr>
              <a:t>Calculating sub-indexes </a:t>
            </a:r>
            <a:r>
              <a:rPr lang="en-US" sz="1100">
                <a:solidFill>
                  <a:srgbClr val="2C3E50"/>
                </a:solidFill>
                <a:latin typeface="Roboto"/>
                <a:ea typeface="Roboto"/>
                <a:cs typeface="Roboto"/>
                <a:sym typeface="Roboto"/>
              </a:rPr>
              <a:t> 2.</a:t>
            </a:r>
            <a:r>
              <a:rPr lang="en-US" sz="1100">
                <a:solidFill>
                  <a:srgbClr val="4E5D66"/>
                </a:solidFill>
                <a:latin typeface="Roboto"/>
                <a:ea typeface="Roboto"/>
                <a:cs typeface="Roboto"/>
                <a:sym typeface="Roboto"/>
              </a:rPr>
              <a:t>Filling AQI column </a:t>
            </a:r>
            <a:r>
              <a:rPr lang="en-US" sz="1100">
                <a:solidFill>
                  <a:srgbClr val="2C3E50"/>
                </a:solidFill>
                <a:latin typeface="Roboto"/>
                <a:ea typeface="Roboto"/>
                <a:cs typeface="Roboto"/>
                <a:sym typeface="Roboto"/>
              </a:rPr>
              <a:t> 3.</a:t>
            </a:r>
            <a:r>
              <a:rPr lang="en-US" sz="1100">
                <a:solidFill>
                  <a:srgbClr val="4E5D66"/>
                </a:solidFill>
                <a:latin typeface="Roboto"/>
                <a:ea typeface="Roboto"/>
                <a:cs typeface="Roboto"/>
                <a:sym typeface="Roboto"/>
              </a:rPr>
              <a:t>Categorising AQIs</a:t>
            </a:r>
            <a:endParaRPr sz="1100">
              <a:solidFill>
                <a:schemeClr val="dk1"/>
              </a:solidFill>
              <a:latin typeface="Roboto"/>
              <a:ea typeface="Roboto"/>
              <a:cs typeface="Roboto"/>
              <a:sym typeface="Roboto"/>
            </a:endParaRPr>
          </a:p>
        </p:txBody>
      </p:sp>
      <p:sp>
        <p:nvSpPr>
          <p:cNvPr id="259" name="Google Shape;259;p16"/>
          <p:cNvSpPr/>
          <p:nvPr/>
        </p:nvSpPr>
        <p:spPr>
          <a:xfrm>
            <a:off x="292354" y="1028065"/>
            <a:ext cx="4023360" cy="219456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6"/>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6"/>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62" name="Google Shape;262;p16"/>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DATA VISUALISATION AND CREATING THE MODEL</a:t>
            </a:r>
            <a:endParaRPr/>
          </a:p>
        </p:txBody>
      </p:sp>
      <p:grpSp>
        <p:nvGrpSpPr>
          <p:cNvPr id="268" name="Google Shape;268;p17"/>
          <p:cNvGrpSpPr/>
          <p:nvPr/>
        </p:nvGrpSpPr>
        <p:grpSpPr>
          <a:xfrm>
            <a:off x="0" y="0"/>
            <a:ext cx="4608004" cy="356615"/>
            <a:chOff x="0" y="0"/>
            <a:chExt cx="4608004" cy="356615"/>
          </a:xfrm>
        </p:grpSpPr>
        <p:sp>
          <p:nvSpPr>
            <p:cNvPr id="269" name="Google Shape;269;p17"/>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7"/>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1" name="Google Shape;271;p17"/>
          <p:cNvSpPr txBox="1"/>
          <p:nvPr/>
        </p:nvSpPr>
        <p:spPr>
          <a:xfrm>
            <a:off x="336689" y="1177136"/>
            <a:ext cx="3863340" cy="925830"/>
          </a:xfrm>
          <a:prstGeom prst="rect">
            <a:avLst/>
          </a:prstGeom>
          <a:noFill/>
          <a:ln>
            <a:noFill/>
          </a:ln>
        </p:spPr>
        <p:txBody>
          <a:bodyPr anchorCtr="0" anchor="t" bIns="0" lIns="0" spcFirstLastPara="1" rIns="0" wrap="square" tIns="19050">
            <a:spAutoFit/>
          </a:bodyPr>
          <a:lstStyle/>
          <a:p>
            <a:pPr indent="-127000" lvl="0" marL="127000" marR="36830" rtl="0" algn="l">
              <a:lnSpc>
                <a:spcPct val="118181"/>
              </a:lnSpc>
              <a:spcBef>
                <a:spcPts val="0"/>
              </a:spcBef>
              <a:spcAft>
                <a:spcPts val="0"/>
              </a:spcAft>
              <a:buClr>
                <a:srgbClr val="2C3E50"/>
              </a:buClr>
              <a:buSzPts val="1000"/>
              <a:buFont typeface="Roboto"/>
              <a:buAutoNum type="arabicPeriod"/>
            </a:pPr>
            <a:r>
              <a:rPr lang="en-US" sz="1100">
                <a:solidFill>
                  <a:srgbClr val="4E5D66"/>
                </a:solidFill>
                <a:latin typeface="Roboto"/>
                <a:ea typeface="Roboto"/>
                <a:cs typeface="Roboto"/>
                <a:sym typeface="Roboto"/>
              </a:rPr>
              <a:t>A heatmap ﬁgure to see the correlation between the AQI and  AQI categories</a:t>
            </a:r>
            <a:endParaRPr sz="1100">
              <a:solidFill>
                <a:schemeClr val="dk1"/>
              </a:solidFill>
              <a:latin typeface="Roboto"/>
              <a:ea typeface="Roboto"/>
              <a:cs typeface="Roboto"/>
              <a:sym typeface="Roboto"/>
            </a:endParaRPr>
          </a:p>
          <a:p>
            <a:pPr indent="-127635" lvl="0" marL="127635" marR="5080" rtl="0" algn="l">
              <a:lnSpc>
                <a:spcPct val="118181"/>
              </a:lnSpc>
              <a:spcBef>
                <a:spcPts val="290"/>
              </a:spcBef>
              <a:spcAft>
                <a:spcPts val="0"/>
              </a:spcAft>
              <a:buClr>
                <a:srgbClr val="2C3E50"/>
              </a:buClr>
              <a:buSzPts val="1000"/>
              <a:buFont typeface="Roboto"/>
              <a:buAutoNum type="arabicPeriod"/>
            </a:pPr>
            <a:r>
              <a:rPr lang="en-US" sz="1100">
                <a:solidFill>
                  <a:srgbClr val="4E5D66"/>
                </a:solidFill>
                <a:latin typeface="Roboto"/>
                <a:ea typeface="Roboto"/>
                <a:cs typeface="Roboto"/>
                <a:sym typeface="Roboto"/>
              </a:rPr>
              <a:t>Plots for distribution of different pollutants separately for the  5 years</a:t>
            </a:r>
            <a:endParaRPr sz="1100">
              <a:solidFill>
                <a:schemeClr val="dk1"/>
              </a:solidFill>
              <a:latin typeface="Roboto"/>
              <a:ea typeface="Roboto"/>
              <a:cs typeface="Roboto"/>
              <a:sym typeface="Roboto"/>
            </a:endParaRPr>
          </a:p>
          <a:p>
            <a:pPr indent="-114935" lvl="0" marL="127000" marR="0" rtl="0" algn="l">
              <a:lnSpc>
                <a:spcPct val="100000"/>
              </a:lnSpc>
              <a:spcBef>
                <a:spcPts val="229"/>
              </a:spcBef>
              <a:spcAft>
                <a:spcPts val="0"/>
              </a:spcAft>
              <a:buClr>
                <a:srgbClr val="2C3E50"/>
              </a:buClr>
              <a:buSzPts val="1000"/>
              <a:buFont typeface="Roboto"/>
              <a:buAutoNum type="arabicPeriod"/>
            </a:pPr>
            <a:r>
              <a:rPr lang="en-US" sz="1100">
                <a:solidFill>
                  <a:srgbClr val="4E5D66"/>
                </a:solidFill>
                <a:latin typeface="Roboto"/>
                <a:ea typeface="Roboto"/>
                <a:cs typeface="Roboto"/>
                <a:sym typeface="Roboto"/>
              </a:rPr>
              <a:t>City wise graph of average AQI values in the 5 years</a:t>
            </a:r>
            <a:endParaRPr sz="1100">
              <a:solidFill>
                <a:schemeClr val="dk1"/>
              </a:solidFill>
              <a:latin typeface="Roboto"/>
              <a:ea typeface="Roboto"/>
              <a:cs typeface="Roboto"/>
              <a:sym typeface="Roboto"/>
            </a:endParaRPr>
          </a:p>
        </p:txBody>
      </p:sp>
      <p:sp>
        <p:nvSpPr>
          <p:cNvPr id="272" name="Google Shape;272;p17"/>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7"/>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74" name="Google Shape;274;p17"/>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TRAINING AND PREDICTING AQI CATEGORIES</a:t>
            </a:r>
            <a:endParaRPr/>
          </a:p>
        </p:txBody>
      </p:sp>
      <p:grpSp>
        <p:nvGrpSpPr>
          <p:cNvPr id="280" name="Google Shape;280;p18"/>
          <p:cNvGrpSpPr/>
          <p:nvPr/>
        </p:nvGrpSpPr>
        <p:grpSpPr>
          <a:xfrm>
            <a:off x="0" y="0"/>
            <a:ext cx="4608004" cy="356615"/>
            <a:chOff x="0" y="0"/>
            <a:chExt cx="4608004" cy="356615"/>
          </a:xfrm>
        </p:grpSpPr>
        <p:sp>
          <p:nvSpPr>
            <p:cNvPr id="281" name="Google Shape;281;p18"/>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8"/>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3" name="Google Shape;283;p18"/>
          <p:cNvSpPr txBox="1"/>
          <p:nvPr/>
        </p:nvSpPr>
        <p:spPr>
          <a:xfrm>
            <a:off x="387591" y="404004"/>
            <a:ext cx="1412240" cy="481330"/>
          </a:xfrm>
          <a:prstGeom prst="rect">
            <a:avLst/>
          </a:prstGeom>
          <a:noFill/>
          <a:ln>
            <a:noFill/>
          </a:ln>
        </p:spPr>
        <p:txBody>
          <a:bodyPr anchorCtr="0" anchor="t" bIns="0" lIns="0" spcFirstLastPara="1" rIns="0" wrap="square" tIns="12050">
            <a:spAutoFit/>
          </a:bodyPr>
          <a:lstStyle/>
          <a:p>
            <a:pPr indent="-121920" lvl="0" marL="133985" marR="0" rtl="0" algn="l">
              <a:lnSpc>
                <a:spcPct val="120000"/>
              </a:lnSpc>
              <a:spcBef>
                <a:spcPts val="0"/>
              </a:spcBef>
              <a:spcAft>
                <a:spcPts val="0"/>
              </a:spcAft>
              <a:buClr>
                <a:srgbClr val="2C3E50"/>
              </a:buClr>
              <a:buSzPts val="1000"/>
              <a:buFont typeface="Arial"/>
              <a:buChar char="•"/>
            </a:pPr>
            <a:r>
              <a:rPr lang="en-US" sz="1000">
                <a:solidFill>
                  <a:srgbClr val="4E5D66"/>
                </a:solidFill>
                <a:latin typeface="Roboto"/>
                <a:ea typeface="Roboto"/>
                <a:cs typeface="Roboto"/>
                <a:sym typeface="Roboto"/>
              </a:rPr>
              <a:t>Supervised Learning</a:t>
            </a:r>
            <a:endParaRPr sz="1000">
              <a:solidFill>
                <a:schemeClr val="dk1"/>
              </a:solidFill>
              <a:latin typeface="Roboto"/>
              <a:ea typeface="Roboto"/>
              <a:cs typeface="Roboto"/>
              <a:sym typeface="Roboto"/>
            </a:endParaRPr>
          </a:p>
          <a:p>
            <a:pPr indent="-121920" lvl="0" marL="133985" marR="0" rtl="0" algn="l">
              <a:lnSpc>
                <a:spcPct val="119500"/>
              </a:lnSpc>
              <a:spcBef>
                <a:spcPts val="0"/>
              </a:spcBef>
              <a:spcAft>
                <a:spcPts val="0"/>
              </a:spcAft>
              <a:buClr>
                <a:srgbClr val="2C3E50"/>
              </a:buClr>
              <a:buSzPts val="1000"/>
              <a:buFont typeface="Arial"/>
              <a:buChar char="•"/>
            </a:pPr>
            <a:r>
              <a:rPr lang="en-US" sz="1000">
                <a:solidFill>
                  <a:srgbClr val="4E5D66"/>
                </a:solidFill>
                <a:latin typeface="Roboto"/>
                <a:ea typeface="Roboto"/>
                <a:cs typeface="Roboto"/>
                <a:sym typeface="Roboto"/>
              </a:rPr>
              <a:t>Classiﬁcation Problem</a:t>
            </a:r>
            <a:endParaRPr sz="1000">
              <a:solidFill>
                <a:schemeClr val="dk1"/>
              </a:solidFill>
              <a:latin typeface="Roboto"/>
              <a:ea typeface="Roboto"/>
              <a:cs typeface="Roboto"/>
              <a:sym typeface="Roboto"/>
            </a:endParaRPr>
          </a:p>
          <a:p>
            <a:pPr indent="-121920" lvl="0" marL="133985" marR="0" rtl="0" algn="l">
              <a:lnSpc>
                <a:spcPct val="120000"/>
              </a:lnSpc>
              <a:spcBef>
                <a:spcPts val="0"/>
              </a:spcBef>
              <a:spcAft>
                <a:spcPts val="0"/>
              </a:spcAft>
              <a:buClr>
                <a:srgbClr val="2C3E50"/>
              </a:buClr>
              <a:buSzPts val="1000"/>
              <a:buFont typeface="Arial"/>
              <a:buChar char="•"/>
            </a:pPr>
            <a:r>
              <a:rPr lang="en-US" sz="1000">
                <a:solidFill>
                  <a:srgbClr val="4E5D66"/>
                </a:solidFill>
                <a:latin typeface="Roboto"/>
                <a:ea typeface="Roboto"/>
                <a:cs typeface="Roboto"/>
                <a:sym typeface="Roboto"/>
              </a:rPr>
              <a:t>Random Forest</a:t>
            </a:r>
            <a:endParaRPr sz="1000">
              <a:solidFill>
                <a:schemeClr val="dk1"/>
              </a:solidFill>
              <a:latin typeface="Roboto"/>
              <a:ea typeface="Roboto"/>
              <a:cs typeface="Roboto"/>
              <a:sym typeface="Roboto"/>
            </a:endParaRPr>
          </a:p>
        </p:txBody>
      </p:sp>
      <p:sp>
        <p:nvSpPr>
          <p:cNvPr id="284" name="Google Shape;284;p18"/>
          <p:cNvSpPr/>
          <p:nvPr/>
        </p:nvSpPr>
        <p:spPr>
          <a:xfrm>
            <a:off x="1436547" y="866787"/>
            <a:ext cx="1969008" cy="181965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8"/>
          <p:cNvSpPr txBox="1"/>
          <p:nvPr/>
        </p:nvSpPr>
        <p:spPr>
          <a:xfrm>
            <a:off x="102501" y="2667424"/>
            <a:ext cx="4403090" cy="633095"/>
          </a:xfrm>
          <a:prstGeom prst="rect">
            <a:avLst/>
          </a:prstGeom>
          <a:noFill/>
          <a:ln>
            <a:noFill/>
          </a:ln>
        </p:spPr>
        <p:txBody>
          <a:bodyPr anchorCtr="0" anchor="t" bIns="0" lIns="0" spcFirstLastPara="1" rIns="0" wrap="square" tIns="12050">
            <a:spAutoFit/>
          </a:bodyPr>
          <a:lstStyle/>
          <a:p>
            <a:pPr indent="-209550" lvl="0" marL="506730" marR="2247900" rtl="0" algn="l">
              <a:lnSpc>
                <a:spcPct val="100000"/>
              </a:lnSpc>
              <a:spcBef>
                <a:spcPts val="0"/>
              </a:spcBef>
              <a:spcAft>
                <a:spcPts val="0"/>
              </a:spcAft>
              <a:buClr>
                <a:srgbClr val="2C3E50"/>
              </a:buClr>
              <a:buSzPts val="1000"/>
              <a:buFont typeface="Arial"/>
              <a:buChar char="•"/>
            </a:pPr>
            <a:r>
              <a:rPr lang="en-US" sz="1000">
                <a:solidFill>
                  <a:srgbClr val="4E5D66"/>
                </a:solidFill>
                <a:latin typeface="Roboto"/>
                <a:ea typeface="Roboto"/>
                <a:cs typeface="Roboto"/>
                <a:sym typeface="Roboto"/>
              </a:rPr>
              <a:t>Why Random Forest classiﬁer? </a:t>
            </a:r>
            <a:r>
              <a:rPr lang="en-US" sz="1000">
                <a:solidFill>
                  <a:srgbClr val="2C3E50"/>
                </a:solidFill>
                <a:latin typeface="Roboto"/>
                <a:ea typeface="Roboto"/>
                <a:cs typeface="Roboto"/>
                <a:sym typeface="Roboto"/>
              </a:rPr>
              <a:t> 1.</a:t>
            </a:r>
            <a:r>
              <a:rPr lang="en-US" sz="1000">
                <a:solidFill>
                  <a:srgbClr val="4E5D66"/>
                </a:solidFill>
                <a:latin typeface="Roboto"/>
                <a:ea typeface="Roboto"/>
                <a:cs typeface="Roboto"/>
                <a:sym typeface="Roboto"/>
              </a:rPr>
              <a:t>Good predictions</a:t>
            </a:r>
            <a:endParaRPr sz="1000">
              <a:solidFill>
                <a:schemeClr val="dk1"/>
              </a:solidFill>
              <a:latin typeface="Roboto"/>
              <a:ea typeface="Roboto"/>
              <a:cs typeface="Roboto"/>
              <a:sym typeface="Roboto"/>
            </a:endParaRPr>
          </a:p>
          <a:p>
            <a:pPr indent="0" lvl="0" marL="490855" marR="0" rtl="0" algn="l">
              <a:lnSpc>
                <a:spcPct val="119000"/>
              </a:lnSpc>
              <a:spcBef>
                <a:spcPts val="0"/>
              </a:spcBef>
              <a:spcAft>
                <a:spcPts val="0"/>
              </a:spcAft>
              <a:buNone/>
            </a:pPr>
            <a:r>
              <a:rPr lang="en-US" sz="1000">
                <a:solidFill>
                  <a:srgbClr val="2C3E50"/>
                </a:solidFill>
                <a:latin typeface="Roboto"/>
                <a:ea typeface="Roboto"/>
                <a:cs typeface="Roboto"/>
                <a:sym typeface="Roboto"/>
              </a:rPr>
              <a:t>2.</a:t>
            </a:r>
            <a:r>
              <a:rPr lang="en-US" sz="1000">
                <a:solidFill>
                  <a:srgbClr val="4E5D66"/>
                </a:solidFill>
                <a:latin typeface="Roboto"/>
                <a:ea typeface="Roboto"/>
                <a:cs typeface="Roboto"/>
                <a:sym typeface="Roboto"/>
              </a:rPr>
              <a:t>Handle large datasets</a:t>
            </a:r>
            <a:endParaRPr sz="1000">
              <a:solidFill>
                <a:schemeClr val="dk1"/>
              </a:solidFill>
              <a:latin typeface="Roboto"/>
              <a:ea typeface="Roboto"/>
              <a:cs typeface="Roboto"/>
              <a:sym typeface="Roboto"/>
            </a:endParaRPr>
          </a:p>
          <a:p>
            <a:pPr indent="0" lvl="0" marL="12700" marR="0" rtl="0" algn="l">
              <a:lnSpc>
                <a:spcPct val="120000"/>
              </a:lnSpc>
              <a:spcBef>
                <a:spcPts val="0"/>
              </a:spcBef>
              <a:spcAft>
                <a:spcPts val="0"/>
              </a:spcAft>
              <a:buNone/>
            </a:pPr>
            <a:r>
              <a:rPr lang="en-US" sz="1000" u="sng">
                <a:solidFill>
                  <a:srgbClr val="2C3E50"/>
                </a:solidFill>
                <a:latin typeface="Times New Roman"/>
                <a:ea typeface="Times New Roman"/>
                <a:cs typeface="Times New Roman"/>
                <a:sym typeface="Times New Roman"/>
              </a:rPr>
              <a:t> 	</a:t>
            </a:r>
            <a:r>
              <a:rPr lang="en-US" sz="1000" u="sng">
                <a:solidFill>
                  <a:srgbClr val="2C3E50"/>
                </a:solidFill>
                <a:latin typeface="Roboto"/>
                <a:ea typeface="Roboto"/>
                <a:cs typeface="Roboto"/>
                <a:sym typeface="Roboto"/>
              </a:rPr>
              <a:t>3.</a:t>
            </a:r>
            <a:r>
              <a:rPr lang="en-US" sz="1000" u="sng">
                <a:solidFill>
                  <a:srgbClr val="4E5D66"/>
                </a:solidFill>
                <a:latin typeface="Roboto"/>
                <a:ea typeface="Roboto"/>
                <a:cs typeface="Roboto"/>
                <a:sym typeface="Roboto"/>
              </a:rPr>
              <a:t>Higher level of accuracy	</a:t>
            </a:r>
            <a:endParaRPr sz="1000">
              <a:solidFill>
                <a:schemeClr val="dk1"/>
              </a:solidFill>
              <a:latin typeface="Roboto"/>
              <a:ea typeface="Roboto"/>
              <a:cs typeface="Roboto"/>
              <a:sym typeface="Roboto"/>
            </a:endParaRPr>
          </a:p>
        </p:txBody>
      </p:sp>
      <p:sp>
        <p:nvSpPr>
          <p:cNvPr id="286" name="Google Shape;286;p18"/>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87" name="Google Shape;287;p18"/>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TESTING AND CHECKING ACCURACY</a:t>
            </a:r>
            <a:endParaRPr/>
          </a:p>
        </p:txBody>
      </p:sp>
      <p:grpSp>
        <p:nvGrpSpPr>
          <p:cNvPr id="293" name="Google Shape;293;p19"/>
          <p:cNvGrpSpPr/>
          <p:nvPr/>
        </p:nvGrpSpPr>
        <p:grpSpPr>
          <a:xfrm>
            <a:off x="0" y="0"/>
            <a:ext cx="4608004" cy="356615"/>
            <a:chOff x="0" y="0"/>
            <a:chExt cx="4608004" cy="356615"/>
          </a:xfrm>
        </p:grpSpPr>
        <p:sp>
          <p:nvSpPr>
            <p:cNvPr id="294" name="Google Shape;294;p19"/>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9"/>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6" name="Google Shape;296;p19"/>
          <p:cNvSpPr txBox="1"/>
          <p:nvPr/>
        </p:nvSpPr>
        <p:spPr>
          <a:xfrm>
            <a:off x="275297" y="956981"/>
            <a:ext cx="4057650" cy="1419225"/>
          </a:xfrm>
          <a:prstGeom prst="rect">
            <a:avLst/>
          </a:prstGeom>
          <a:noFill/>
          <a:ln>
            <a:noFill/>
          </a:ln>
        </p:spPr>
        <p:txBody>
          <a:bodyPr anchorCtr="0" anchor="t" bIns="0" lIns="0" spcFirstLastPara="1" rIns="0" wrap="square" tIns="11425">
            <a:spAutoFit/>
          </a:bodyPr>
          <a:lstStyle/>
          <a:p>
            <a:pPr indent="0" lvl="0" marL="12700" marR="0" rtl="0" algn="just">
              <a:lnSpc>
                <a:spcPct val="119090"/>
              </a:lnSpc>
              <a:spcBef>
                <a:spcPts val="0"/>
              </a:spcBef>
              <a:spcAft>
                <a:spcPts val="0"/>
              </a:spcAft>
              <a:buNone/>
            </a:pPr>
            <a:r>
              <a:rPr lang="en-US" sz="1100">
                <a:solidFill>
                  <a:srgbClr val="4E5D66"/>
                </a:solidFill>
                <a:latin typeface="Roboto"/>
                <a:ea typeface="Roboto"/>
                <a:cs typeface="Roboto"/>
                <a:sym typeface="Roboto"/>
              </a:rPr>
              <a:t>Using Confusion matrix to ﬁnd out the accuracy of the code</a:t>
            </a:r>
            <a:endParaRPr sz="1100">
              <a:solidFill>
                <a:schemeClr val="dk1"/>
              </a:solidFill>
              <a:latin typeface="Roboto"/>
              <a:ea typeface="Roboto"/>
              <a:cs typeface="Roboto"/>
              <a:sym typeface="Roboto"/>
            </a:endParaRPr>
          </a:p>
          <a:p>
            <a:pPr indent="0" lvl="0" marL="12700" marR="0" rtl="0" algn="just">
              <a:lnSpc>
                <a:spcPct val="119090"/>
              </a:lnSpc>
              <a:spcBef>
                <a:spcPts val="0"/>
              </a:spcBef>
              <a:spcAft>
                <a:spcPts val="0"/>
              </a:spcAft>
              <a:buNone/>
            </a:pPr>
            <a:r>
              <a:rPr b="1" lang="en-US" sz="1100">
                <a:solidFill>
                  <a:srgbClr val="4E5D66"/>
                </a:solidFill>
                <a:latin typeface="Roboto"/>
                <a:ea typeface="Roboto"/>
                <a:cs typeface="Roboto"/>
                <a:sym typeface="Roboto"/>
              </a:rPr>
              <a:t>Confusion Matrix:</a:t>
            </a:r>
            <a:endParaRPr sz="1100">
              <a:solidFill>
                <a:schemeClr val="dk1"/>
              </a:solidFill>
              <a:latin typeface="Roboto"/>
              <a:ea typeface="Roboto"/>
              <a:cs typeface="Roboto"/>
              <a:sym typeface="Roboto"/>
            </a:endParaRPr>
          </a:p>
          <a:p>
            <a:pPr indent="-128270" lvl="0" marL="246379" marR="5080" rtl="0" algn="just">
              <a:lnSpc>
                <a:spcPct val="118181"/>
              </a:lnSpc>
              <a:spcBef>
                <a:spcPts val="334"/>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A confusion matrix is a table that is often used to describe the  performance of a classiﬁcation model (or ”classiﬁer”) on a set  of test data for which the true values are known.</a:t>
            </a:r>
            <a:endParaRPr sz="1100">
              <a:solidFill>
                <a:schemeClr val="dk1"/>
              </a:solidFill>
              <a:latin typeface="Roboto"/>
              <a:ea typeface="Roboto"/>
              <a:cs typeface="Roboto"/>
              <a:sym typeface="Roboto"/>
            </a:endParaRPr>
          </a:p>
          <a:p>
            <a:pPr indent="-128270" lvl="0" marL="246379" marR="161925" rtl="0" algn="l">
              <a:lnSpc>
                <a:spcPct val="118181"/>
              </a:lnSpc>
              <a:spcBef>
                <a:spcPts val="284"/>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Also known as an error matrix, is a speciﬁc table layout that  allows visualisation of the performance of an algorithm,  typically a supervised learning one.</a:t>
            </a:r>
            <a:endParaRPr sz="1100">
              <a:solidFill>
                <a:schemeClr val="dk1"/>
              </a:solidFill>
              <a:latin typeface="Roboto"/>
              <a:ea typeface="Roboto"/>
              <a:cs typeface="Roboto"/>
              <a:sym typeface="Roboto"/>
            </a:endParaRPr>
          </a:p>
        </p:txBody>
      </p:sp>
      <p:sp>
        <p:nvSpPr>
          <p:cNvPr id="297" name="Google Shape;297;p19"/>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9"/>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299" name="Google Shape;299;p19"/>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Table of contents</a:t>
            </a:r>
            <a:endParaRPr/>
          </a:p>
        </p:txBody>
      </p:sp>
      <p:grpSp>
        <p:nvGrpSpPr>
          <p:cNvPr id="60" name="Google Shape;60;p2"/>
          <p:cNvGrpSpPr/>
          <p:nvPr/>
        </p:nvGrpSpPr>
        <p:grpSpPr>
          <a:xfrm>
            <a:off x="0" y="0"/>
            <a:ext cx="4608004" cy="356615"/>
            <a:chOff x="0" y="0"/>
            <a:chExt cx="4608004" cy="356615"/>
          </a:xfrm>
        </p:grpSpPr>
        <p:sp>
          <p:nvSpPr>
            <p:cNvPr id="61" name="Google Shape;61;p2"/>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2"/>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 name="Google Shape;63;p2"/>
          <p:cNvSpPr/>
          <p:nvPr/>
        </p:nvSpPr>
        <p:spPr>
          <a:xfrm>
            <a:off x="431990" y="537108"/>
            <a:ext cx="139420" cy="1394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478802" y="748918"/>
            <a:ext cx="54610" cy="147320"/>
          </a:xfrm>
          <a:custGeom>
            <a:rect b="b" l="l" r="r" t="t"/>
            <a:pathLst>
              <a:path extrusionOk="0" h="147319" w="54609">
                <a:moveTo>
                  <a:pt x="53987" y="120116"/>
                </a:moveTo>
                <a:lnTo>
                  <a:pt x="51866" y="109613"/>
                </a:lnTo>
                <a:lnTo>
                  <a:pt x="46088" y="101028"/>
                </a:lnTo>
                <a:lnTo>
                  <a:pt x="37503" y="95250"/>
                </a:lnTo>
                <a:lnTo>
                  <a:pt x="26987" y="93129"/>
                </a:lnTo>
                <a:lnTo>
                  <a:pt x="16484" y="95250"/>
                </a:lnTo>
                <a:lnTo>
                  <a:pt x="7899" y="101028"/>
                </a:lnTo>
                <a:lnTo>
                  <a:pt x="2120" y="109613"/>
                </a:lnTo>
                <a:lnTo>
                  <a:pt x="0" y="120116"/>
                </a:lnTo>
                <a:lnTo>
                  <a:pt x="2120" y="130632"/>
                </a:lnTo>
                <a:lnTo>
                  <a:pt x="7899" y="139217"/>
                </a:lnTo>
                <a:lnTo>
                  <a:pt x="16484" y="144995"/>
                </a:lnTo>
                <a:lnTo>
                  <a:pt x="26987" y="147116"/>
                </a:lnTo>
                <a:lnTo>
                  <a:pt x="37503" y="144995"/>
                </a:lnTo>
                <a:lnTo>
                  <a:pt x="46088" y="139217"/>
                </a:lnTo>
                <a:lnTo>
                  <a:pt x="51866" y="130632"/>
                </a:lnTo>
                <a:lnTo>
                  <a:pt x="53987" y="120116"/>
                </a:lnTo>
                <a:close/>
              </a:path>
              <a:path extrusionOk="0" h="147319" w="54609">
                <a:moveTo>
                  <a:pt x="53987" y="26987"/>
                </a:moveTo>
                <a:lnTo>
                  <a:pt x="51866" y="16484"/>
                </a:lnTo>
                <a:lnTo>
                  <a:pt x="46088" y="7899"/>
                </a:lnTo>
                <a:lnTo>
                  <a:pt x="37503" y="2120"/>
                </a:lnTo>
                <a:lnTo>
                  <a:pt x="26987" y="0"/>
                </a:lnTo>
                <a:lnTo>
                  <a:pt x="16484" y="2120"/>
                </a:lnTo>
                <a:lnTo>
                  <a:pt x="7899" y="7899"/>
                </a:lnTo>
                <a:lnTo>
                  <a:pt x="2120" y="16484"/>
                </a:lnTo>
                <a:lnTo>
                  <a:pt x="0" y="26987"/>
                </a:lnTo>
                <a:lnTo>
                  <a:pt x="2120" y="37503"/>
                </a:lnTo>
                <a:lnTo>
                  <a:pt x="7899" y="46088"/>
                </a:lnTo>
                <a:lnTo>
                  <a:pt x="16484" y="51866"/>
                </a:lnTo>
                <a:lnTo>
                  <a:pt x="26987" y="53987"/>
                </a:lnTo>
                <a:lnTo>
                  <a:pt x="37503" y="51866"/>
                </a:lnTo>
                <a:lnTo>
                  <a:pt x="46088" y="46088"/>
                </a:lnTo>
                <a:lnTo>
                  <a:pt x="51866" y="37503"/>
                </a:lnTo>
                <a:lnTo>
                  <a:pt x="53987" y="26987"/>
                </a:lnTo>
                <a:close/>
              </a:path>
            </a:pathLst>
          </a:custGeom>
          <a:solidFill>
            <a:srgbClr val="C2C5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2"/>
          <p:cNvSpPr/>
          <p:nvPr/>
        </p:nvSpPr>
        <p:spPr>
          <a:xfrm>
            <a:off x="431994" y="992814"/>
            <a:ext cx="145203" cy="14520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2"/>
          <p:cNvSpPr/>
          <p:nvPr/>
        </p:nvSpPr>
        <p:spPr>
          <a:xfrm>
            <a:off x="431999" y="1245040"/>
            <a:ext cx="146210" cy="14621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431994" y="1498274"/>
            <a:ext cx="145203" cy="14520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478803" y="1712964"/>
            <a:ext cx="54610" cy="54610"/>
          </a:xfrm>
          <a:custGeom>
            <a:rect b="b" l="l" r="r" t="t"/>
            <a:pathLst>
              <a:path extrusionOk="0" h="54610" w="54609">
                <a:moveTo>
                  <a:pt x="26999" y="0"/>
                </a:moveTo>
                <a:lnTo>
                  <a:pt x="16489" y="2121"/>
                </a:lnTo>
                <a:lnTo>
                  <a:pt x="7907" y="7907"/>
                </a:lnTo>
                <a:lnTo>
                  <a:pt x="2121" y="16489"/>
                </a:lnTo>
                <a:lnTo>
                  <a:pt x="0" y="26999"/>
                </a:lnTo>
                <a:lnTo>
                  <a:pt x="2121" y="37508"/>
                </a:lnTo>
                <a:lnTo>
                  <a:pt x="7907" y="46090"/>
                </a:lnTo>
                <a:lnTo>
                  <a:pt x="16489" y="51876"/>
                </a:lnTo>
                <a:lnTo>
                  <a:pt x="26999" y="53998"/>
                </a:lnTo>
                <a:lnTo>
                  <a:pt x="37508" y="51876"/>
                </a:lnTo>
                <a:lnTo>
                  <a:pt x="46090" y="46090"/>
                </a:lnTo>
                <a:lnTo>
                  <a:pt x="51876" y="37508"/>
                </a:lnTo>
                <a:lnTo>
                  <a:pt x="53998" y="26999"/>
                </a:lnTo>
                <a:lnTo>
                  <a:pt x="51876" y="16489"/>
                </a:lnTo>
                <a:lnTo>
                  <a:pt x="46090" y="7907"/>
                </a:lnTo>
                <a:lnTo>
                  <a:pt x="37508" y="2121"/>
                </a:lnTo>
                <a:lnTo>
                  <a:pt x="26999" y="0"/>
                </a:lnTo>
                <a:close/>
              </a:path>
            </a:pathLst>
          </a:custGeom>
          <a:solidFill>
            <a:srgbClr val="C2C5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478803" y="1816456"/>
            <a:ext cx="54610" cy="54610"/>
          </a:xfrm>
          <a:custGeom>
            <a:rect b="b" l="l" r="r" t="t"/>
            <a:pathLst>
              <a:path extrusionOk="0" h="54610" w="54609">
                <a:moveTo>
                  <a:pt x="26999" y="0"/>
                </a:moveTo>
                <a:lnTo>
                  <a:pt x="16489" y="2121"/>
                </a:lnTo>
                <a:lnTo>
                  <a:pt x="7907" y="7907"/>
                </a:lnTo>
                <a:lnTo>
                  <a:pt x="2121" y="16489"/>
                </a:lnTo>
                <a:lnTo>
                  <a:pt x="0" y="26999"/>
                </a:lnTo>
                <a:lnTo>
                  <a:pt x="2121" y="37508"/>
                </a:lnTo>
                <a:lnTo>
                  <a:pt x="7907" y="46090"/>
                </a:lnTo>
                <a:lnTo>
                  <a:pt x="16489" y="51876"/>
                </a:lnTo>
                <a:lnTo>
                  <a:pt x="26999" y="53998"/>
                </a:lnTo>
                <a:lnTo>
                  <a:pt x="37508" y="51876"/>
                </a:lnTo>
                <a:lnTo>
                  <a:pt x="46090" y="46090"/>
                </a:lnTo>
                <a:lnTo>
                  <a:pt x="51876" y="37508"/>
                </a:lnTo>
                <a:lnTo>
                  <a:pt x="53998" y="26999"/>
                </a:lnTo>
                <a:lnTo>
                  <a:pt x="51876" y="16489"/>
                </a:lnTo>
                <a:lnTo>
                  <a:pt x="46090" y="7907"/>
                </a:lnTo>
                <a:lnTo>
                  <a:pt x="37508" y="2121"/>
                </a:lnTo>
                <a:lnTo>
                  <a:pt x="26999" y="0"/>
                </a:lnTo>
                <a:close/>
              </a:path>
            </a:pathLst>
          </a:custGeom>
          <a:solidFill>
            <a:srgbClr val="C2C5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478803" y="1930286"/>
            <a:ext cx="54610" cy="54610"/>
          </a:xfrm>
          <a:custGeom>
            <a:rect b="b" l="l" r="r" t="t"/>
            <a:pathLst>
              <a:path extrusionOk="0" h="54610" w="54609">
                <a:moveTo>
                  <a:pt x="26999" y="0"/>
                </a:moveTo>
                <a:lnTo>
                  <a:pt x="16489" y="2121"/>
                </a:lnTo>
                <a:lnTo>
                  <a:pt x="7907" y="7907"/>
                </a:lnTo>
                <a:lnTo>
                  <a:pt x="2121" y="16489"/>
                </a:lnTo>
                <a:lnTo>
                  <a:pt x="0" y="26999"/>
                </a:lnTo>
                <a:lnTo>
                  <a:pt x="2121" y="37508"/>
                </a:lnTo>
                <a:lnTo>
                  <a:pt x="7907" y="46090"/>
                </a:lnTo>
                <a:lnTo>
                  <a:pt x="16489" y="51876"/>
                </a:lnTo>
                <a:lnTo>
                  <a:pt x="26999" y="53998"/>
                </a:lnTo>
                <a:lnTo>
                  <a:pt x="37508" y="51876"/>
                </a:lnTo>
                <a:lnTo>
                  <a:pt x="46090" y="46090"/>
                </a:lnTo>
                <a:lnTo>
                  <a:pt x="51876" y="37508"/>
                </a:lnTo>
                <a:lnTo>
                  <a:pt x="53998" y="26999"/>
                </a:lnTo>
                <a:lnTo>
                  <a:pt x="51876" y="16489"/>
                </a:lnTo>
                <a:lnTo>
                  <a:pt x="46090" y="7907"/>
                </a:lnTo>
                <a:lnTo>
                  <a:pt x="37508" y="2121"/>
                </a:lnTo>
                <a:lnTo>
                  <a:pt x="26999" y="0"/>
                </a:lnTo>
                <a:close/>
              </a:path>
            </a:pathLst>
          </a:custGeom>
          <a:solidFill>
            <a:srgbClr val="C2C5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478803" y="2043558"/>
            <a:ext cx="54610" cy="54610"/>
          </a:xfrm>
          <a:custGeom>
            <a:rect b="b" l="l" r="r" t="t"/>
            <a:pathLst>
              <a:path extrusionOk="0" h="54610" w="54609">
                <a:moveTo>
                  <a:pt x="26999" y="0"/>
                </a:moveTo>
                <a:lnTo>
                  <a:pt x="16489" y="2121"/>
                </a:lnTo>
                <a:lnTo>
                  <a:pt x="7907" y="7907"/>
                </a:lnTo>
                <a:lnTo>
                  <a:pt x="2121" y="16489"/>
                </a:lnTo>
                <a:lnTo>
                  <a:pt x="0" y="26999"/>
                </a:lnTo>
                <a:lnTo>
                  <a:pt x="2121" y="37508"/>
                </a:lnTo>
                <a:lnTo>
                  <a:pt x="7907" y="46090"/>
                </a:lnTo>
                <a:lnTo>
                  <a:pt x="16489" y="51876"/>
                </a:lnTo>
                <a:lnTo>
                  <a:pt x="26999" y="53998"/>
                </a:lnTo>
                <a:lnTo>
                  <a:pt x="37508" y="51876"/>
                </a:lnTo>
                <a:lnTo>
                  <a:pt x="46090" y="46090"/>
                </a:lnTo>
                <a:lnTo>
                  <a:pt x="51876" y="37508"/>
                </a:lnTo>
                <a:lnTo>
                  <a:pt x="53998" y="26999"/>
                </a:lnTo>
                <a:lnTo>
                  <a:pt x="51876" y="16489"/>
                </a:lnTo>
                <a:lnTo>
                  <a:pt x="46090" y="7907"/>
                </a:lnTo>
                <a:lnTo>
                  <a:pt x="37508" y="2121"/>
                </a:lnTo>
                <a:lnTo>
                  <a:pt x="26999" y="0"/>
                </a:lnTo>
                <a:close/>
              </a:path>
            </a:pathLst>
          </a:custGeom>
          <a:solidFill>
            <a:srgbClr val="C2C5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431999" y="2203192"/>
            <a:ext cx="146210" cy="14621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431999" y="2455502"/>
            <a:ext cx="146210" cy="14621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431994" y="2707593"/>
            <a:ext cx="142256" cy="142256"/>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431999" y="2946649"/>
            <a:ext cx="146210" cy="14621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txBox="1"/>
          <p:nvPr/>
        </p:nvSpPr>
        <p:spPr>
          <a:xfrm>
            <a:off x="462902" y="463266"/>
            <a:ext cx="3009900" cy="2633980"/>
          </a:xfrm>
          <a:prstGeom prst="rect">
            <a:avLst/>
          </a:prstGeom>
          <a:noFill/>
          <a:ln>
            <a:noFill/>
          </a:ln>
        </p:spPr>
        <p:txBody>
          <a:bodyPr anchorCtr="0" anchor="t" bIns="0" lIns="0" spcFirstLastPara="1" rIns="0" wrap="square" tIns="64750">
            <a:spAutoFit/>
          </a:bodyPr>
          <a:lstStyle/>
          <a:p>
            <a:pPr indent="-216535" lvl="0" marL="230504" marR="0" rtl="0" algn="l">
              <a:lnSpc>
                <a:spcPct val="100000"/>
              </a:lnSpc>
              <a:spcBef>
                <a:spcPts val="0"/>
              </a:spcBef>
              <a:spcAft>
                <a:spcPts val="0"/>
              </a:spcAft>
              <a:buClr>
                <a:srgbClr val="FAEDE6"/>
              </a:buClr>
              <a:buSzPts val="1200"/>
              <a:buFont typeface="Roboto"/>
              <a:buAutoNum type="arabicPlain"/>
            </a:pPr>
            <a:r>
              <a:rPr b="1" baseline="30000" lang="en-US" sz="1350" u="sng">
                <a:solidFill>
                  <a:srgbClr val="3F3F3F"/>
                </a:solidFill>
                <a:latin typeface="Roboto"/>
                <a:ea typeface="Roboto"/>
                <a:cs typeface="Roboto"/>
                <a:sym typeface="Roboto"/>
              </a:rPr>
              <a:t>O</a:t>
            </a:r>
            <a:r>
              <a:rPr b="1" baseline="30000" lang="en-US" sz="1350">
                <a:solidFill>
                  <a:srgbClr val="3F3F3F"/>
                </a:solidFill>
                <a:latin typeface="Roboto"/>
                <a:ea typeface="Roboto"/>
                <a:cs typeface="Roboto"/>
                <a:sym typeface="Roboto"/>
              </a:rPr>
              <a:t> </a:t>
            </a:r>
            <a:r>
              <a:rPr b="1" baseline="30000" lang="en-US" sz="1350" u="sng">
                <a:solidFill>
                  <a:srgbClr val="3F3F3F"/>
                </a:solidFill>
                <a:latin typeface="Roboto"/>
                <a:ea typeface="Roboto"/>
                <a:cs typeface="Roboto"/>
                <a:sym typeface="Roboto"/>
              </a:rPr>
              <a:t>rigination	</a:t>
            </a:r>
            <a:endParaRPr baseline="30000" sz="1350">
              <a:solidFill>
                <a:srgbClr val="3F3F3F"/>
              </a:solidFill>
              <a:latin typeface="Roboto"/>
              <a:ea typeface="Roboto"/>
              <a:cs typeface="Roboto"/>
              <a:sym typeface="Roboto"/>
            </a:endParaRPr>
          </a:p>
          <a:p>
            <a:pPr indent="0" lvl="0" marL="343535" marR="1788795" rtl="0" algn="l">
              <a:lnSpc>
                <a:spcPct val="76400"/>
              </a:lnSpc>
              <a:spcBef>
                <a:spcPts val="590"/>
              </a:spcBef>
              <a:spcAft>
                <a:spcPts val="0"/>
              </a:spcAft>
              <a:buNone/>
            </a:pPr>
            <a:r>
              <a:rPr lang="en-US" sz="800">
                <a:solidFill>
                  <a:srgbClr val="3F3F3F"/>
                </a:solidFill>
                <a:latin typeface="Roboto"/>
                <a:ea typeface="Roboto"/>
                <a:cs typeface="Roboto"/>
                <a:sym typeface="Roboto"/>
              </a:rPr>
              <a:t>Introduction  Problem Statement</a:t>
            </a:r>
            <a:endParaRPr sz="800">
              <a:solidFill>
                <a:srgbClr val="3F3F3F"/>
              </a:solidFill>
              <a:latin typeface="Roboto"/>
              <a:ea typeface="Roboto"/>
              <a:cs typeface="Roboto"/>
              <a:sym typeface="Roboto"/>
            </a:endParaRPr>
          </a:p>
          <a:p>
            <a:pPr indent="-219710" lvl="0" marL="231775" marR="0" rtl="0" algn="l">
              <a:lnSpc>
                <a:spcPct val="100000"/>
              </a:lnSpc>
              <a:spcBef>
                <a:spcPts val="475"/>
              </a:spcBef>
              <a:spcAft>
                <a:spcPts val="0"/>
              </a:spcAft>
              <a:buClr>
                <a:srgbClr val="FAEDE6"/>
              </a:buClr>
              <a:buSzPts val="1200"/>
              <a:buFont typeface="Roboto"/>
              <a:buAutoNum type="arabicPlain" startAt="2"/>
            </a:pPr>
            <a:r>
              <a:rPr baseline="30000" lang="en-US" sz="1350" u="sng">
                <a:solidFill>
                  <a:srgbClr val="3F3F3F"/>
                </a:solidFill>
                <a:latin typeface="Times New Roman"/>
                <a:ea typeface="Times New Roman"/>
                <a:cs typeface="Times New Roman"/>
                <a:sym typeface="Times New Roman"/>
              </a:rPr>
              <a:t> </a:t>
            </a:r>
            <a:r>
              <a:rPr b="1" baseline="30000" lang="en-US" sz="1350" u="sng">
                <a:solidFill>
                  <a:srgbClr val="3F3F3F"/>
                </a:solidFill>
                <a:latin typeface="Roboto"/>
                <a:ea typeface="Roboto"/>
                <a:cs typeface="Roboto"/>
                <a:sym typeface="Roboto"/>
              </a:rPr>
              <a:t>Literature Survey	</a:t>
            </a:r>
            <a:endParaRPr baseline="30000" sz="1350">
              <a:solidFill>
                <a:srgbClr val="3F3F3F"/>
              </a:solidFill>
              <a:latin typeface="Roboto"/>
              <a:ea typeface="Roboto"/>
              <a:cs typeface="Roboto"/>
              <a:sym typeface="Roboto"/>
            </a:endParaRPr>
          </a:p>
          <a:p>
            <a:pPr indent="-219710" lvl="0" marL="231775" marR="0" rtl="0" algn="l">
              <a:lnSpc>
                <a:spcPct val="100000"/>
              </a:lnSpc>
              <a:spcBef>
                <a:spcPts val="905"/>
              </a:spcBef>
              <a:spcAft>
                <a:spcPts val="0"/>
              </a:spcAft>
              <a:buClr>
                <a:srgbClr val="FAEDE6"/>
              </a:buClr>
              <a:buSzPts val="1200"/>
              <a:buFont typeface="Roboto"/>
              <a:buAutoNum type="arabicPlain" startAt="2"/>
            </a:pPr>
            <a:r>
              <a:rPr baseline="30000" lang="en-US" sz="1350" u="sng">
                <a:solidFill>
                  <a:srgbClr val="3F3F3F"/>
                </a:solidFill>
                <a:latin typeface="Times New Roman"/>
                <a:ea typeface="Times New Roman"/>
                <a:cs typeface="Times New Roman"/>
                <a:sym typeface="Times New Roman"/>
              </a:rPr>
              <a:t> </a:t>
            </a:r>
            <a:r>
              <a:rPr b="1" baseline="30000" lang="en-US" sz="1350" u="sng">
                <a:solidFill>
                  <a:srgbClr val="3F3F3F"/>
                </a:solidFill>
                <a:latin typeface="Roboto"/>
                <a:ea typeface="Roboto"/>
                <a:cs typeface="Roboto"/>
                <a:sym typeface="Roboto"/>
              </a:rPr>
              <a:t>Existing System	</a:t>
            </a:r>
            <a:endParaRPr baseline="30000" sz="1350">
              <a:solidFill>
                <a:srgbClr val="3F3F3F"/>
              </a:solidFill>
              <a:latin typeface="Roboto"/>
              <a:ea typeface="Roboto"/>
              <a:cs typeface="Roboto"/>
              <a:sym typeface="Roboto"/>
            </a:endParaRPr>
          </a:p>
          <a:p>
            <a:pPr indent="-219710" lvl="0" marL="231775" marR="0" rtl="0" algn="l">
              <a:lnSpc>
                <a:spcPct val="100000"/>
              </a:lnSpc>
              <a:spcBef>
                <a:spcPts val="915"/>
              </a:spcBef>
              <a:spcAft>
                <a:spcPts val="0"/>
              </a:spcAft>
              <a:buClr>
                <a:srgbClr val="FAEDE6"/>
              </a:buClr>
              <a:buSzPts val="1200"/>
              <a:buFont typeface="Roboto"/>
              <a:buAutoNum type="arabicPlain" startAt="2"/>
            </a:pPr>
            <a:r>
              <a:rPr baseline="30000" lang="en-US" sz="1350" u="sng">
                <a:solidFill>
                  <a:srgbClr val="3F3F3F"/>
                </a:solidFill>
                <a:latin typeface="Times New Roman"/>
                <a:ea typeface="Times New Roman"/>
                <a:cs typeface="Times New Roman"/>
                <a:sym typeface="Times New Roman"/>
              </a:rPr>
              <a:t> </a:t>
            </a:r>
            <a:r>
              <a:rPr b="1" baseline="30000" lang="en-US" sz="1350" u="sng">
                <a:solidFill>
                  <a:srgbClr val="3F3F3F"/>
                </a:solidFill>
                <a:latin typeface="Roboto"/>
                <a:ea typeface="Roboto"/>
                <a:cs typeface="Roboto"/>
                <a:sym typeface="Roboto"/>
              </a:rPr>
              <a:t>Proposed System	</a:t>
            </a:r>
            <a:endParaRPr baseline="30000" sz="1350">
              <a:solidFill>
                <a:srgbClr val="3F3F3F"/>
              </a:solidFill>
              <a:latin typeface="Roboto"/>
              <a:ea typeface="Roboto"/>
              <a:cs typeface="Roboto"/>
              <a:sym typeface="Roboto"/>
            </a:endParaRPr>
          </a:p>
          <a:p>
            <a:pPr indent="0" lvl="0" marL="343535" marR="0" rtl="0" algn="l">
              <a:lnSpc>
                <a:spcPct val="105499"/>
              </a:lnSpc>
              <a:spcBef>
                <a:spcPts val="365"/>
              </a:spcBef>
              <a:spcAft>
                <a:spcPts val="0"/>
              </a:spcAft>
              <a:buNone/>
            </a:pPr>
            <a:r>
              <a:rPr lang="en-US" sz="800">
                <a:solidFill>
                  <a:srgbClr val="3F3F3F"/>
                </a:solidFill>
                <a:latin typeface="Roboto"/>
                <a:ea typeface="Roboto"/>
                <a:cs typeface="Roboto"/>
                <a:sym typeface="Roboto"/>
              </a:rPr>
              <a:t>Workﬂow</a:t>
            </a:r>
            <a:endParaRPr sz="800">
              <a:solidFill>
                <a:srgbClr val="3F3F3F"/>
              </a:solidFill>
              <a:latin typeface="Roboto"/>
              <a:ea typeface="Roboto"/>
              <a:cs typeface="Roboto"/>
              <a:sym typeface="Roboto"/>
            </a:endParaRPr>
          </a:p>
          <a:p>
            <a:pPr indent="0" lvl="0" marL="343535" marR="0" rtl="0" algn="l">
              <a:lnSpc>
                <a:spcPct val="101874"/>
              </a:lnSpc>
              <a:spcBef>
                <a:spcPts val="0"/>
              </a:spcBef>
              <a:spcAft>
                <a:spcPts val="0"/>
              </a:spcAft>
              <a:buNone/>
            </a:pPr>
            <a:r>
              <a:rPr lang="en-US" sz="800">
                <a:solidFill>
                  <a:srgbClr val="3F3F3F"/>
                </a:solidFill>
                <a:latin typeface="Roboto"/>
                <a:ea typeface="Roboto"/>
                <a:cs typeface="Roboto"/>
                <a:sym typeface="Roboto"/>
              </a:rPr>
              <a:t>Modules of System</a:t>
            </a:r>
            <a:endParaRPr sz="800">
              <a:solidFill>
                <a:srgbClr val="3F3F3F"/>
              </a:solidFill>
              <a:latin typeface="Roboto"/>
              <a:ea typeface="Roboto"/>
              <a:cs typeface="Roboto"/>
              <a:sym typeface="Roboto"/>
            </a:endParaRPr>
          </a:p>
          <a:p>
            <a:pPr indent="0" lvl="0" marL="343535" marR="1871345" rtl="0" algn="l">
              <a:lnSpc>
                <a:spcPct val="112500"/>
              </a:lnSpc>
              <a:spcBef>
                <a:spcPts val="50"/>
              </a:spcBef>
              <a:spcAft>
                <a:spcPts val="0"/>
              </a:spcAft>
              <a:buNone/>
            </a:pPr>
            <a:r>
              <a:rPr lang="en-US" sz="800">
                <a:solidFill>
                  <a:srgbClr val="3F3F3F"/>
                </a:solidFill>
                <a:latin typeface="Roboto"/>
                <a:ea typeface="Roboto"/>
                <a:cs typeface="Roboto"/>
                <a:sym typeface="Roboto"/>
              </a:rPr>
              <a:t>Methodology  User Relationship</a:t>
            </a:r>
            <a:endParaRPr sz="800">
              <a:solidFill>
                <a:srgbClr val="3F3F3F"/>
              </a:solidFill>
              <a:latin typeface="Roboto"/>
              <a:ea typeface="Roboto"/>
              <a:cs typeface="Roboto"/>
              <a:sym typeface="Roboto"/>
            </a:endParaRPr>
          </a:p>
          <a:p>
            <a:pPr indent="-219710" lvl="0" marL="231775" marR="0" rtl="0" algn="l">
              <a:lnSpc>
                <a:spcPct val="100000"/>
              </a:lnSpc>
              <a:spcBef>
                <a:spcPts val="595"/>
              </a:spcBef>
              <a:spcAft>
                <a:spcPts val="0"/>
              </a:spcAft>
              <a:buClr>
                <a:srgbClr val="FAEDE6"/>
              </a:buClr>
              <a:buSzPts val="1200"/>
              <a:buFont typeface="Roboto"/>
              <a:buAutoNum type="arabicPlain" startAt="5"/>
            </a:pPr>
            <a:r>
              <a:rPr baseline="30000" lang="en-US" sz="1350" u="sng">
                <a:solidFill>
                  <a:srgbClr val="3F3F3F"/>
                </a:solidFill>
                <a:latin typeface="Times New Roman"/>
                <a:ea typeface="Times New Roman"/>
                <a:cs typeface="Times New Roman"/>
                <a:sym typeface="Times New Roman"/>
              </a:rPr>
              <a:t> </a:t>
            </a:r>
            <a:r>
              <a:rPr b="1" baseline="30000" lang="en-US" sz="1350" u="sng">
                <a:solidFill>
                  <a:srgbClr val="3F3F3F"/>
                </a:solidFill>
                <a:latin typeface="Roboto"/>
                <a:ea typeface="Roboto"/>
                <a:cs typeface="Roboto"/>
                <a:sym typeface="Roboto"/>
              </a:rPr>
              <a:t>Implementation	</a:t>
            </a:r>
            <a:endParaRPr baseline="30000" sz="1350">
              <a:solidFill>
                <a:srgbClr val="3F3F3F"/>
              </a:solidFill>
              <a:latin typeface="Roboto"/>
              <a:ea typeface="Roboto"/>
              <a:cs typeface="Roboto"/>
              <a:sym typeface="Roboto"/>
            </a:endParaRPr>
          </a:p>
          <a:p>
            <a:pPr indent="-219710" lvl="0" marL="231775" marR="0" rtl="0" algn="l">
              <a:lnSpc>
                <a:spcPct val="100000"/>
              </a:lnSpc>
              <a:spcBef>
                <a:spcPts val="905"/>
              </a:spcBef>
              <a:spcAft>
                <a:spcPts val="0"/>
              </a:spcAft>
              <a:buClr>
                <a:srgbClr val="FAEDE6"/>
              </a:buClr>
              <a:buSzPts val="1200"/>
              <a:buFont typeface="Roboto"/>
              <a:buAutoNum type="arabicPlain" startAt="5"/>
            </a:pPr>
            <a:r>
              <a:rPr baseline="30000" lang="en-US" sz="1350" u="sng">
                <a:solidFill>
                  <a:srgbClr val="3F3F3F"/>
                </a:solidFill>
                <a:latin typeface="Times New Roman"/>
                <a:ea typeface="Times New Roman"/>
                <a:cs typeface="Times New Roman"/>
                <a:sym typeface="Times New Roman"/>
              </a:rPr>
              <a:t> </a:t>
            </a:r>
            <a:r>
              <a:rPr b="1" baseline="30000" lang="en-US" sz="1350" u="sng">
                <a:solidFill>
                  <a:srgbClr val="3F3F3F"/>
                </a:solidFill>
                <a:latin typeface="Roboto"/>
                <a:ea typeface="Roboto"/>
                <a:cs typeface="Roboto"/>
                <a:sym typeface="Roboto"/>
              </a:rPr>
              <a:t>Software Requirements	</a:t>
            </a:r>
            <a:endParaRPr baseline="30000" sz="1350">
              <a:solidFill>
                <a:srgbClr val="3F3F3F"/>
              </a:solidFill>
              <a:latin typeface="Roboto"/>
              <a:ea typeface="Roboto"/>
              <a:cs typeface="Roboto"/>
              <a:sym typeface="Roboto"/>
            </a:endParaRPr>
          </a:p>
          <a:p>
            <a:pPr indent="-219075" lvl="0" marL="231775" marR="0" rtl="0" algn="l">
              <a:lnSpc>
                <a:spcPct val="100000"/>
              </a:lnSpc>
              <a:spcBef>
                <a:spcPts val="894"/>
              </a:spcBef>
              <a:spcAft>
                <a:spcPts val="0"/>
              </a:spcAft>
              <a:buClr>
                <a:srgbClr val="FAEDE6"/>
              </a:buClr>
              <a:buSzPts val="1200"/>
              <a:buFont typeface="Roboto"/>
              <a:buAutoNum type="arabicPlain" startAt="5"/>
            </a:pPr>
            <a:r>
              <a:rPr baseline="30000" lang="en-US" sz="1350" u="sng">
                <a:solidFill>
                  <a:srgbClr val="3F3F3F"/>
                </a:solidFill>
                <a:latin typeface="Times New Roman"/>
                <a:ea typeface="Times New Roman"/>
                <a:cs typeface="Times New Roman"/>
                <a:sym typeface="Times New Roman"/>
              </a:rPr>
              <a:t> </a:t>
            </a:r>
            <a:r>
              <a:rPr b="1" baseline="30000" lang="en-US" sz="1350" u="sng">
                <a:solidFill>
                  <a:srgbClr val="3F3F3F"/>
                </a:solidFill>
                <a:latin typeface="Roboto"/>
                <a:ea typeface="Roboto"/>
                <a:cs typeface="Roboto"/>
                <a:sym typeface="Roboto"/>
              </a:rPr>
              <a:t>Future Scope	</a:t>
            </a:r>
            <a:endParaRPr baseline="30000" sz="1350">
              <a:solidFill>
                <a:srgbClr val="3F3F3F"/>
              </a:solidFill>
              <a:latin typeface="Roboto"/>
              <a:ea typeface="Roboto"/>
              <a:cs typeface="Roboto"/>
              <a:sym typeface="Roboto"/>
            </a:endParaRPr>
          </a:p>
          <a:p>
            <a:pPr indent="-219709" lvl="0" marL="231775" marR="0" rtl="0" algn="l">
              <a:lnSpc>
                <a:spcPct val="100000"/>
              </a:lnSpc>
              <a:spcBef>
                <a:spcPts val="865"/>
              </a:spcBef>
              <a:spcAft>
                <a:spcPts val="0"/>
              </a:spcAft>
              <a:buClr>
                <a:srgbClr val="FAEDE6"/>
              </a:buClr>
              <a:buSzPts val="800"/>
              <a:buFont typeface="Roboto"/>
              <a:buAutoNum type="arabicPlain" startAt="5"/>
            </a:pPr>
            <a:r>
              <a:rPr lang="en-US" sz="900" u="sng">
                <a:solidFill>
                  <a:srgbClr val="3F3F3F"/>
                </a:solidFill>
                <a:latin typeface="Times New Roman"/>
                <a:ea typeface="Times New Roman"/>
                <a:cs typeface="Times New Roman"/>
                <a:sym typeface="Times New Roman"/>
              </a:rPr>
              <a:t> </a:t>
            </a:r>
            <a:r>
              <a:rPr b="1" lang="en-US" sz="900" u="sng">
                <a:solidFill>
                  <a:srgbClr val="3F3F3F"/>
                </a:solidFill>
                <a:latin typeface="Roboto"/>
                <a:ea typeface="Roboto"/>
                <a:cs typeface="Roboto"/>
                <a:sym typeface="Roboto"/>
              </a:rPr>
              <a:t>Conclusion</a:t>
            </a:r>
            <a:r>
              <a:rPr b="1" lang="en-US" sz="900" u="sng">
                <a:solidFill>
                  <a:srgbClr val="33485E"/>
                </a:solidFill>
                <a:latin typeface="Roboto"/>
                <a:ea typeface="Roboto"/>
                <a:cs typeface="Roboto"/>
                <a:sym typeface="Roboto"/>
              </a:rPr>
              <a:t>	</a:t>
            </a:r>
            <a:endParaRPr sz="900">
              <a:solidFill>
                <a:schemeClr val="dk1"/>
              </a:solidFill>
              <a:latin typeface="Roboto"/>
              <a:ea typeface="Roboto"/>
              <a:cs typeface="Roboto"/>
              <a:sym typeface="Roboto"/>
            </a:endParaRPr>
          </a:p>
        </p:txBody>
      </p:sp>
      <p:sp>
        <p:nvSpPr>
          <p:cNvPr id="77" name="Google Shape;77;p2"/>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79" name="Google Shape;79;p2"/>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20"/>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USER RELATIONSHIP</a:t>
            </a:r>
            <a:endParaRPr sz="1100">
              <a:solidFill>
                <a:schemeClr val="dk1"/>
              </a:solidFill>
              <a:latin typeface="Roboto"/>
              <a:ea typeface="Roboto"/>
              <a:cs typeface="Roboto"/>
              <a:sym typeface="Roboto"/>
            </a:endParaRPr>
          </a:p>
        </p:txBody>
      </p:sp>
      <p:grpSp>
        <p:nvGrpSpPr>
          <p:cNvPr id="306" name="Google Shape;306;p20"/>
          <p:cNvGrpSpPr/>
          <p:nvPr/>
        </p:nvGrpSpPr>
        <p:grpSpPr>
          <a:xfrm>
            <a:off x="0" y="0"/>
            <a:ext cx="4608004" cy="356615"/>
            <a:chOff x="0" y="0"/>
            <a:chExt cx="4608004" cy="356615"/>
          </a:xfrm>
        </p:grpSpPr>
        <p:sp>
          <p:nvSpPr>
            <p:cNvPr id="307" name="Google Shape;307;p20"/>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0"/>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9" name="Google Shape;309;p20"/>
          <p:cNvSpPr/>
          <p:nvPr/>
        </p:nvSpPr>
        <p:spPr>
          <a:xfrm>
            <a:off x="365950" y="762533"/>
            <a:ext cx="3876040" cy="196913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20"/>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20"/>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312" name="Google Shape;312;p20"/>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318" name="Google Shape;318;p21"/>
          <p:cNvGrpSpPr/>
          <p:nvPr/>
        </p:nvGrpSpPr>
        <p:grpSpPr>
          <a:xfrm>
            <a:off x="0" y="0"/>
            <a:ext cx="4608004" cy="356615"/>
            <a:chOff x="0" y="0"/>
            <a:chExt cx="4608004" cy="356615"/>
          </a:xfrm>
        </p:grpSpPr>
        <p:sp>
          <p:nvSpPr>
            <p:cNvPr id="319" name="Google Shape;319;p21"/>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1"/>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1" name="Google Shape;321;p21"/>
          <p:cNvSpPr txBox="1"/>
          <p:nvPr>
            <p:ph type="title"/>
          </p:nvPr>
        </p:nvSpPr>
        <p:spPr>
          <a:xfrm>
            <a:off x="275297" y="663366"/>
            <a:ext cx="3373120" cy="162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900">
                <a:solidFill>
                  <a:srgbClr val="4E5D66"/>
                </a:solidFill>
              </a:rPr>
              <a:t>IMPORTING PACKAGES, FINDING AND FILLING MISSING VALUES</a:t>
            </a:r>
            <a:endParaRPr sz="900"/>
          </a:p>
        </p:txBody>
      </p:sp>
      <p:grpSp>
        <p:nvGrpSpPr>
          <p:cNvPr id="322" name="Google Shape;322;p21"/>
          <p:cNvGrpSpPr/>
          <p:nvPr/>
        </p:nvGrpSpPr>
        <p:grpSpPr>
          <a:xfrm>
            <a:off x="411606" y="955713"/>
            <a:ext cx="3784790" cy="1809750"/>
            <a:chOff x="411606" y="955713"/>
            <a:chExt cx="3784790" cy="1809750"/>
          </a:xfrm>
        </p:grpSpPr>
        <p:sp>
          <p:nvSpPr>
            <p:cNvPr id="323" name="Google Shape;323;p21"/>
            <p:cNvSpPr/>
            <p:nvPr/>
          </p:nvSpPr>
          <p:spPr>
            <a:xfrm>
              <a:off x="411606" y="1026198"/>
              <a:ext cx="1845945" cy="173926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21"/>
            <p:cNvSpPr/>
            <p:nvPr/>
          </p:nvSpPr>
          <p:spPr>
            <a:xfrm>
              <a:off x="2285682" y="955713"/>
              <a:ext cx="1910714" cy="180975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5" name="Google Shape;325;p21"/>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1"/>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327" name="Google Shape;327;p21"/>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2"/>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334" name="Google Shape;334;p22"/>
          <p:cNvGrpSpPr/>
          <p:nvPr/>
        </p:nvGrpSpPr>
        <p:grpSpPr>
          <a:xfrm>
            <a:off x="0" y="0"/>
            <a:ext cx="4608004" cy="356615"/>
            <a:chOff x="0" y="0"/>
            <a:chExt cx="4608004" cy="356615"/>
          </a:xfrm>
        </p:grpSpPr>
        <p:sp>
          <p:nvSpPr>
            <p:cNvPr id="335" name="Google Shape;335;p22"/>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22"/>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7" name="Google Shape;337;p22"/>
          <p:cNvSpPr txBox="1"/>
          <p:nvPr/>
        </p:nvSpPr>
        <p:spPr>
          <a:xfrm>
            <a:off x="275297" y="669615"/>
            <a:ext cx="2414905" cy="162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900">
                <a:solidFill>
                  <a:srgbClr val="4E5D66"/>
                </a:solidFill>
                <a:latin typeface="Roboto"/>
                <a:ea typeface="Roboto"/>
                <a:cs typeface="Roboto"/>
                <a:sym typeface="Roboto"/>
              </a:rPr>
              <a:t>CALCULATING SUB INDEXES OF POLLUTANTS</a:t>
            </a:r>
            <a:endParaRPr sz="900">
              <a:solidFill>
                <a:schemeClr val="dk1"/>
              </a:solidFill>
              <a:latin typeface="Roboto"/>
              <a:ea typeface="Roboto"/>
              <a:cs typeface="Roboto"/>
              <a:sym typeface="Roboto"/>
            </a:endParaRPr>
          </a:p>
        </p:txBody>
      </p:sp>
      <p:grpSp>
        <p:nvGrpSpPr>
          <p:cNvPr id="338" name="Google Shape;338;p22"/>
          <p:cNvGrpSpPr/>
          <p:nvPr/>
        </p:nvGrpSpPr>
        <p:grpSpPr>
          <a:xfrm>
            <a:off x="414464" y="942543"/>
            <a:ext cx="3779076" cy="1813560"/>
            <a:chOff x="414464" y="942543"/>
            <a:chExt cx="3779076" cy="1813560"/>
          </a:xfrm>
        </p:grpSpPr>
        <p:sp>
          <p:nvSpPr>
            <p:cNvPr id="339" name="Google Shape;339;p22"/>
            <p:cNvSpPr/>
            <p:nvPr/>
          </p:nvSpPr>
          <p:spPr>
            <a:xfrm>
              <a:off x="414464" y="942543"/>
              <a:ext cx="1798320" cy="181356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2"/>
            <p:cNvSpPr/>
            <p:nvPr/>
          </p:nvSpPr>
          <p:spPr>
            <a:xfrm>
              <a:off x="2240915" y="1268298"/>
              <a:ext cx="1952625" cy="148780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1" name="Google Shape;341;p22"/>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2"/>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343" name="Google Shape;343;p22"/>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3"/>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350" name="Google Shape;350;p23"/>
          <p:cNvGrpSpPr/>
          <p:nvPr/>
        </p:nvGrpSpPr>
        <p:grpSpPr>
          <a:xfrm>
            <a:off x="0" y="0"/>
            <a:ext cx="4608004" cy="356615"/>
            <a:chOff x="0" y="0"/>
            <a:chExt cx="4608004" cy="356615"/>
          </a:xfrm>
        </p:grpSpPr>
        <p:sp>
          <p:nvSpPr>
            <p:cNvPr id="351" name="Google Shape;351;p23"/>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23"/>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3" name="Google Shape;353;p23"/>
          <p:cNvSpPr txBox="1"/>
          <p:nvPr/>
        </p:nvSpPr>
        <p:spPr>
          <a:xfrm>
            <a:off x="275297" y="764865"/>
            <a:ext cx="2414905" cy="162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900">
                <a:solidFill>
                  <a:srgbClr val="4E5D66"/>
                </a:solidFill>
                <a:latin typeface="Roboto"/>
                <a:ea typeface="Roboto"/>
                <a:cs typeface="Roboto"/>
                <a:sym typeface="Roboto"/>
              </a:rPr>
              <a:t>CALCULATING SUB INDEXES OF POLLUTANTS</a:t>
            </a:r>
            <a:endParaRPr sz="900">
              <a:solidFill>
                <a:schemeClr val="dk1"/>
              </a:solidFill>
              <a:latin typeface="Roboto"/>
              <a:ea typeface="Roboto"/>
              <a:cs typeface="Roboto"/>
              <a:sym typeface="Roboto"/>
            </a:endParaRPr>
          </a:p>
        </p:txBody>
      </p:sp>
      <p:grpSp>
        <p:nvGrpSpPr>
          <p:cNvPr id="354" name="Google Shape;354;p23"/>
          <p:cNvGrpSpPr/>
          <p:nvPr/>
        </p:nvGrpSpPr>
        <p:grpSpPr>
          <a:xfrm>
            <a:off x="337311" y="1037793"/>
            <a:ext cx="3933380" cy="1575435"/>
            <a:chOff x="337311" y="1037793"/>
            <a:chExt cx="3933380" cy="1575435"/>
          </a:xfrm>
        </p:grpSpPr>
        <p:sp>
          <p:nvSpPr>
            <p:cNvPr id="355" name="Google Shape;355;p23"/>
            <p:cNvSpPr/>
            <p:nvPr/>
          </p:nvSpPr>
          <p:spPr>
            <a:xfrm>
              <a:off x="337311" y="1115898"/>
              <a:ext cx="2011680" cy="149733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3"/>
            <p:cNvSpPr/>
            <p:nvPr/>
          </p:nvSpPr>
          <p:spPr>
            <a:xfrm>
              <a:off x="2377122" y="1037793"/>
              <a:ext cx="1893569" cy="157543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7" name="Google Shape;357;p23"/>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3"/>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359" name="Google Shape;359;p23"/>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4"/>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366" name="Google Shape;366;p24"/>
          <p:cNvGrpSpPr/>
          <p:nvPr/>
        </p:nvGrpSpPr>
        <p:grpSpPr>
          <a:xfrm>
            <a:off x="0" y="0"/>
            <a:ext cx="4608004" cy="356615"/>
            <a:chOff x="0" y="0"/>
            <a:chExt cx="4608004" cy="356615"/>
          </a:xfrm>
        </p:grpSpPr>
        <p:sp>
          <p:nvSpPr>
            <p:cNvPr id="367" name="Google Shape;367;p24"/>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4"/>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9" name="Google Shape;369;p24"/>
          <p:cNvSpPr txBox="1"/>
          <p:nvPr/>
        </p:nvSpPr>
        <p:spPr>
          <a:xfrm>
            <a:off x="275297" y="397047"/>
            <a:ext cx="2027555" cy="162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900">
                <a:solidFill>
                  <a:srgbClr val="4E5D66"/>
                </a:solidFill>
                <a:latin typeface="Roboto"/>
                <a:ea typeface="Roboto"/>
                <a:cs typeface="Roboto"/>
                <a:sym typeface="Roboto"/>
              </a:rPr>
              <a:t>FILLING AQI VALUES AND AQI BUCKET</a:t>
            </a:r>
            <a:endParaRPr sz="900">
              <a:solidFill>
                <a:schemeClr val="dk1"/>
              </a:solidFill>
              <a:latin typeface="Roboto"/>
              <a:ea typeface="Roboto"/>
              <a:cs typeface="Roboto"/>
              <a:sym typeface="Roboto"/>
            </a:endParaRPr>
          </a:p>
        </p:txBody>
      </p:sp>
      <p:grpSp>
        <p:nvGrpSpPr>
          <p:cNvPr id="370" name="Google Shape;370;p24"/>
          <p:cNvGrpSpPr/>
          <p:nvPr/>
        </p:nvGrpSpPr>
        <p:grpSpPr>
          <a:xfrm>
            <a:off x="864781" y="662686"/>
            <a:ext cx="2878454" cy="2523439"/>
            <a:chOff x="864781" y="662686"/>
            <a:chExt cx="2878454" cy="2523439"/>
          </a:xfrm>
        </p:grpSpPr>
        <p:sp>
          <p:nvSpPr>
            <p:cNvPr id="371" name="Google Shape;371;p24"/>
            <p:cNvSpPr/>
            <p:nvPr/>
          </p:nvSpPr>
          <p:spPr>
            <a:xfrm>
              <a:off x="864781" y="662686"/>
              <a:ext cx="2878454" cy="131826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24"/>
            <p:cNvSpPr/>
            <p:nvPr/>
          </p:nvSpPr>
          <p:spPr>
            <a:xfrm>
              <a:off x="1316266" y="1993595"/>
              <a:ext cx="1975484" cy="119253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3" name="Google Shape;373;p24"/>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4"/>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375" name="Google Shape;375;p24"/>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25"/>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382" name="Google Shape;382;p25"/>
          <p:cNvGrpSpPr/>
          <p:nvPr/>
        </p:nvGrpSpPr>
        <p:grpSpPr>
          <a:xfrm>
            <a:off x="0" y="0"/>
            <a:ext cx="4608004" cy="356615"/>
            <a:chOff x="0" y="0"/>
            <a:chExt cx="4608004" cy="356615"/>
          </a:xfrm>
        </p:grpSpPr>
        <p:sp>
          <p:nvSpPr>
            <p:cNvPr id="383" name="Google Shape;383;p25"/>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25"/>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5" name="Google Shape;385;p25"/>
          <p:cNvSpPr/>
          <p:nvPr/>
        </p:nvSpPr>
        <p:spPr>
          <a:xfrm>
            <a:off x="1157566" y="925639"/>
            <a:ext cx="2292858" cy="15613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25"/>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5"/>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388" name="Google Shape;388;p25"/>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6"/>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394" name="Google Shape;394;p26"/>
          <p:cNvGrpSpPr/>
          <p:nvPr/>
        </p:nvGrpSpPr>
        <p:grpSpPr>
          <a:xfrm>
            <a:off x="0" y="0"/>
            <a:ext cx="4608004" cy="356615"/>
            <a:chOff x="0" y="0"/>
            <a:chExt cx="4608004" cy="356615"/>
          </a:xfrm>
        </p:grpSpPr>
        <p:sp>
          <p:nvSpPr>
            <p:cNvPr id="395" name="Google Shape;395;p26"/>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26"/>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7" name="Google Shape;397;p26"/>
          <p:cNvSpPr txBox="1"/>
          <p:nvPr>
            <p:ph type="title"/>
          </p:nvPr>
        </p:nvSpPr>
        <p:spPr>
          <a:xfrm>
            <a:off x="275297" y="515500"/>
            <a:ext cx="3166110" cy="162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900">
                <a:solidFill>
                  <a:srgbClr val="4E5D66"/>
                </a:solidFill>
              </a:rPr>
              <a:t>Heatmap for Correlation between AQI and AQI Bucket column</a:t>
            </a:r>
            <a:endParaRPr sz="900"/>
          </a:p>
        </p:txBody>
      </p:sp>
      <p:sp>
        <p:nvSpPr>
          <p:cNvPr id="398" name="Google Shape;398;p26"/>
          <p:cNvSpPr/>
          <p:nvPr/>
        </p:nvSpPr>
        <p:spPr>
          <a:xfrm>
            <a:off x="906106" y="810996"/>
            <a:ext cx="2795778" cy="21762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26"/>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26"/>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01" name="Google Shape;401;p26"/>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7"/>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7"/>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408" name="Google Shape;408;p27"/>
          <p:cNvGrpSpPr/>
          <p:nvPr/>
        </p:nvGrpSpPr>
        <p:grpSpPr>
          <a:xfrm>
            <a:off x="0" y="0"/>
            <a:ext cx="4608004" cy="356615"/>
            <a:chOff x="0" y="0"/>
            <a:chExt cx="4608004" cy="356615"/>
          </a:xfrm>
        </p:grpSpPr>
        <p:sp>
          <p:nvSpPr>
            <p:cNvPr id="409" name="Google Shape;409;p27"/>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7"/>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1" name="Google Shape;411;p27"/>
          <p:cNvSpPr txBox="1"/>
          <p:nvPr/>
        </p:nvSpPr>
        <p:spPr>
          <a:xfrm>
            <a:off x="275297" y="527260"/>
            <a:ext cx="2344420" cy="162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900">
                <a:solidFill>
                  <a:srgbClr val="4E5D66"/>
                </a:solidFill>
                <a:latin typeface="Roboto"/>
                <a:ea typeface="Roboto"/>
                <a:cs typeface="Roboto"/>
                <a:sym typeface="Roboto"/>
              </a:rPr>
              <a:t>GRAPH FOR DISTRIBUTION OF POLLUTANTS</a:t>
            </a:r>
            <a:endParaRPr sz="900">
              <a:solidFill>
                <a:schemeClr val="dk1"/>
              </a:solidFill>
              <a:latin typeface="Roboto"/>
              <a:ea typeface="Roboto"/>
              <a:cs typeface="Roboto"/>
              <a:sym typeface="Roboto"/>
            </a:endParaRPr>
          </a:p>
        </p:txBody>
      </p:sp>
      <p:sp>
        <p:nvSpPr>
          <p:cNvPr id="412" name="Google Shape;412;p27"/>
          <p:cNvSpPr/>
          <p:nvPr/>
        </p:nvSpPr>
        <p:spPr>
          <a:xfrm>
            <a:off x="1179283" y="800214"/>
            <a:ext cx="2249423" cy="216941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27"/>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27"/>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15" name="Google Shape;415;p27"/>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8"/>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28"/>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422" name="Google Shape;422;p28"/>
          <p:cNvGrpSpPr/>
          <p:nvPr/>
        </p:nvGrpSpPr>
        <p:grpSpPr>
          <a:xfrm>
            <a:off x="0" y="0"/>
            <a:ext cx="4608004" cy="356615"/>
            <a:chOff x="0" y="0"/>
            <a:chExt cx="4608004" cy="356615"/>
          </a:xfrm>
        </p:grpSpPr>
        <p:sp>
          <p:nvSpPr>
            <p:cNvPr id="423" name="Google Shape;423;p28"/>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28"/>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5" name="Google Shape;425;p28"/>
          <p:cNvSpPr txBox="1"/>
          <p:nvPr/>
        </p:nvSpPr>
        <p:spPr>
          <a:xfrm>
            <a:off x="275297" y="611322"/>
            <a:ext cx="1391920" cy="162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900">
                <a:solidFill>
                  <a:srgbClr val="4E5D66"/>
                </a:solidFill>
                <a:latin typeface="Roboto"/>
                <a:ea typeface="Roboto"/>
                <a:cs typeface="Roboto"/>
                <a:sym typeface="Roboto"/>
              </a:rPr>
              <a:t>GRAPH FOR AVERAGE AQI</a:t>
            </a:r>
            <a:endParaRPr sz="900">
              <a:solidFill>
                <a:schemeClr val="dk1"/>
              </a:solidFill>
              <a:latin typeface="Roboto"/>
              <a:ea typeface="Roboto"/>
              <a:cs typeface="Roboto"/>
              <a:sym typeface="Roboto"/>
            </a:endParaRPr>
          </a:p>
        </p:txBody>
      </p:sp>
      <p:sp>
        <p:nvSpPr>
          <p:cNvPr id="426" name="Google Shape;426;p28"/>
          <p:cNvSpPr/>
          <p:nvPr/>
        </p:nvSpPr>
        <p:spPr>
          <a:xfrm>
            <a:off x="963256" y="898156"/>
            <a:ext cx="2681478" cy="19453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8"/>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28"/>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29" name="Google Shape;429;p28"/>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9"/>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29"/>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436" name="Google Shape;436;p29"/>
          <p:cNvGrpSpPr/>
          <p:nvPr/>
        </p:nvGrpSpPr>
        <p:grpSpPr>
          <a:xfrm>
            <a:off x="0" y="0"/>
            <a:ext cx="4608004" cy="356615"/>
            <a:chOff x="0" y="0"/>
            <a:chExt cx="4608004" cy="356615"/>
          </a:xfrm>
        </p:grpSpPr>
        <p:sp>
          <p:nvSpPr>
            <p:cNvPr id="437" name="Google Shape;437;p29"/>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29"/>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9" name="Google Shape;439;p29"/>
          <p:cNvSpPr txBox="1"/>
          <p:nvPr/>
        </p:nvSpPr>
        <p:spPr>
          <a:xfrm>
            <a:off x="275297" y="525432"/>
            <a:ext cx="2384425" cy="162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900">
                <a:solidFill>
                  <a:srgbClr val="4E5D66"/>
                </a:solidFill>
                <a:latin typeface="Roboto"/>
                <a:ea typeface="Roboto"/>
                <a:cs typeface="Roboto"/>
                <a:sym typeface="Roboto"/>
              </a:rPr>
              <a:t>CREATING MODEL AND PREDICTING OUTPUT</a:t>
            </a:r>
            <a:endParaRPr sz="900">
              <a:solidFill>
                <a:schemeClr val="dk1"/>
              </a:solidFill>
              <a:latin typeface="Roboto"/>
              <a:ea typeface="Roboto"/>
              <a:cs typeface="Roboto"/>
              <a:sym typeface="Roboto"/>
            </a:endParaRPr>
          </a:p>
        </p:txBody>
      </p:sp>
      <p:sp>
        <p:nvSpPr>
          <p:cNvPr id="440" name="Google Shape;440;p29"/>
          <p:cNvSpPr/>
          <p:nvPr/>
        </p:nvSpPr>
        <p:spPr>
          <a:xfrm>
            <a:off x="594055" y="798385"/>
            <a:ext cx="3419855" cy="2173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9"/>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29"/>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43" name="Google Shape;443;p29"/>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INTRODUCTION</a:t>
            </a:r>
            <a:endParaRPr/>
          </a:p>
        </p:txBody>
      </p:sp>
      <p:grpSp>
        <p:nvGrpSpPr>
          <p:cNvPr id="85" name="Google Shape;85;p3"/>
          <p:cNvGrpSpPr/>
          <p:nvPr/>
        </p:nvGrpSpPr>
        <p:grpSpPr>
          <a:xfrm>
            <a:off x="0" y="0"/>
            <a:ext cx="4608004" cy="356615"/>
            <a:chOff x="0" y="0"/>
            <a:chExt cx="4608004" cy="356615"/>
          </a:xfrm>
        </p:grpSpPr>
        <p:sp>
          <p:nvSpPr>
            <p:cNvPr id="86" name="Google Shape;86;p3"/>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3"/>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 name="Google Shape;88;p3"/>
          <p:cNvSpPr txBox="1"/>
          <p:nvPr/>
        </p:nvSpPr>
        <p:spPr>
          <a:xfrm>
            <a:off x="381584" y="893545"/>
            <a:ext cx="3912235" cy="1583690"/>
          </a:xfrm>
          <a:prstGeom prst="rect">
            <a:avLst/>
          </a:prstGeom>
          <a:noFill/>
          <a:ln>
            <a:noFill/>
          </a:ln>
        </p:spPr>
        <p:txBody>
          <a:bodyPr anchorCtr="0" anchor="t" bIns="0" lIns="0" spcFirstLastPara="1" rIns="0" wrap="square" tIns="19050">
            <a:spAutoFit/>
          </a:bodyPr>
          <a:lstStyle/>
          <a:p>
            <a:pPr indent="-128270" lvl="0" marL="140335" marR="87630" rtl="0" algn="l">
              <a:lnSpc>
                <a:spcPct val="118181"/>
              </a:lnSpc>
              <a:spcBef>
                <a:spcPts val="0"/>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Today, the air pollution in cities is very large. Pollutants have  had such a negative impact on humans that problems are  occurring in all countries of the world.</a:t>
            </a:r>
            <a:endParaRPr sz="1100">
              <a:solidFill>
                <a:schemeClr val="dk1"/>
              </a:solidFill>
              <a:latin typeface="Roboto"/>
              <a:ea typeface="Roboto"/>
              <a:cs typeface="Roboto"/>
              <a:sym typeface="Roboto"/>
            </a:endParaRPr>
          </a:p>
          <a:p>
            <a:pPr indent="-128270" lvl="0" marL="140335" marR="5080" rtl="0" algn="l">
              <a:lnSpc>
                <a:spcPct val="118181"/>
              </a:lnSpc>
              <a:spcBef>
                <a:spcPts val="285"/>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Air pollution can also lead to acid rain and the greenhouse  effect. Diseases like lung cancer are caused by these harmful  pollutants.</a:t>
            </a:r>
            <a:endParaRPr sz="1100">
              <a:solidFill>
                <a:schemeClr val="dk1"/>
              </a:solidFill>
              <a:latin typeface="Roboto"/>
              <a:ea typeface="Roboto"/>
              <a:cs typeface="Roboto"/>
              <a:sym typeface="Roboto"/>
            </a:endParaRPr>
          </a:p>
          <a:p>
            <a:pPr indent="-128270" lvl="0" marL="140335" marR="152400" rtl="0" algn="l">
              <a:lnSpc>
                <a:spcPct val="118181"/>
              </a:lnSpc>
              <a:spcBef>
                <a:spcPts val="284"/>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Especially in India these days in big cities like Old Delhi and  industrial cities like Allahabad, pollution is a huge  disadvantage.</a:t>
            </a:r>
            <a:endParaRPr sz="1100">
              <a:solidFill>
                <a:schemeClr val="dk1"/>
              </a:solidFill>
              <a:latin typeface="Roboto"/>
              <a:ea typeface="Roboto"/>
              <a:cs typeface="Roboto"/>
              <a:sym typeface="Roboto"/>
            </a:endParaRPr>
          </a:p>
        </p:txBody>
      </p:sp>
      <p:sp>
        <p:nvSpPr>
          <p:cNvPr id="89" name="Google Shape;89;p3"/>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3"/>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91" name="Google Shape;91;p3"/>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0"/>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30"/>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IMPLEMENTATION</a:t>
            </a:r>
            <a:endParaRPr sz="1100">
              <a:solidFill>
                <a:schemeClr val="dk1"/>
              </a:solidFill>
              <a:latin typeface="Roboto"/>
              <a:ea typeface="Roboto"/>
              <a:cs typeface="Roboto"/>
              <a:sym typeface="Roboto"/>
            </a:endParaRPr>
          </a:p>
        </p:txBody>
      </p:sp>
      <p:grpSp>
        <p:nvGrpSpPr>
          <p:cNvPr id="450" name="Google Shape;450;p30"/>
          <p:cNvGrpSpPr/>
          <p:nvPr/>
        </p:nvGrpSpPr>
        <p:grpSpPr>
          <a:xfrm>
            <a:off x="0" y="0"/>
            <a:ext cx="4608004" cy="356615"/>
            <a:chOff x="0" y="0"/>
            <a:chExt cx="4608004" cy="356615"/>
          </a:xfrm>
        </p:grpSpPr>
        <p:sp>
          <p:nvSpPr>
            <p:cNvPr id="451" name="Google Shape;451;p30"/>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0"/>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3" name="Google Shape;453;p30"/>
          <p:cNvSpPr txBox="1"/>
          <p:nvPr/>
        </p:nvSpPr>
        <p:spPr>
          <a:xfrm>
            <a:off x="275297" y="770961"/>
            <a:ext cx="1955800" cy="1625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900">
                <a:solidFill>
                  <a:srgbClr val="4E5D66"/>
                </a:solidFill>
                <a:latin typeface="Roboto"/>
                <a:ea typeface="Roboto"/>
                <a:cs typeface="Roboto"/>
                <a:sym typeface="Roboto"/>
              </a:rPr>
              <a:t>CHECKING AND TESTING ACCURACY</a:t>
            </a:r>
            <a:endParaRPr sz="900">
              <a:solidFill>
                <a:schemeClr val="dk1"/>
              </a:solidFill>
              <a:latin typeface="Roboto"/>
              <a:ea typeface="Roboto"/>
              <a:cs typeface="Roboto"/>
              <a:sym typeface="Roboto"/>
            </a:endParaRPr>
          </a:p>
        </p:txBody>
      </p:sp>
      <p:grpSp>
        <p:nvGrpSpPr>
          <p:cNvPr id="454" name="Google Shape;454;p30"/>
          <p:cNvGrpSpPr/>
          <p:nvPr/>
        </p:nvGrpSpPr>
        <p:grpSpPr>
          <a:xfrm>
            <a:off x="390652" y="1043889"/>
            <a:ext cx="3826700" cy="1560195"/>
            <a:chOff x="390652" y="1043889"/>
            <a:chExt cx="3826700" cy="1560195"/>
          </a:xfrm>
        </p:grpSpPr>
        <p:sp>
          <p:nvSpPr>
            <p:cNvPr id="455" name="Google Shape;455;p30"/>
            <p:cNvSpPr/>
            <p:nvPr/>
          </p:nvSpPr>
          <p:spPr>
            <a:xfrm>
              <a:off x="390652" y="1581099"/>
              <a:ext cx="1817370" cy="102298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30"/>
            <p:cNvSpPr/>
            <p:nvPr/>
          </p:nvSpPr>
          <p:spPr>
            <a:xfrm>
              <a:off x="2236152" y="1043889"/>
              <a:ext cx="1981200" cy="156019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7" name="Google Shape;457;p30"/>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30"/>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59" name="Google Shape;459;p30"/>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1"/>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31"/>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SOFTWARE REQUIREMENTS</a:t>
            </a:r>
            <a:endParaRPr sz="1100">
              <a:solidFill>
                <a:schemeClr val="dk1"/>
              </a:solidFill>
              <a:latin typeface="Roboto"/>
              <a:ea typeface="Roboto"/>
              <a:cs typeface="Roboto"/>
              <a:sym typeface="Roboto"/>
            </a:endParaRPr>
          </a:p>
        </p:txBody>
      </p:sp>
      <p:grpSp>
        <p:nvGrpSpPr>
          <p:cNvPr id="466" name="Google Shape;466;p31"/>
          <p:cNvGrpSpPr/>
          <p:nvPr/>
        </p:nvGrpSpPr>
        <p:grpSpPr>
          <a:xfrm>
            <a:off x="0" y="0"/>
            <a:ext cx="4608004" cy="356615"/>
            <a:chOff x="0" y="0"/>
            <a:chExt cx="4608004" cy="356615"/>
          </a:xfrm>
        </p:grpSpPr>
        <p:sp>
          <p:nvSpPr>
            <p:cNvPr id="467" name="Google Shape;467;p31"/>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1"/>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9" name="Google Shape;469;p31"/>
          <p:cNvSpPr txBox="1"/>
          <p:nvPr/>
        </p:nvSpPr>
        <p:spPr>
          <a:xfrm>
            <a:off x="359752" y="905297"/>
            <a:ext cx="1007744" cy="1619885"/>
          </a:xfrm>
          <a:prstGeom prst="rect">
            <a:avLst/>
          </a:prstGeom>
          <a:noFill/>
          <a:ln>
            <a:noFill/>
          </a:ln>
        </p:spPr>
        <p:txBody>
          <a:bodyPr anchorCtr="0" anchor="t" bIns="0" lIns="0" spcFirstLastPara="1" rIns="0" wrap="square" tIns="64125">
            <a:spAutoFit/>
          </a:bodyPr>
          <a:lstStyle/>
          <a:p>
            <a:pPr indent="-149860" lvl="0" marL="161925" marR="0" rtl="0" algn="l">
              <a:lnSpc>
                <a:spcPct val="100000"/>
              </a:lnSpc>
              <a:spcBef>
                <a:spcPts val="0"/>
              </a:spcBef>
              <a:spcAft>
                <a:spcPts val="0"/>
              </a:spcAft>
              <a:buClr>
                <a:srgbClr val="2C3E50"/>
              </a:buClr>
              <a:buSzPts val="1400"/>
              <a:buFont typeface="Arial"/>
              <a:buChar char="•"/>
            </a:pPr>
            <a:r>
              <a:rPr b="1" lang="en-US" sz="1400">
                <a:solidFill>
                  <a:srgbClr val="4E5D66"/>
                </a:solidFill>
                <a:latin typeface="Roboto"/>
                <a:ea typeface="Roboto"/>
                <a:cs typeface="Roboto"/>
                <a:sym typeface="Roboto"/>
              </a:rPr>
              <a:t>Python</a:t>
            </a:r>
            <a:endParaRPr sz="1400">
              <a:solidFill>
                <a:schemeClr val="dk1"/>
              </a:solidFill>
              <a:latin typeface="Roboto"/>
              <a:ea typeface="Roboto"/>
              <a:cs typeface="Roboto"/>
              <a:sym typeface="Roboto"/>
            </a:endParaRPr>
          </a:p>
          <a:p>
            <a:pPr indent="-149860" lvl="0" marL="161925" marR="0" rtl="0" algn="l">
              <a:lnSpc>
                <a:spcPct val="100000"/>
              </a:lnSpc>
              <a:spcBef>
                <a:spcPts val="409"/>
              </a:spcBef>
              <a:spcAft>
                <a:spcPts val="0"/>
              </a:spcAft>
              <a:buClr>
                <a:srgbClr val="2C3E50"/>
              </a:buClr>
              <a:buSzPts val="1400"/>
              <a:buFont typeface="Arial"/>
              <a:buChar char="•"/>
            </a:pPr>
            <a:r>
              <a:rPr b="1" lang="en-US" sz="1400">
                <a:solidFill>
                  <a:srgbClr val="4E5D66"/>
                </a:solidFill>
                <a:latin typeface="Roboto"/>
                <a:ea typeface="Roboto"/>
                <a:cs typeface="Roboto"/>
                <a:sym typeface="Roboto"/>
              </a:rPr>
              <a:t>NumPy</a:t>
            </a:r>
            <a:endParaRPr sz="1400">
              <a:solidFill>
                <a:schemeClr val="dk1"/>
              </a:solidFill>
              <a:latin typeface="Roboto"/>
              <a:ea typeface="Roboto"/>
              <a:cs typeface="Roboto"/>
              <a:sym typeface="Roboto"/>
            </a:endParaRPr>
          </a:p>
          <a:p>
            <a:pPr indent="-149860" lvl="0" marL="161925" marR="0" rtl="0" algn="l">
              <a:lnSpc>
                <a:spcPct val="100000"/>
              </a:lnSpc>
              <a:spcBef>
                <a:spcPts val="414"/>
              </a:spcBef>
              <a:spcAft>
                <a:spcPts val="0"/>
              </a:spcAft>
              <a:buClr>
                <a:srgbClr val="2C3E50"/>
              </a:buClr>
              <a:buSzPts val="1400"/>
              <a:buFont typeface="Arial"/>
              <a:buChar char="•"/>
            </a:pPr>
            <a:r>
              <a:rPr b="1" lang="en-US" sz="1400">
                <a:solidFill>
                  <a:srgbClr val="4E5D66"/>
                </a:solidFill>
                <a:latin typeface="Roboto"/>
                <a:ea typeface="Roboto"/>
                <a:cs typeface="Roboto"/>
                <a:sym typeface="Roboto"/>
              </a:rPr>
              <a:t>Pandas</a:t>
            </a:r>
            <a:endParaRPr sz="1400">
              <a:solidFill>
                <a:schemeClr val="dk1"/>
              </a:solidFill>
              <a:latin typeface="Roboto"/>
              <a:ea typeface="Roboto"/>
              <a:cs typeface="Roboto"/>
              <a:sym typeface="Roboto"/>
            </a:endParaRPr>
          </a:p>
          <a:p>
            <a:pPr indent="-149860" lvl="0" marL="161925" marR="0" rtl="0" algn="l">
              <a:lnSpc>
                <a:spcPct val="100000"/>
              </a:lnSpc>
              <a:spcBef>
                <a:spcPts val="409"/>
              </a:spcBef>
              <a:spcAft>
                <a:spcPts val="0"/>
              </a:spcAft>
              <a:buClr>
                <a:srgbClr val="2C3E50"/>
              </a:buClr>
              <a:buSzPts val="1400"/>
              <a:buFont typeface="Arial"/>
              <a:buChar char="•"/>
            </a:pPr>
            <a:r>
              <a:rPr b="1" lang="en-US" sz="1400">
                <a:solidFill>
                  <a:srgbClr val="4E5D66"/>
                </a:solidFill>
                <a:latin typeface="Roboto"/>
                <a:ea typeface="Roboto"/>
                <a:cs typeface="Roboto"/>
                <a:sym typeface="Roboto"/>
              </a:rPr>
              <a:t>Matplotlib</a:t>
            </a:r>
            <a:endParaRPr sz="1400">
              <a:solidFill>
                <a:schemeClr val="dk1"/>
              </a:solidFill>
              <a:latin typeface="Roboto"/>
              <a:ea typeface="Roboto"/>
              <a:cs typeface="Roboto"/>
              <a:sym typeface="Roboto"/>
            </a:endParaRPr>
          </a:p>
          <a:p>
            <a:pPr indent="-149860" lvl="0" marL="161925" marR="0" rtl="0" algn="l">
              <a:lnSpc>
                <a:spcPct val="100000"/>
              </a:lnSpc>
              <a:spcBef>
                <a:spcPts val="409"/>
              </a:spcBef>
              <a:spcAft>
                <a:spcPts val="0"/>
              </a:spcAft>
              <a:buClr>
                <a:srgbClr val="2C3E50"/>
              </a:buClr>
              <a:buSzPts val="1400"/>
              <a:buFont typeface="Arial"/>
              <a:buChar char="•"/>
            </a:pPr>
            <a:r>
              <a:rPr b="1" lang="en-US" sz="1400">
                <a:solidFill>
                  <a:srgbClr val="4E5D66"/>
                </a:solidFill>
                <a:latin typeface="Roboto"/>
                <a:ea typeface="Roboto"/>
                <a:cs typeface="Roboto"/>
                <a:sym typeface="Roboto"/>
              </a:rPr>
              <a:t>Seaborn</a:t>
            </a:r>
            <a:endParaRPr sz="1400">
              <a:solidFill>
                <a:schemeClr val="dk1"/>
              </a:solidFill>
              <a:latin typeface="Roboto"/>
              <a:ea typeface="Roboto"/>
              <a:cs typeface="Roboto"/>
              <a:sym typeface="Roboto"/>
            </a:endParaRPr>
          </a:p>
          <a:p>
            <a:pPr indent="-149860" lvl="0" marL="161925" marR="0" rtl="0" algn="l">
              <a:lnSpc>
                <a:spcPct val="100000"/>
              </a:lnSpc>
              <a:spcBef>
                <a:spcPts val="415"/>
              </a:spcBef>
              <a:spcAft>
                <a:spcPts val="0"/>
              </a:spcAft>
              <a:buClr>
                <a:srgbClr val="2C3E50"/>
              </a:buClr>
              <a:buSzPts val="1400"/>
              <a:buFont typeface="Arial"/>
              <a:buChar char="•"/>
            </a:pPr>
            <a:r>
              <a:rPr b="1" lang="en-US" sz="1400">
                <a:solidFill>
                  <a:srgbClr val="4E5D66"/>
                </a:solidFill>
                <a:latin typeface="Roboto"/>
                <a:ea typeface="Roboto"/>
                <a:cs typeface="Roboto"/>
                <a:sym typeface="Roboto"/>
              </a:rPr>
              <a:t>Sklearn</a:t>
            </a:r>
            <a:endParaRPr sz="1400">
              <a:solidFill>
                <a:schemeClr val="dk1"/>
              </a:solidFill>
              <a:latin typeface="Roboto"/>
              <a:ea typeface="Roboto"/>
              <a:cs typeface="Roboto"/>
              <a:sym typeface="Roboto"/>
            </a:endParaRPr>
          </a:p>
        </p:txBody>
      </p:sp>
      <p:sp>
        <p:nvSpPr>
          <p:cNvPr id="470" name="Google Shape;470;p31"/>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31"/>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72" name="Google Shape;472;p31"/>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FUTURE SCOPE</a:t>
            </a:r>
            <a:endParaRPr/>
          </a:p>
        </p:txBody>
      </p:sp>
      <p:grpSp>
        <p:nvGrpSpPr>
          <p:cNvPr id="478" name="Google Shape;478;p32"/>
          <p:cNvGrpSpPr/>
          <p:nvPr/>
        </p:nvGrpSpPr>
        <p:grpSpPr>
          <a:xfrm>
            <a:off x="0" y="0"/>
            <a:ext cx="4608004" cy="356615"/>
            <a:chOff x="0" y="0"/>
            <a:chExt cx="4608004" cy="356615"/>
          </a:xfrm>
        </p:grpSpPr>
        <p:sp>
          <p:nvSpPr>
            <p:cNvPr id="479" name="Google Shape;479;p32"/>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2"/>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1" name="Google Shape;481;p32"/>
          <p:cNvSpPr txBox="1"/>
          <p:nvPr/>
        </p:nvSpPr>
        <p:spPr>
          <a:xfrm>
            <a:off x="275297" y="757071"/>
            <a:ext cx="3999229" cy="1918970"/>
          </a:xfrm>
          <a:prstGeom prst="rect">
            <a:avLst/>
          </a:prstGeom>
          <a:noFill/>
          <a:ln>
            <a:noFill/>
          </a:ln>
        </p:spPr>
        <p:txBody>
          <a:bodyPr anchorCtr="0" anchor="t" bIns="0" lIns="0" spcFirstLastPara="1" rIns="0" wrap="square" tIns="19050">
            <a:spAutoFit/>
          </a:bodyPr>
          <a:lstStyle/>
          <a:p>
            <a:pPr indent="0" lvl="0" marL="12700" marR="36195" rtl="0" algn="l">
              <a:lnSpc>
                <a:spcPct val="118181"/>
              </a:lnSpc>
              <a:spcBef>
                <a:spcPts val="0"/>
              </a:spcBef>
              <a:spcAft>
                <a:spcPts val="0"/>
              </a:spcAft>
              <a:buNone/>
            </a:pPr>
            <a:r>
              <a:rPr lang="en-US" sz="1100">
                <a:solidFill>
                  <a:srgbClr val="4E5D66"/>
                </a:solidFill>
                <a:latin typeface="Roboto"/>
                <a:ea typeface="Roboto"/>
                <a:cs typeface="Roboto"/>
                <a:sym typeface="Roboto"/>
              </a:rPr>
              <a:t>AQI simpliﬁes the understanding of their air quality by decoding  the quality in terms of unitless numbers and colour, with each  ﬁgure and colour representing a different category of associated  health risks.The Future work includes:</a:t>
            </a:r>
            <a:endParaRPr sz="1100">
              <a:solidFill>
                <a:schemeClr val="dk1"/>
              </a:solidFill>
              <a:latin typeface="Roboto"/>
              <a:ea typeface="Roboto"/>
              <a:cs typeface="Roboto"/>
              <a:sym typeface="Roboto"/>
            </a:endParaRPr>
          </a:p>
          <a:p>
            <a:pPr indent="-97790" lvl="0" marL="188595" marR="0" rtl="0" algn="l">
              <a:lnSpc>
                <a:spcPct val="100000"/>
              </a:lnSpc>
              <a:spcBef>
                <a:spcPts val="665"/>
              </a:spcBef>
              <a:spcAft>
                <a:spcPts val="0"/>
              </a:spcAft>
              <a:buClr>
                <a:srgbClr val="2C3E50"/>
              </a:buClr>
              <a:buSzPts val="1000"/>
              <a:buFont typeface="Roboto"/>
              <a:buAutoNum type="arabicPeriod"/>
            </a:pPr>
            <a:r>
              <a:rPr lang="en-US" sz="1100">
                <a:solidFill>
                  <a:srgbClr val="4E5D66"/>
                </a:solidFill>
                <a:latin typeface="Roboto"/>
                <a:ea typeface="Roboto"/>
                <a:cs typeface="Roboto"/>
                <a:sym typeface="Roboto"/>
              </a:rPr>
              <a:t>Adding New Features</a:t>
            </a:r>
            <a:endParaRPr sz="1100">
              <a:solidFill>
                <a:schemeClr val="dk1"/>
              </a:solidFill>
              <a:latin typeface="Roboto"/>
              <a:ea typeface="Roboto"/>
              <a:cs typeface="Roboto"/>
              <a:sym typeface="Roboto"/>
            </a:endParaRPr>
          </a:p>
          <a:p>
            <a:pPr indent="-63499" lvl="0" marL="73660" marR="78105" rtl="0" algn="l">
              <a:lnSpc>
                <a:spcPct val="120800"/>
              </a:lnSpc>
              <a:spcBef>
                <a:spcPts val="0"/>
              </a:spcBef>
              <a:spcAft>
                <a:spcPts val="0"/>
              </a:spcAft>
              <a:buClr>
                <a:srgbClr val="2C3E50"/>
              </a:buClr>
              <a:buSzPts val="1000"/>
              <a:buFont typeface="Roboto"/>
              <a:buAutoNum type="arabicPeriod"/>
            </a:pPr>
            <a:r>
              <a:rPr lang="en-US" sz="1100">
                <a:solidFill>
                  <a:srgbClr val="4E5D66"/>
                </a:solidFill>
                <a:latin typeface="Roboto"/>
                <a:ea typeface="Roboto"/>
                <a:cs typeface="Roboto"/>
                <a:sym typeface="Roboto"/>
              </a:rPr>
              <a:t>AQI across multiple years can be compared: Precise Training </a:t>
            </a:r>
            <a:r>
              <a:rPr lang="en-US" sz="1100">
                <a:solidFill>
                  <a:srgbClr val="2C3E50"/>
                </a:solidFill>
                <a:latin typeface="Roboto"/>
                <a:ea typeface="Roboto"/>
                <a:cs typeface="Roboto"/>
                <a:sym typeface="Roboto"/>
              </a:rPr>
              <a:t> 3.</a:t>
            </a:r>
            <a:r>
              <a:rPr lang="en-US" sz="1100">
                <a:solidFill>
                  <a:srgbClr val="4E5D66"/>
                </a:solidFill>
                <a:latin typeface="Roboto"/>
                <a:ea typeface="Roboto"/>
                <a:cs typeface="Roboto"/>
                <a:sym typeface="Roboto"/>
              </a:rPr>
              <a:t>Real time deployment of the proposed model</a:t>
            </a:r>
            <a:endParaRPr sz="1100">
              <a:solidFill>
                <a:schemeClr val="dk1"/>
              </a:solidFill>
              <a:latin typeface="Roboto"/>
              <a:ea typeface="Roboto"/>
              <a:cs typeface="Roboto"/>
              <a:sym typeface="Roboto"/>
            </a:endParaRPr>
          </a:p>
          <a:p>
            <a:pPr indent="-172720" lvl="0" marL="246379" marR="522605" rtl="0" algn="l">
              <a:lnSpc>
                <a:spcPct val="118181"/>
              </a:lnSpc>
              <a:spcBef>
                <a:spcPts val="335"/>
              </a:spcBef>
              <a:spcAft>
                <a:spcPts val="0"/>
              </a:spcAft>
              <a:buClr>
                <a:srgbClr val="2C3E50"/>
              </a:buClr>
              <a:buSzPts val="1000"/>
              <a:buFont typeface="Roboto"/>
              <a:buAutoNum type="arabicPeriod" startAt="4"/>
            </a:pPr>
            <a:r>
              <a:rPr lang="en-US" sz="1100">
                <a:solidFill>
                  <a:srgbClr val="4E5D66"/>
                </a:solidFill>
                <a:latin typeface="Roboto"/>
                <a:ea typeface="Roboto"/>
                <a:cs typeface="Roboto"/>
                <a:sym typeface="Roboto"/>
              </a:rPr>
              <a:t>Can be extended to support online learning: Improved  Prediction</a:t>
            </a:r>
            <a:endParaRPr sz="1100">
              <a:solidFill>
                <a:schemeClr val="dk1"/>
              </a:solidFill>
              <a:latin typeface="Roboto"/>
              <a:ea typeface="Roboto"/>
              <a:cs typeface="Roboto"/>
              <a:sym typeface="Roboto"/>
            </a:endParaRPr>
          </a:p>
          <a:p>
            <a:pPr indent="-115570" lvl="0" marL="188595" marR="0" rtl="0" algn="l">
              <a:lnSpc>
                <a:spcPct val="100000"/>
              </a:lnSpc>
              <a:spcBef>
                <a:spcPts val="229"/>
              </a:spcBef>
              <a:spcAft>
                <a:spcPts val="0"/>
              </a:spcAft>
              <a:buClr>
                <a:srgbClr val="2C3E50"/>
              </a:buClr>
              <a:buSzPts val="1000"/>
              <a:buFont typeface="Roboto"/>
              <a:buAutoNum type="arabicPeriod" startAt="4"/>
            </a:pPr>
            <a:r>
              <a:rPr lang="en-US" sz="1100">
                <a:solidFill>
                  <a:srgbClr val="4E5D66"/>
                </a:solidFill>
                <a:latin typeface="Roboto"/>
                <a:ea typeface="Roboto"/>
                <a:cs typeface="Roboto"/>
                <a:sym typeface="Roboto"/>
              </a:rPr>
              <a:t>An IoT enabled air quality monitoring and visualisation system</a:t>
            </a:r>
            <a:endParaRPr sz="1100">
              <a:solidFill>
                <a:schemeClr val="dk1"/>
              </a:solidFill>
              <a:latin typeface="Roboto"/>
              <a:ea typeface="Roboto"/>
              <a:cs typeface="Roboto"/>
              <a:sym typeface="Roboto"/>
            </a:endParaRPr>
          </a:p>
        </p:txBody>
      </p:sp>
      <p:sp>
        <p:nvSpPr>
          <p:cNvPr id="482" name="Google Shape;482;p32"/>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32"/>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84" name="Google Shape;484;p32"/>
          <p:cNvSpPr txBox="1"/>
          <p:nvPr/>
        </p:nvSpPr>
        <p:spPr>
          <a:xfrm>
            <a:off x="4376724" y="3309133"/>
            <a:ext cx="161925" cy="126364"/>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fld id="{00000000-1234-1234-1234-123412341234}" type="slidenum">
              <a:rPr lang="en-US" sz="600">
                <a:solidFill>
                  <a:srgbClr val="858B8E"/>
                </a:solidFill>
                <a:latin typeface="Roboto"/>
                <a:ea typeface="Roboto"/>
                <a:cs typeface="Roboto"/>
                <a:sym typeface="Roboto"/>
              </a:rPr>
              <a:t>‹#›</a:t>
            </a:fld>
            <a:endParaRPr sz="600">
              <a:solidFill>
                <a:schemeClr val="dk1"/>
              </a:solidFill>
              <a:latin typeface="Roboto"/>
              <a:ea typeface="Roboto"/>
              <a:cs typeface="Roboto"/>
              <a:sym typeface="Roboto"/>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3"/>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CONCLUSION</a:t>
            </a:r>
            <a:endParaRPr/>
          </a:p>
        </p:txBody>
      </p:sp>
      <p:grpSp>
        <p:nvGrpSpPr>
          <p:cNvPr id="490" name="Google Shape;490;p33"/>
          <p:cNvGrpSpPr/>
          <p:nvPr/>
        </p:nvGrpSpPr>
        <p:grpSpPr>
          <a:xfrm>
            <a:off x="0" y="0"/>
            <a:ext cx="4608004" cy="356615"/>
            <a:chOff x="0" y="0"/>
            <a:chExt cx="4608004" cy="356615"/>
          </a:xfrm>
        </p:grpSpPr>
        <p:sp>
          <p:nvSpPr>
            <p:cNvPr id="491" name="Google Shape;491;p33"/>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33"/>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3" name="Google Shape;493;p33"/>
          <p:cNvSpPr txBox="1"/>
          <p:nvPr>
            <p:ph idx="1" type="body"/>
          </p:nvPr>
        </p:nvSpPr>
        <p:spPr>
          <a:xfrm>
            <a:off x="335965" y="960728"/>
            <a:ext cx="3938168" cy="1495425"/>
          </a:xfrm>
          <a:prstGeom prst="rect">
            <a:avLst/>
          </a:prstGeom>
          <a:noFill/>
          <a:ln>
            <a:noFill/>
          </a:ln>
        </p:spPr>
        <p:txBody>
          <a:bodyPr anchorCtr="0" anchor="t" bIns="0" lIns="0" spcFirstLastPara="1" rIns="0" wrap="square" tIns="19050">
            <a:spAutoFit/>
          </a:bodyPr>
          <a:lstStyle/>
          <a:p>
            <a:pPr indent="-128270" lvl="0" marL="185420" marR="18415" rtl="0" algn="l">
              <a:lnSpc>
                <a:spcPct val="118181"/>
              </a:lnSpc>
              <a:spcBef>
                <a:spcPts val="0"/>
              </a:spcBef>
              <a:spcAft>
                <a:spcPts val="0"/>
              </a:spcAft>
              <a:buClr>
                <a:srgbClr val="2C3E50"/>
              </a:buClr>
              <a:buSzPts val="1100"/>
              <a:buFont typeface="Arial"/>
              <a:buChar char="•"/>
            </a:pPr>
            <a:r>
              <a:rPr lang="en-US"/>
              <a:t>Major step to reduce air pollution: Know the factors affecting  the quality of air</a:t>
            </a:r>
            <a:endParaRPr/>
          </a:p>
          <a:p>
            <a:pPr indent="-128270" lvl="0" marL="185420" rtl="0" algn="l">
              <a:lnSpc>
                <a:spcPct val="100000"/>
              </a:lnSpc>
              <a:spcBef>
                <a:spcPts val="229"/>
              </a:spcBef>
              <a:spcAft>
                <a:spcPts val="0"/>
              </a:spcAft>
              <a:buClr>
                <a:srgbClr val="2C3E50"/>
              </a:buClr>
              <a:buSzPts val="1100"/>
              <a:buFont typeface="Arial"/>
              <a:buChar char="•"/>
            </a:pPr>
            <a:r>
              <a:rPr lang="en-US"/>
              <a:t>Thus prevent the deterioration happening to quality of air.</a:t>
            </a:r>
            <a:endParaRPr/>
          </a:p>
          <a:p>
            <a:pPr indent="-128270" lvl="0" marL="185420" marR="99060" rtl="0" algn="l">
              <a:lnSpc>
                <a:spcPct val="118181"/>
              </a:lnSpc>
              <a:spcBef>
                <a:spcPts val="334"/>
              </a:spcBef>
              <a:spcAft>
                <a:spcPts val="0"/>
              </a:spcAft>
              <a:buClr>
                <a:srgbClr val="2C3E50"/>
              </a:buClr>
              <a:buSzPts val="1100"/>
              <a:buFont typeface="Arial"/>
              <a:buChar char="•"/>
            </a:pPr>
            <a:r>
              <a:rPr lang="en-US"/>
              <a:t>The proposed work is a supervised learning approach using  the Random Forest Algorithm.</a:t>
            </a:r>
            <a:endParaRPr/>
          </a:p>
          <a:p>
            <a:pPr indent="-128270" lvl="0" marL="185420" marR="5080" rtl="0" algn="l">
              <a:lnSpc>
                <a:spcPct val="118181"/>
              </a:lnSpc>
              <a:spcBef>
                <a:spcPts val="285"/>
              </a:spcBef>
              <a:spcAft>
                <a:spcPts val="0"/>
              </a:spcAft>
              <a:buClr>
                <a:srgbClr val="2C3E50"/>
              </a:buClr>
              <a:buSzPts val="1100"/>
              <a:buFont typeface="Arial"/>
              <a:buChar char="•"/>
            </a:pPr>
            <a:r>
              <a:rPr lang="en-US"/>
              <a:t>By knowing the air quality we can prevent the further damage  happening</a:t>
            </a:r>
            <a:endParaRPr/>
          </a:p>
          <a:p>
            <a:pPr indent="-128270" lvl="0" marL="185420" rtl="0" algn="l">
              <a:lnSpc>
                <a:spcPct val="100000"/>
              </a:lnSpc>
              <a:spcBef>
                <a:spcPts val="229"/>
              </a:spcBef>
              <a:spcAft>
                <a:spcPts val="0"/>
              </a:spcAft>
              <a:buClr>
                <a:srgbClr val="2C3E50"/>
              </a:buClr>
              <a:buSzPts val="1100"/>
              <a:buFont typeface="Arial"/>
              <a:buChar char="•"/>
            </a:pPr>
            <a:r>
              <a:rPr lang="en-US"/>
              <a:t>Prevention is better than cure!!</a:t>
            </a:r>
            <a:endParaRPr/>
          </a:p>
        </p:txBody>
      </p:sp>
      <p:sp>
        <p:nvSpPr>
          <p:cNvPr id="494" name="Google Shape;494;p33"/>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33"/>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496" name="Google Shape;496;p33"/>
          <p:cNvSpPr txBox="1"/>
          <p:nvPr/>
        </p:nvSpPr>
        <p:spPr>
          <a:xfrm>
            <a:off x="4376724" y="3309133"/>
            <a:ext cx="161925" cy="126364"/>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fld id="{00000000-1234-1234-1234-123412341234}" type="slidenum">
              <a:rPr lang="en-US" sz="600">
                <a:solidFill>
                  <a:srgbClr val="858B8E"/>
                </a:solidFill>
                <a:latin typeface="Roboto"/>
                <a:ea typeface="Roboto"/>
                <a:cs typeface="Roboto"/>
                <a:sym typeface="Roboto"/>
              </a:rPr>
              <a:t>‹#›</a:t>
            </a:fld>
            <a:endParaRPr sz="600">
              <a:solidFill>
                <a:schemeClr val="dk1"/>
              </a:solidFill>
              <a:latin typeface="Roboto"/>
              <a:ea typeface="Roboto"/>
              <a:cs typeface="Roboto"/>
              <a:sym typeface="Roboto"/>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4"/>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34"/>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AIR QUALITY INDEX PREDICTION</a:t>
            </a:r>
            <a:endParaRPr sz="1100">
              <a:solidFill>
                <a:schemeClr val="dk1"/>
              </a:solidFill>
              <a:latin typeface="Roboto"/>
              <a:ea typeface="Roboto"/>
              <a:cs typeface="Roboto"/>
              <a:sym typeface="Roboto"/>
            </a:endParaRPr>
          </a:p>
        </p:txBody>
      </p:sp>
      <p:grpSp>
        <p:nvGrpSpPr>
          <p:cNvPr id="503" name="Google Shape;503;p34"/>
          <p:cNvGrpSpPr/>
          <p:nvPr/>
        </p:nvGrpSpPr>
        <p:grpSpPr>
          <a:xfrm>
            <a:off x="0" y="0"/>
            <a:ext cx="4608004" cy="356615"/>
            <a:chOff x="0" y="0"/>
            <a:chExt cx="4608004" cy="356615"/>
          </a:xfrm>
        </p:grpSpPr>
        <p:sp>
          <p:nvSpPr>
            <p:cNvPr id="504" name="Google Shape;504;p34"/>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34"/>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6" name="Google Shape;506;p34"/>
          <p:cNvSpPr txBox="1"/>
          <p:nvPr/>
        </p:nvSpPr>
        <p:spPr>
          <a:xfrm>
            <a:off x="1692782" y="1477601"/>
            <a:ext cx="1223010" cy="28829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700">
                <a:solidFill>
                  <a:srgbClr val="4E5D66"/>
                </a:solidFill>
                <a:latin typeface="Roboto"/>
                <a:ea typeface="Roboto"/>
                <a:cs typeface="Roboto"/>
                <a:sym typeface="Roboto"/>
              </a:rPr>
              <a:t>THANK YOU</a:t>
            </a:r>
            <a:endParaRPr sz="1700">
              <a:solidFill>
                <a:schemeClr val="dk1"/>
              </a:solidFill>
              <a:latin typeface="Roboto"/>
              <a:ea typeface="Roboto"/>
              <a:cs typeface="Roboto"/>
              <a:sym typeface="Roboto"/>
            </a:endParaRPr>
          </a:p>
        </p:txBody>
      </p:sp>
      <p:sp>
        <p:nvSpPr>
          <p:cNvPr id="507" name="Google Shape;507;p34"/>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34"/>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509" name="Google Shape;509;p34"/>
          <p:cNvSpPr txBox="1"/>
          <p:nvPr/>
        </p:nvSpPr>
        <p:spPr>
          <a:xfrm>
            <a:off x="4376724" y="3309133"/>
            <a:ext cx="161925" cy="126364"/>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fld id="{00000000-1234-1234-1234-123412341234}" type="slidenum">
              <a:rPr lang="en-US" sz="600">
                <a:solidFill>
                  <a:srgbClr val="858B8E"/>
                </a:solidFill>
                <a:latin typeface="Roboto"/>
                <a:ea typeface="Roboto"/>
                <a:cs typeface="Roboto"/>
                <a:sym typeface="Roboto"/>
              </a:rPr>
              <a:t>‹#›</a:t>
            </a:fld>
            <a:endParaRPr sz="600">
              <a:solidFill>
                <a:schemeClr val="dk1"/>
              </a:solidFill>
              <a:latin typeface="Roboto"/>
              <a:ea typeface="Roboto"/>
              <a:cs typeface="Roboto"/>
              <a:sym typeface="Roboto"/>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PROBLEM STATEMENT</a:t>
            </a:r>
            <a:endParaRPr/>
          </a:p>
        </p:txBody>
      </p:sp>
      <p:grpSp>
        <p:nvGrpSpPr>
          <p:cNvPr id="97" name="Google Shape;97;p4"/>
          <p:cNvGrpSpPr/>
          <p:nvPr/>
        </p:nvGrpSpPr>
        <p:grpSpPr>
          <a:xfrm>
            <a:off x="0" y="0"/>
            <a:ext cx="4608004" cy="356615"/>
            <a:chOff x="0" y="0"/>
            <a:chExt cx="4608004" cy="356615"/>
          </a:xfrm>
        </p:grpSpPr>
        <p:sp>
          <p:nvSpPr>
            <p:cNvPr id="98" name="Google Shape;98;p4"/>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4"/>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4"/>
          <p:cNvSpPr txBox="1"/>
          <p:nvPr/>
        </p:nvSpPr>
        <p:spPr>
          <a:xfrm>
            <a:off x="381584" y="848168"/>
            <a:ext cx="3898900" cy="1748155"/>
          </a:xfrm>
          <a:prstGeom prst="rect">
            <a:avLst/>
          </a:prstGeom>
          <a:noFill/>
          <a:ln>
            <a:noFill/>
          </a:ln>
        </p:spPr>
        <p:txBody>
          <a:bodyPr anchorCtr="0" anchor="t" bIns="0" lIns="0" spcFirstLastPara="1" rIns="0" wrap="square" tIns="19050">
            <a:spAutoFit/>
          </a:bodyPr>
          <a:lstStyle/>
          <a:p>
            <a:pPr indent="-128270" lvl="0" marL="140335" marR="5080" rtl="0" algn="just">
              <a:lnSpc>
                <a:spcPct val="118181"/>
              </a:lnSpc>
              <a:spcBef>
                <a:spcPts val="0"/>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Air Quality Index is an index that is used for reporting daily air  quality with which we know how clean or unhealthy our air is,  and what associated health effects might be a concern.</a:t>
            </a:r>
            <a:endParaRPr sz="1100">
              <a:solidFill>
                <a:schemeClr val="dk1"/>
              </a:solidFill>
              <a:latin typeface="Roboto"/>
              <a:ea typeface="Roboto"/>
              <a:cs typeface="Roboto"/>
              <a:sym typeface="Roboto"/>
            </a:endParaRPr>
          </a:p>
          <a:p>
            <a:pPr indent="-128270" lvl="0" marL="140335" marR="15875" rtl="0" algn="l">
              <a:lnSpc>
                <a:spcPct val="118181"/>
              </a:lnSpc>
              <a:spcBef>
                <a:spcPts val="285"/>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It is the concentration of all air pollutants.It’s a single number  and easy to understand. Based on AQI, the area can be  categorised into: good, satisfying, moderately polluted, poor,  very poor and severe.</a:t>
            </a:r>
            <a:endParaRPr sz="1100">
              <a:solidFill>
                <a:schemeClr val="dk1"/>
              </a:solidFill>
              <a:latin typeface="Roboto"/>
              <a:ea typeface="Roboto"/>
              <a:cs typeface="Roboto"/>
              <a:sym typeface="Roboto"/>
            </a:endParaRPr>
          </a:p>
          <a:p>
            <a:pPr indent="-128270" lvl="0" marL="140335" marR="263525" rtl="0" algn="l">
              <a:lnSpc>
                <a:spcPct val="118181"/>
              </a:lnSpc>
              <a:spcBef>
                <a:spcPts val="280"/>
              </a:spcBef>
              <a:spcAft>
                <a:spcPts val="0"/>
              </a:spcAft>
              <a:buClr>
                <a:srgbClr val="2C3E50"/>
              </a:buClr>
              <a:buSzPts val="1100"/>
              <a:buFont typeface="Arial"/>
              <a:buChar char="•"/>
            </a:pPr>
            <a:r>
              <a:rPr lang="en-US" sz="1100">
                <a:solidFill>
                  <a:srgbClr val="4E5D66"/>
                </a:solidFill>
                <a:latin typeface="Roboto"/>
                <a:ea typeface="Roboto"/>
                <a:cs typeface="Roboto"/>
                <a:sym typeface="Roboto"/>
              </a:rPr>
              <a:t>Once the model is trained we can easily predict the air  qualities of the various cities in India and can ﬁnd out the  health impacts that can be caused by such quality of air.</a:t>
            </a:r>
            <a:endParaRPr sz="1100">
              <a:solidFill>
                <a:schemeClr val="dk1"/>
              </a:solidFill>
              <a:latin typeface="Roboto"/>
              <a:ea typeface="Roboto"/>
              <a:cs typeface="Roboto"/>
              <a:sym typeface="Roboto"/>
            </a:endParaRPr>
          </a:p>
        </p:txBody>
      </p:sp>
      <p:sp>
        <p:nvSpPr>
          <p:cNvPr id="101" name="Google Shape;101;p4"/>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4"/>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03" name="Google Shape;103;p4"/>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0" y="0"/>
            <a:ext cx="3844925" cy="306070"/>
          </a:xfrm>
          <a:custGeom>
            <a:rect b="b" l="l" r="r" t="t"/>
            <a:pathLst>
              <a:path extrusionOk="0" h="306070" w="3844925">
                <a:moveTo>
                  <a:pt x="0" y="306006"/>
                </a:moveTo>
                <a:lnTo>
                  <a:pt x="3844836" y="306006"/>
                </a:lnTo>
                <a:lnTo>
                  <a:pt x="384483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9" name="Google Shape;109;p5"/>
          <p:cNvGrpSpPr/>
          <p:nvPr/>
        </p:nvGrpSpPr>
        <p:grpSpPr>
          <a:xfrm>
            <a:off x="0" y="0"/>
            <a:ext cx="4608398" cy="356615"/>
            <a:chOff x="0" y="0"/>
            <a:chExt cx="4608398" cy="356615"/>
          </a:xfrm>
        </p:grpSpPr>
        <p:sp>
          <p:nvSpPr>
            <p:cNvPr id="110" name="Google Shape;110;p5"/>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5"/>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5"/>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5"/>
          <p:cNvSpPr txBox="1"/>
          <p:nvPr/>
        </p:nvSpPr>
        <p:spPr>
          <a:xfrm>
            <a:off x="59296" y="64756"/>
            <a:ext cx="1370965" cy="1917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100">
                <a:solidFill>
                  <a:srgbClr val="FFFFFF"/>
                </a:solidFill>
                <a:latin typeface="Roboto"/>
                <a:ea typeface="Roboto"/>
                <a:cs typeface="Roboto"/>
                <a:sym typeface="Roboto"/>
              </a:rPr>
              <a:t>LITERATURE SURVEY</a:t>
            </a:r>
            <a:endParaRPr sz="1100">
              <a:solidFill>
                <a:schemeClr val="dk1"/>
              </a:solidFill>
              <a:latin typeface="Roboto"/>
              <a:ea typeface="Roboto"/>
              <a:cs typeface="Roboto"/>
              <a:sym typeface="Roboto"/>
            </a:endParaRPr>
          </a:p>
        </p:txBody>
      </p:sp>
      <p:graphicFrame>
        <p:nvGraphicFramePr>
          <p:cNvPr id="114" name="Google Shape;114;p5"/>
          <p:cNvGraphicFramePr/>
          <p:nvPr/>
        </p:nvGraphicFramePr>
        <p:xfrm>
          <a:off x="287997" y="849350"/>
          <a:ext cx="3000000" cy="3000000"/>
        </p:xfrm>
        <a:graphic>
          <a:graphicData uri="http://schemas.openxmlformats.org/drawingml/2006/table">
            <a:tbl>
              <a:tblPr bandRow="1" firstRow="1">
                <a:noFill/>
                <a:tableStyleId>{5EB09104-3634-465A-B68C-F78464049818}</a:tableStyleId>
              </a:tblPr>
              <a:tblGrid>
                <a:gridCol w="1236975"/>
                <a:gridCol w="1236975"/>
                <a:gridCol w="876925"/>
                <a:gridCol w="876925"/>
              </a:tblGrid>
              <a:tr h="282150">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PAPER TITLE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OBJECTIVE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7222"/>
                        </a:lnSpc>
                        <a:spcBef>
                          <a:spcPts val="0"/>
                        </a:spcBef>
                        <a:spcAft>
                          <a:spcPts val="0"/>
                        </a:spcAft>
                        <a:buNone/>
                      </a:pPr>
                      <a:r>
                        <a:rPr lang="en-US" sz="900" u="none" cap="none" strike="noStrike">
                          <a:solidFill>
                            <a:srgbClr val="FAFAFA"/>
                          </a:solidFill>
                          <a:latin typeface="Roboto"/>
                          <a:ea typeface="Roboto"/>
                          <a:cs typeface="Roboto"/>
                          <a:sym typeface="Roboto"/>
                        </a:rPr>
                        <a:t>TECHNOLOGY</a:t>
                      </a:r>
                      <a:endParaRPr sz="900" u="none" cap="none" strike="noStrike">
                        <a:latin typeface="Roboto"/>
                        <a:ea typeface="Roboto"/>
                        <a:cs typeface="Roboto"/>
                        <a:sym typeface="Roboto"/>
                      </a:endParaRPr>
                    </a:p>
                    <a:p>
                      <a:pPr indent="0" lvl="0" marL="78105" marR="0" rtl="0" algn="l">
                        <a:lnSpc>
                          <a:spcPct val="100000"/>
                        </a:lnSpc>
                        <a:spcBef>
                          <a:spcPts val="10"/>
                        </a:spcBef>
                        <a:spcAft>
                          <a:spcPts val="0"/>
                        </a:spcAft>
                        <a:buNone/>
                      </a:pPr>
                      <a:r>
                        <a:rPr lang="en-US" sz="900" u="none" cap="none" strike="noStrike">
                          <a:solidFill>
                            <a:srgbClr val="FAFAFA"/>
                          </a:solidFill>
                          <a:latin typeface="Roboto"/>
                          <a:ea typeface="Roboto"/>
                          <a:cs typeface="Roboto"/>
                          <a:sym typeface="Roboto"/>
                        </a:rPr>
                        <a:t>USED</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OUR INTAKE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r>
              <a:tr h="974875">
                <a:tc>
                  <a:txBody>
                    <a:bodyPr/>
                    <a:lstStyle/>
                    <a:p>
                      <a:pPr indent="0" lvl="0" marL="78105" marR="0" rtl="0" algn="just">
                        <a:lnSpc>
                          <a:spcPct val="107222"/>
                        </a:lnSpc>
                        <a:spcBef>
                          <a:spcPts val="0"/>
                        </a:spcBef>
                        <a:spcAft>
                          <a:spcPts val="0"/>
                        </a:spcAft>
                        <a:buNone/>
                      </a:pPr>
                      <a:r>
                        <a:rPr lang="en-US" sz="900" u="none" cap="none" strike="noStrike">
                          <a:solidFill>
                            <a:srgbClr val="4E5D66"/>
                          </a:solidFill>
                          <a:latin typeface="Roboto"/>
                          <a:ea typeface="Roboto"/>
                          <a:cs typeface="Roboto"/>
                          <a:sym typeface="Roboto"/>
                        </a:rPr>
                        <a:t>Air Pollution Predic-</a:t>
                      </a:r>
                      <a:endParaRPr sz="900" u="none" cap="none" strike="noStrike">
                        <a:latin typeface="Roboto"/>
                        <a:ea typeface="Roboto"/>
                        <a:cs typeface="Roboto"/>
                        <a:sym typeface="Roboto"/>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tion System for Smart  City </a:t>
                      </a:r>
                      <a:r>
                        <a:rPr b="1" lang="en-US" sz="900" u="none" cap="none" strike="noStrike">
                          <a:solidFill>
                            <a:srgbClr val="4E5D66"/>
                          </a:solidFill>
                          <a:latin typeface="Roboto"/>
                          <a:ea typeface="Roboto"/>
                          <a:cs typeface="Roboto"/>
                          <a:sym typeface="Roboto"/>
                        </a:rPr>
                        <a:t>Published: </a:t>
                      </a:r>
                      <a:r>
                        <a:rPr lang="en-US" sz="900" u="none" cap="none" strike="noStrike">
                          <a:solidFill>
                            <a:srgbClr val="4E5D66"/>
                          </a:solidFill>
                          <a:latin typeface="Roboto"/>
                          <a:ea typeface="Roboto"/>
                          <a:cs typeface="Roboto"/>
                          <a:sym typeface="Roboto"/>
                        </a:rPr>
                        <a:t>In-  ternational Research  Journal of Engineer-  ing Technology (IR-  JET), 2019</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To build a system  using data mining  techniques and ran-  dom forest algorithm  to predict air quality</a:t>
                      </a:r>
                      <a:endParaRPr sz="900" u="none" cap="none" strike="noStrike">
                        <a:latin typeface="Roboto"/>
                        <a:ea typeface="Roboto"/>
                        <a:cs typeface="Roboto"/>
                        <a:sym typeface="Roboto"/>
                      </a:endParaRPr>
                    </a:p>
                  </a:txBody>
                  <a:tcPr marT="12192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78105" marR="70485" rtl="0" algn="l">
                        <a:lnSpc>
                          <a:spcPct val="101000"/>
                        </a:lnSpc>
                        <a:spcBef>
                          <a:spcPts val="5"/>
                        </a:spcBef>
                        <a:spcAft>
                          <a:spcPts val="0"/>
                        </a:spcAft>
                        <a:buNone/>
                      </a:pPr>
                      <a:r>
                        <a:rPr lang="en-US" sz="900" u="none" cap="none" strike="noStrike">
                          <a:solidFill>
                            <a:srgbClr val="4E5D66"/>
                          </a:solidFill>
                          <a:latin typeface="Roboto"/>
                          <a:ea typeface="Roboto"/>
                          <a:cs typeface="Roboto"/>
                          <a:sym typeface="Roboto"/>
                        </a:rPr>
                        <a:t>Multivariate  Multi	Step</a:t>
                      </a:r>
                      <a:endParaRPr sz="900" u="none" cap="none" strike="noStrike">
                        <a:latin typeface="Roboto"/>
                        <a:ea typeface="Roboto"/>
                        <a:cs typeface="Roboto"/>
                        <a:sym typeface="Roboto"/>
                      </a:endParaRPr>
                    </a:p>
                    <a:p>
                      <a:pPr indent="0" lvl="0" marL="78105" marR="70485"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Time	Series  prediction</a:t>
                      </a:r>
                      <a:endParaRPr sz="900" u="none" cap="none" strike="noStrike">
                        <a:latin typeface="Roboto"/>
                        <a:ea typeface="Roboto"/>
                        <a:cs typeface="Roboto"/>
                        <a:sym typeface="Roboto"/>
                      </a:endParaRPr>
                    </a:p>
                  </a:txBody>
                  <a:tcPr marT="12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0" marR="0" rtl="0" algn="l">
                        <a:lnSpc>
                          <a:spcPct val="100000"/>
                        </a:lnSpc>
                        <a:spcBef>
                          <a:spcPts val="0"/>
                        </a:spcBef>
                        <a:spcAft>
                          <a:spcPts val="0"/>
                        </a:spcAft>
                        <a:buNone/>
                      </a:pPr>
                      <a:r>
                        <a:t/>
                      </a:r>
                      <a:endParaRPr sz="1750" u="none" cap="none" strike="noStrike">
                        <a:latin typeface="Times New Roman"/>
                        <a:ea typeface="Times New Roman"/>
                        <a:cs typeface="Times New Roman"/>
                        <a:sym typeface="Times New Roman"/>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To use ran-  dom forest  classiﬁer</a:t>
                      </a:r>
                      <a:endParaRPr sz="900" u="none" cap="none" strike="noStrike">
                        <a:latin typeface="Roboto"/>
                        <a:ea typeface="Roboto"/>
                        <a:cs typeface="Roboto"/>
                        <a:sym typeface="Roboto"/>
                      </a:endParaRPr>
                    </a:p>
                  </a:txBody>
                  <a:tcPr marT="50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r>
              <a:tr h="697800">
                <a:tc>
                  <a:txBody>
                    <a:bodyPr/>
                    <a:lstStyle/>
                    <a:p>
                      <a:pPr indent="0" lvl="0" marL="78105" marR="0" rtl="0" algn="just">
                        <a:lnSpc>
                          <a:spcPct val="107222"/>
                        </a:lnSpc>
                        <a:spcBef>
                          <a:spcPts val="0"/>
                        </a:spcBef>
                        <a:spcAft>
                          <a:spcPts val="0"/>
                        </a:spcAft>
                        <a:buNone/>
                      </a:pPr>
                      <a:r>
                        <a:rPr lang="en-US" sz="900" u="none" cap="none" strike="noStrike">
                          <a:solidFill>
                            <a:srgbClr val="4E5D66"/>
                          </a:solidFill>
                          <a:latin typeface="Roboto"/>
                          <a:ea typeface="Roboto"/>
                          <a:cs typeface="Roboto"/>
                          <a:sym typeface="Roboto"/>
                        </a:rPr>
                        <a:t>Large scale air pollu-</a:t>
                      </a:r>
                      <a:endParaRPr sz="900" u="none" cap="none" strike="noStrike">
                        <a:latin typeface="Roboto"/>
                        <a:ea typeface="Roboto"/>
                        <a:cs typeface="Roboto"/>
                        <a:sym typeface="Roboto"/>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tion prediction with  deep convolutional  networks </a:t>
                      </a:r>
                      <a:r>
                        <a:rPr b="1" lang="en-US" sz="900" u="none" cap="none" strike="noStrike">
                          <a:solidFill>
                            <a:srgbClr val="4E5D66"/>
                          </a:solidFill>
                          <a:latin typeface="Roboto"/>
                          <a:ea typeface="Roboto"/>
                          <a:cs typeface="Roboto"/>
                          <a:sym typeface="Roboto"/>
                        </a:rPr>
                        <a:t>Published:  </a:t>
                      </a:r>
                      <a:r>
                        <a:rPr lang="en-US" sz="900" u="none" cap="none" strike="noStrike">
                          <a:solidFill>
                            <a:srgbClr val="4E5D66"/>
                          </a:solidFill>
                          <a:latin typeface="Roboto"/>
                          <a:ea typeface="Roboto"/>
                          <a:cs typeface="Roboto"/>
                          <a:sym typeface="Roboto"/>
                        </a:rPr>
                        <a:t>Springer, 2021</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To build most accu-  rate system based on  CNN and build a deep  neural network</a:t>
                      </a:r>
                      <a:endParaRPr sz="900" u="none" cap="none" strike="noStrike">
                        <a:latin typeface="Roboto"/>
                        <a:ea typeface="Roboto"/>
                        <a:cs typeface="Roboto"/>
                        <a:sym typeface="Roboto"/>
                      </a:endParaRPr>
                    </a:p>
                  </a:txBody>
                  <a:tcPr marT="5270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0" rtl="0" algn="l">
                        <a:lnSpc>
                          <a:spcPct val="100000"/>
                        </a:lnSpc>
                        <a:spcBef>
                          <a:spcPts val="0"/>
                        </a:spcBef>
                        <a:spcAft>
                          <a:spcPts val="0"/>
                        </a:spcAft>
                        <a:buNone/>
                      </a:pPr>
                      <a:r>
                        <a:rPr lang="en-US" sz="900" u="none" cap="none" strike="noStrike">
                          <a:solidFill>
                            <a:srgbClr val="4E5D66"/>
                          </a:solidFill>
                          <a:latin typeface="Roboto"/>
                          <a:ea typeface="Roboto"/>
                          <a:cs typeface="Roboto"/>
                          <a:sym typeface="Roboto"/>
                        </a:rPr>
                        <a:t>CNN,DNN,</a:t>
                      </a:r>
                      <a:endParaRPr sz="900" u="none" cap="none" strike="noStrike">
                        <a:latin typeface="Roboto"/>
                        <a:ea typeface="Roboto"/>
                        <a:cs typeface="Roboto"/>
                        <a:sym typeface="Roboto"/>
                      </a:endParaRPr>
                    </a:p>
                    <a:p>
                      <a:pPr indent="0" lvl="0" marL="78105" marR="70485"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Dense	Net,  RBF</a:t>
                      </a:r>
                      <a:endParaRPr sz="900" u="none" cap="none" strike="noStrike">
                        <a:latin typeface="Roboto"/>
                        <a:ea typeface="Roboto"/>
                        <a:cs typeface="Roboto"/>
                        <a:sym typeface="Roboto"/>
                      </a:endParaRPr>
                    </a:p>
                  </a:txBody>
                  <a:tcPr marT="12382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70485"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Increase  Speed	of  Comparison</a:t>
                      </a:r>
                      <a:endParaRPr sz="900" u="none" cap="none" strike="noStrike">
                        <a:latin typeface="Roboto"/>
                        <a:ea typeface="Roboto"/>
                        <a:cs typeface="Roboto"/>
                        <a:sym typeface="Roboto"/>
                      </a:endParaRPr>
                    </a:p>
                  </a:txBody>
                  <a:tcPr marT="12192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r>
            </a:tbl>
          </a:graphicData>
        </a:graphic>
      </p:graphicFrame>
      <p:sp>
        <p:nvSpPr>
          <p:cNvPr id="115" name="Google Shape;115;p5"/>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5"/>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17" name="Google Shape;117;p5"/>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p:nvPr/>
        </p:nvSpPr>
        <p:spPr>
          <a:xfrm>
            <a:off x="0" y="0"/>
            <a:ext cx="3844925" cy="306070"/>
          </a:xfrm>
          <a:custGeom>
            <a:rect b="b" l="l" r="r" t="t"/>
            <a:pathLst>
              <a:path extrusionOk="0" h="306070" w="3844925">
                <a:moveTo>
                  <a:pt x="0" y="306006"/>
                </a:moveTo>
                <a:lnTo>
                  <a:pt x="3844836" y="306006"/>
                </a:lnTo>
                <a:lnTo>
                  <a:pt x="384483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3" name="Google Shape;123;p6"/>
          <p:cNvGrpSpPr/>
          <p:nvPr/>
        </p:nvGrpSpPr>
        <p:grpSpPr>
          <a:xfrm>
            <a:off x="0" y="0"/>
            <a:ext cx="4608398" cy="356615"/>
            <a:chOff x="0" y="0"/>
            <a:chExt cx="4608398" cy="356615"/>
          </a:xfrm>
        </p:grpSpPr>
        <p:sp>
          <p:nvSpPr>
            <p:cNvPr id="124" name="Google Shape;124;p6"/>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6"/>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6"/>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6"/>
          <p:cNvSpPr txBox="1"/>
          <p:nvPr/>
        </p:nvSpPr>
        <p:spPr>
          <a:xfrm>
            <a:off x="59296" y="64756"/>
            <a:ext cx="1370965" cy="1917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100">
                <a:solidFill>
                  <a:srgbClr val="FFFFFF"/>
                </a:solidFill>
                <a:latin typeface="Roboto"/>
                <a:ea typeface="Roboto"/>
                <a:cs typeface="Roboto"/>
                <a:sym typeface="Roboto"/>
              </a:rPr>
              <a:t>LITERATURE SURVEY</a:t>
            </a:r>
            <a:endParaRPr sz="1100">
              <a:solidFill>
                <a:schemeClr val="dk1"/>
              </a:solidFill>
              <a:latin typeface="Roboto"/>
              <a:ea typeface="Roboto"/>
              <a:cs typeface="Roboto"/>
              <a:sym typeface="Roboto"/>
            </a:endParaRPr>
          </a:p>
        </p:txBody>
      </p:sp>
      <p:graphicFrame>
        <p:nvGraphicFramePr>
          <p:cNvPr id="128" name="Google Shape;128;p6"/>
          <p:cNvGraphicFramePr/>
          <p:nvPr/>
        </p:nvGraphicFramePr>
        <p:xfrm>
          <a:off x="287997" y="683094"/>
          <a:ext cx="3000000" cy="3000000"/>
        </p:xfrm>
        <a:graphic>
          <a:graphicData uri="http://schemas.openxmlformats.org/drawingml/2006/table">
            <a:tbl>
              <a:tblPr bandRow="1" firstRow="1">
                <a:noFill/>
                <a:tableStyleId>{5EB09104-3634-465A-B68C-F78464049818}</a:tableStyleId>
              </a:tblPr>
              <a:tblGrid>
                <a:gridCol w="1236975"/>
                <a:gridCol w="1236975"/>
                <a:gridCol w="876925"/>
                <a:gridCol w="876925"/>
              </a:tblGrid>
              <a:tr h="282150">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PAPER TITLE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OBJECTIVE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7222"/>
                        </a:lnSpc>
                        <a:spcBef>
                          <a:spcPts val="0"/>
                        </a:spcBef>
                        <a:spcAft>
                          <a:spcPts val="0"/>
                        </a:spcAft>
                        <a:buNone/>
                      </a:pPr>
                      <a:r>
                        <a:rPr lang="en-US" sz="900" u="none" cap="none" strike="noStrike">
                          <a:solidFill>
                            <a:srgbClr val="FAFAFA"/>
                          </a:solidFill>
                          <a:latin typeface="Roboto"/>
                          <a:ea typeface="Roboto"/>
                          <a:cs typeface="Roboto"/>
                          <a:sym typeface="Roboto"/>
                        </a:rPr>
                        <a:t>TECHNOLOGY</a:t>
                      </a:r>
                      <a:endParaRPr sz="900" u="none" cap="none" strike="noStrike">
                        <a:latin typeface="Roboto"/>
                        <a:ea typeface="Roboto"/>
                        <a:cs typeface="Roboto"/>
                        <a:sym typeface="Roboto"/>
                      </a:endParaRPr>
                    </a:p>
                    <a:p>
                      <a:pPr indent="0" lvl="0" marL="78105" marR="0" rtl="0" algn="l">
                        <a:lnSpc>
                          <a:spcPct val="100000"/>
                        </a:lnSpc>
                        <a:spcBef>
                          <a:spcPts val="10"/>
                        </a:spcBef>
                        <a:spcAft>
                          <a:spcPts val="0"/>
                        </a:spcAft>
                        <a:buNone/>
                      </a:pPr>
                      <a:r>
                        <a:rPr lang="en-US" sz="900" u="none" cap="none" strike="noStrike">
                          <a:solidFill>
                            <a:srgbClr val="FAFAFA"/>
                          </a:solidFill>
                          <a:latin typeface="Roboto"/>
                          <a:ea typeface="Roboto"/>
                          <a:cs typeface="Roboto"/>
                          <a:sym typeface="Roboto"/>
                        </a:rPr>
                        <a:t>USED</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OUR INTAKE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r>
              <a:tr h="974875">
                <a:tc>
                  <a:txBody>
                    <a:bodyPr/>
                    <a:lstStyle/>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Air Pollution Predic-  tion Using Extreme  Learning Machine  </a:t>
                      </a:r>
                      <a:r>
                        <a:rPr b="1" lang="en-US" sz="900" u="none" cap="none" strike="noStrike">
                          <a:solidFill>
                            <a:srgbClr val="4E5D66"/>
                          </a:solidFill>
                          <a:latin typeface="Roboto"/>
                          <a:ea typeface="Roboto"/>
                          <a:cs typeface="Roboto"/>
                          <a:sym typeface="Roboto"/>
                        </a:rPr>
                        <a:t>Published: </a:t>
                      </a:r>
                      <a:r>
                        <a:rPr lang="en-US" sz="900" u="none" cap="none" strike="noStrike">
                          <a:solidFill>
                            <a:srgbClr val="4E5D66"/>
                          </a:solidFill>
                          <a:latin typeface="Roboto"/>
                          <a:ea typeface="Roboto"/>
                          <a:cs typeface="Roboto"/>
                          <a:sym typeface="Roboto"/>
                        </a:rPr>
                        <a:t>Spriger,  2018</a:t>
                      </a:r>
                      <a:endParaRPr sz="900" u="none" cap="none" strike="noStrike">
                        <a:latin typeface="Roboto"/>
                        <a:ea typeface="Roboto"/>
                        <a:cs typeface="Roboto"/>
                        <a:sym typeface="Roboto"/>
                      </a:endParaRPr>
                    </a:p>
                  </a:txBody>
                  <a:tcPr marT="12192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0" rtl="0" algn="just">
                        <a:lnSpc>
                          <a:spcPct val="107222"/>
                        </a:lnSpc>
                        <a:spcBef>
                          <a:spcPts val="0"/>
                        </a:spcBef>
                        <a:spcAft>
                          <a:spcPts val="0"/>
                        </a:spcAft>
                        <a:buNone/>
                      </a:pPr>
                      <a:r>
                        <a:rPr lang="en-US" sz="900" u="none" cap="none" strike="noStrike">
                          <a:solidFill>
                            <a:srgbClr val="4E5D66"/>
                          </a:solidFill>
                          <a:latin typeface="Roboto"/>
                          <a:ea typeface="Roboto"/>
                          <a:cs typeface="Roboto"/>
                          <a:sym typeface="Roboto"/>
                        </a:rPr>
                        <a:t>To build a system us-</a:t>
                      </a:r>
                      <a:endParaRPr sz="900" u="none" cap="none" strike="noStrike">
                        <a:latin typeface="Roboto"/>
                        <a:ea typeface="Roboto"/>
                        <a:cs typeface="Roboto"/>
                        <a:sym typeface="Roboto"/>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ing extreme machine  learning to predict  AQI based on many  pollutants such as,  PM10, PM2.5, S02,  CO, NOx, NH3 etc.</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0" marR="0" rtl="0" algn="l">
                        <a:lnSpc>
                          <a:spcPct val="100000"/>
                        </a:lnSpc>
                        <a:spcBef>
                          <a:spcPts val="0"/>
                        </a:spcBef>
                        <a:spcAft>
                          <a:spcPts val="0"/>
                        </a:spcAft>
                        <a:buNone/>
                      </a:pPr>
                      <a:r>
                        <a:t/>
                      </a:r>
                      <a:endParaRPr sz="1750" u="none" cap="none" strike="noStrike">
                        <a:latin typeface="Times New Roman"/>
                        <a:ea typeface="Times New Roman"/>
                        <a:cs typeface="Times New Roman"/>
                        <a:sym typeface="Times New Roman"/>
                      </a:endParaRPr>
                    </a:p>
                    <a:p>
                      <a:pPr indent="0" lvl="0" marL="78105" marR="70485"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Multivariable  linear regres-  sion model</a:t>
                      </a:r>
                      <a:endParaRPr sz="900" u="none" cap="none" strike="noStrike">
                        <a:latin typeface="Roboto"/>
                        <a:ea typeface="Roboto"/>
                        <a:cs typeface="Roboto"/>
                        <a:sym typeface="Roboto"/>
                      </a:endParaRPr>
                    </a:p>
                  </a:txBody>
                  <a:tcPr marT="50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0" marR="0" rtl="0" algn="l">
                        <a:lnSpc>
                          <a:spcPct val="100000"/>
                        </a:lnSpc>
                        <a:spcBef>
                          <a:spcPts val="0"/>
                        </a:spcBef>
                        <a:spcAft>
                          <a:spcPts val="0"/>
                        </a:spcAft>
                        <a:buNone/>
                      </a:pPr>
                      <a:r>
                        <a:t/>
                      </a:r>
                      <a:endParaRPr sz="1750" u="none" cap="none" strike="noStrike">
                        <a:latin typeface="Times New Roman"/>
                        <a:ea typeface="Times New Roman"/>
                        <a:cs typeface="Times New Roman"/>
                        <a:sym typeface="Times New Roman"/>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The pollutants  to calculate  AQI</a:t>
                      </a:r>
                      <a:endParaRPr sz="900" u="none" cap="none" strike="noStrike">
                        <a:latin typeface="Roboto"/>
                        <a:ea typeface="Roboto"/>
                        <a:cs typeface="Roboto"/>
                        <a:sym typeface="Roboto"/>
                      </a:endParaRPr>
                    </a:p>
                  </a:txBody>
                  <a:tcPr marT="50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r>
              <a:tr h="1113425">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78105" marR="70485" rtl="0" algn="just">
                        <a:lnSpc>
                          <a:spcPct val="101000"/>
                        </a:lnSpc>
                        <a:spcBef>
                          <a:spcPts val="5"/>
                        </a:spcBef>
                        <a:spcAft>
                          <a:spcPts val="0"/>
                        </a:spcAft>
                        <a:buNone/>
                      </a:pPr>
                      <a:r>
                        <a:rPr lang="en-US" sz="900" u="none" cap="none" strike="noStrike">
                          <a:solidFill>
                            <a:srgbClr val="4E5D66"/>
                          </a:solidFill>
                          <a:latin typeface="Roboto"/>
                          <a:ea typeface="Roboto"/>
                          <a:cs typeface="Roboto"/>
                          <a:sym typeface="Roboto"/>
                        </a:rPr>
                        <a:t>Forecasting air pol-  lution load in Delhi  using data analysis  </a:t>
                      </a:r>
                      <a:r>
                        <a:rPr b="1" lang="en-US" sz="900" u="none" cap="none" strike="noStrike">
                          <a:solidFill>
                            <a:srgbClr val="4E5D66"/>
                          </a:solidFill>
                          <a:latin typeface="Roboto"/>
                          <a:ea typeface="Roboto"/>
                          <a:cs typeface="Roboto"/>
                          <a:sym typeface="Roboto"/>
                        </a:rPr>
                        <a:t>Published: </a:t>
                      </a:r>
                      <a:r>
                        <a:rPr lang="en-US" sz="900" u="none" cap="none" strike="noStrike">
                          <a:solidFill>
                            <a:srgbClr val="4E5D66"/>
                          </a:solidFill>
                          <a:latin typeface="Roboto"/>
                          <a:ea typeface="Roboto"/>
                          <a:cs typeface="Roboto"/>
                          <a:sym typeface="Roboto"/>
                        </a:rPr>
                        <a:t>Research-  gate, 2018</a:t>
                      </a:r>
                      <a:endParaRPr sz="900" u="none" cap="none" strike="noStrike">
                        <a:latin typeface="Roboto"/>
                        <a:ea typeface="Roboto"/>
                        <a:cs typeface="Roboto"/>
                        <a:sym typeface="Roboto"/>
                      </a:endParaRPr>
                    </a:p>
                  </a:txBody>
                  <a:tcPr marT="12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0" rtl="0" algn="just">
                        <a:lnSpc>
                          <a:spcPct val="107222"/>
                        </a:lnSpc>
                        <a:spcBef>
                          <a:spcPts val="0"/>
                        </a:spcBef>
                        <a:spcAft>
                          <a:spcPts val="0"/>
                        </a:spcAft>
                        <a:buNone/>
                      </a:pPr>
                      <a:r>
                        <a:rPr lang="en-US" sz="900" u="none" cap="none" strike="noStrike">
                          <a:solidFill>
                            <a:srgbClr val="4E5D66"/>
                          </a:solidFill>
                          <a:latin typeface="Roboto"/>
                          <a:ea typeface="Roboto"/>
                          <a:cs typeface="Roboto"/>
                          <a:sym typeface="Roboto"/>
                        </a:rPr>
                        <a:t>To Forecast air pol-</a:t>
                      </a:r>
                      <a:endParaRPr sz="900" u="none" cap="none" strike="noStrike">
                        <a:latin typeface="Roboto"/>
                        <a:ea typeface="Roboto"/>
                        <a:cs typeface="Roboto"/>
                        <a:sym typeface="Roboto"/>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lution focusing on  dataset collected  from Central Pollu-  tion Control Board  (CPCB) by data analy-  sis and data cleaning  techniques</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0" marR="0" rtl="0" algn="l">
                        <a:lnSpc>
                          <a:spcPct val="100000"/>
                        </a:lnSpc>
                        <a:spcBef>
                          <a:spcPts val="0"/>
                        </a:spcBef>
                        <a:spcAft>
                          <a:spcPts val="0"/>
                        </a:spcAft>
                        <a:buNone/>
                      </a:pPr>
                      <a:r>
                        <a:t/>
                      </a:r>
                      <a:endParaRPr sz="1750" u="none" cap="none" strike="noStrike">
                        <a:latin typeface="Times New Roman"/>
                        <a:ea typeface="Times New Roman"/>
                        <a:cs typeface="Times New Roman"/>
                        <a:sym typeface="Times New Roman"/>
                      </a:endParaRPr>
                    </a:p>
                    <a:p>
                      <a:pPr indent="0" lvl="0" marL="78105" marR="70485"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Time	Series  Regression,  Predictive  Analysis</a:t>
                      </a:r>
                      <a:endParaRPr sz="900" u="none" cap="none" strike="noStrike">
                        <a:latin typeface="Roboto"/>
                        <a:ea typeface="Roboto"/>
                        <a:cs typeface="Roboto"/>
                        <a:sym typeface="Roboto"/>
                      </a:endParaRPr>
                    </a:p>
                  </a:txBody>
                  <a:tcPr marT="50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0" marR="0" rtl="0" algn="l">
                        <a:lnSpc>
                          <a:spcPct val="100000"/>
                        </a:lnSpc>
                        <a:spcBef>
                          <a:spcPts val="0"/>
                        </a:spcBef>
                        <a:spcAft>
                          <a:spcPts val="0"/>
                        </a:spcAft>
                        <a:buNone/>
                      </a:pPr>
                      <a:r>
                        <a:t/>
                      </a:r>
                      <a:endParaRPr sz="1750" u="none" cap="none" strike="noStrike">
                        <a:latin typeface="Times New Roman"/>
                        <a:ea typeface="Times New Roman"/>
                        <a:cs typeface="Times New Roman"/>
                        <a:sym typeface="Times New Roman"/>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Feature ex-  traction, data  cleaning, data  visualisation</a:t>
                      </a:r>
                      <a:endParaRPr sz="900" u="none" cap="none" strike="noStrike">
                        <a:latin typeface="Roboto"/>
                        <a:ea typeface="Roboto"/>
                        <a:cs typeface="Roboto"/>
                        <a:sym typeface="Roboto"/>
                      </a:endParaRPr>
                    </a:p>
                  </a:txBody>
                  <a:tcPr marT="50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r>
            </a:tbl>
          </a:graphicData>
        </a:graphic>
      </p:graphicFrame>
      <p:sp>
        <p:nvSpPr>
          <p:cNvPr id="129" name="Google Shape;129;p6"/>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6"/>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31" name="Google Shape;131;p6"/>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p:nvPr/>
        </p:nvSpPr>
        <p:spPr>
          <a:xfrm>
            <a:off x="0" y="0"/>
            <a:ext cx="3844925" cy="306070"/>
          </a:xfrm>
          <a:custGeom>
            <a:rect b="b" l="l" r="r" t="t"/>
            <a:pathLst>
              <a:path extrusionOk="0" h="306070" w="3844925">
                <a:moveTo>
                  <a:pt x="0" y="306006"/>
                </a:moveTo>
                <a:lnTo>
                  <a:pt x="3844836" y="306006"/>
                </a:lnTo>
                <a:lnTo>
                  <a:pt x="384483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7" name="Google Shape;137;p7"/>
          <p:cNvGrpSpPr/>
          <p:nvPr/>
        </p:nvGrpSpPr>
        <p:grpSpPr>
          <a:xfrm>
            <a:off x="0" y="0"/>
            <a:ext cx="4608398" cy="356615"/>
            <a:chOff x="0" y="0"/>
            <a:chExt cx="4608398" cy="356615"/>
          </a:xfrm>
        </p:grpSpPr>
        <p:sp>
          <p:nvSpPr>
            <p:cNvPr id="138" name="Google Shape;138;p7"/>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7"/>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7"/>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 name="Google Shape;141;p7"/>
          <p:cNvSpPr txBox="1"/>
          <p:nvPr/>
        </p:nvSpPr>
        <p:spPr>
          <a:xfrm>
            <a:off x="59296" y="64756"/>
            <a:ext cx="1370965" cy="1917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100">
                <a:solidFill>
                  <a:srgbClr val="FFFFFF"/>
                </a:solidFill>
                <a:latin typeface="Roboto"/>
                <a:ea typeface="Roboto"/>
                <a:cs typeface="Roboto"/>
                <a:sym typeface="Roboto"/>
              </a:rPr>
              <a:t>LITERATURE SURVEY</a:t>
            </a:r>
            <a:endParaRPr sz="1100">
              <a:solidFill>
                <a:schemeClr val="dk1"/>
              </a:solidFill>
              <a:latin typeface="Roboto"/>
              <a:ea typeface="Roboto"/>
              <a:cs typeface="Roboto"/>
              <a:sym typeface="Roboto"/>
            </a:endParaRPr>
          </a:p>
        </p:txBody>
      </p:sp>
      <p:graphicFrame>
        <p:nvGraphicFramePr>
          <p:cNvPr id="142" name="Google Shape;142;p7"/>
          <p:cNvGraphicFramePr/>
          <p:nvPr/>
        </p:nvGraphicFramePr>
        <p:xfrm>
          <a:off x="287997" y="849350"/>
          <a:ext cx="3000000" cy="3000000"/>
        </p:xfrm>
        <a:graphic>
          <a:graphicData uri="http://schemas.openxmlformats.org/drawingml/2006/table">
            <a:tbl>
              <a:tblPr bandRow="1" firstRow="1">
                <a:noFill/>
                <a:tableStyleId>{5EB09104-3634-465A-B68C-F78464049818}</a:tableStyleId>
              </a:tblPr>
              <a:tblGrid>
                <a:gridCol w="1236975"/>
                <a:gridCol w="1236975"/>
                <a:gridCol w="876925"/>
                <a:gridCol w="876925"/>
              </a:tblGrid>
              <a:tr h="282150">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PAPER TITLE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OBJECTIVE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7222"/>
                        </a:lnSpc>
                        <a:spcBef>
                          <a:spcPts val="0"/>
                        </a:spcBef>
                        <a:spcAft>
                          <a:spcPts val="0"/>
                        </a:spcAft>
                        <a:buNone/>
                      </a:pPr>
                      <a:r>
                        <a:rPr lang="en-US" sz="900" u="none" cap="none" strike="noStrike">
                          <a:solidFill>
                            <a:srgbClr val="FAFAFA"/>
                          </a:solidFill>
                          <a:latin typeface="Roboto"/>
                          <a:ea typeface="Roboto"/>
                          <a:cs typeface="Roboto"/>
                          <a:sym typeface="Roboto"/>
                        </a:rPr>
                        <a:t>TECHNOLOGY</a:t>
                      </a:r>
                      <a:endParaRPr sz="900" u="none" cap="none" strike="noStrike">
                        <a:latin typeface="Roboto"/>
                        <a:ea typeface="Roboto"/>
                        <a:cs typeface="Roboto"/>
                        <a:sym typeface="Roboto"/>
                      </a:endParaRPr>
                    </a:p>
                    <a:p>
                      <a:pPr indent="0" lvl="0" marL="78105" marR="0" rtl="0" algn="l">
                        <a:lnSpc>
                          <a:spcPct val="100000"/>
                        </a:lnSpc>
                        <a:spcBef>
                          <a:spcPts val="10"/>
                        </a:spcBef>
                        <a:spcAft>
                          <a:spcPts val="0"/>
                        </a:spcAft>
                        <a:buNone/>
                      </a:pPr>
                      <a:r>
                        <a:rPr lang="en-US" sz="900" u="none" cap="none" strike="noStrike">
                          <a:solidFill>
                            <a:srgbClr val="FAFAFA"/>
                          </a:solidFill>
                          <a:latin typeface="Roboto"/>
                          <a:ea typeface="Roboto"/>
                          <a:cs typeface="Roboto"/>
                          <a:sym typeface="Roboto"/>
                        </a:rPr>
                        <a:t>USED</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c>
                  <a:txBody>
                    <a:bodyPr/>
                    <a:lstStyle/>
                    <a:p>
                      <a:pPr indent="0" lvl="0" marL="78105" marR="0" rtl="0" algn="l">
                        <a:lnSpc>
                          <a:spcPct val="100000"/>
                        </a:lnSpc>
                        <a:spcBef>
                          <a:spcPts val="0"/>
                        </a:spcBef>
                        <a:spcAft>
                          <a:spcPts val="0"/>
                        </a:spcAft>
                        <a:buNone/>
                      </a:pPr>
                      <a:r>
                        <a:rPr lang="en-US" sz="900" u="none" cap="none" strike="noStrike">
                          <a:solidFill>
                            <a:srgbClr val="FAFAFA"/>
                          </a:solidFill>
                          <a:latin typeface="Roboto"/>
                          <a:ea typeface="Roboto"/>
                          <a:cs typeface="Roboto"/>
                          <a:sym typeface="Roboto"/>
                        </a:rPr>
                        <a:t>OUR INTAKE</a:t>
                      </a:r>
                      <a:endParaRPr sz="900" u="none" cap="none" strike="noStrike">
                        <a:latin typeface="Roboto"/>
                        <a:ea typeface="Roboto"/>
                        <a:cs typeface="Roboto"/>
                        <a:sym typeface="Roboto"/>
                      </a:endParaRPr>
                    </a:p>
                  </a:txBody>
                  <a:tcPr marT="539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33485E"/>
                    </a:solidFill>
                  </a:tcPr>
                </a:tc>
              </a:tr>
              <a:tr h="836325">
                <a:tc>
                  <a:txBody>
                    <a:bodyPr/>
                    <a:lstStyle/>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Prediction and Fore-  casting of Air Qual-  ity Index in Chennai  </a:t>
                      </a:r>
                      <a:r>
                        <a:rPr b="1" lang="en-US" sz="900" u="none" cap="none" strike="noStrike">
                          <a:solidFill>
                            <a:srgbClr val="4E5D66"/>
                          </a:solidFill>
                          <a:latin typeface="Roboto"/>
                          <a:ea typeface="Roboto"/>
                          <a:cs typeface="Roboto"/>
                          <a:sym typeface="Roboto"/>
                        </a:rPr>
                        <a:t>Published: </a:t>
                      </a:r>
                      <a:r>
                        <a:rPr lang="en-US" sz="900" u="none" cap="none" strike="noStrike">
                          <a:solidFill>
                            <a:srgbClr val="4E5D66"/>
                          </a:solidFill>
                          <a:latin typeface="Roboto"/>
                          <a:ea typeface="Roboto"/>
                          <a:cs typeface="Roboto"/>
                          <a:sym typeface="Roboto"/>
                        </a:rPr>
                        <a:t>Journal of  Engg. Research</a:t>
                      </a:r>
                      <a:endParaRPr sz="900" u="none" cap="none" strike="noStrike">
                        <a:latin typeface="Roboto"/>
                        <a:ea typeface="Roboto"/>
                        <a:cs typeface="Roboto"/>
                        <a:sym typeface="Roboto"/>
                      </a:endParaRPr>
                    </a:p>
                  </a:txBody>
                  <a:tcPr marT="5270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0" rtl="0" algn="just">
                        <a:lnSpc>
                          <a:spcPct val="107222"/>
                        </a:lnSpc>
                        <a:spcBef>
                          <a:spcPts val="0"/>
                        </a:spcBef>
                        <a:spcAft>
                          <a:spcPts val="0"/>
                        </a:spcAft>
                        <a:buNone/>
                      </a:pPr>
                      <a:r>
                        <a:rPr lang="en-US" sz="900" u="none" cap="none" strike="noStrike">
                          <a:solidFill>
                            <a:srgbClr val="4E5D66"/>
                          </a:solidFill>
                          <a:latin typeface="Roboto"/>
                          <a:ea typeface="Roboto"/>
                          <a:cs typeface="Roboto"/>
                          <a:sym typeface="Roboto"/>
                        </a:rPr>
                        <a:t>AQI monitoring and</a:t>
                      </a:r>
                      <a:endParaRPr sz="900" u="none" cap="none" strike="noStrike">
                        <a:latin typeface="Roboto"/>
                        <a:ea typeface="Roboto"/>
                        <a:cs typeface="Roboto"/>
                        <a:sym typeface="Roboto"/>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forecast- ing by  the fusion of im-  ages taken from the  Unmanned Aerial-  Vehicle (UAVs).</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318770"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Adaptive  Gaussian  Plume  (AGPM),</a:t>
                      </a:r>
                      <a:endParaRPr sz="900" u="none" cap="none" strike="noStrike">
                        <a:latin typeface="Roboto"/>
                        <a:ea typeface="Roboto"/>
                        <a:cs typeface="Roboto"/>
                        <a:sym typeface="Roboto"/>
                      </a:endParaRPr>
                    </a:p>
                    <a:p>
                      <a:pPr indent="0" lvl="0" marL="78105" marR="0" rtl="0" algn="l">
                        <a:lnSpc>
                          <a:spcPct val="100000"/>
                        </a:lnSpc>
                        <a:spcBef>
                          <a:spcPts val="15"/>
                        </a:spcBef>
                        <a:spcAft>
                          <a:spcPts val="0"/>
                        </a:spcAft>
                        <a:buNone/>
                      </a:pPr>
                      <a:r>
                        <a:rPr lang="en-US" sz="900" u="none" cap="none" strike="noStrike">
                          <a:solidFill>
                            <a:srgbClr val="4E5D66"/>
                          </a:solidFill>
                          <a:latin typeface="Roboto"/>
                          <a:ea typeface="Roboto"/>
                          <a:cs typeface="Roboto"/>
                          <a:sym typeface="Roboto"/>
                        </a:rPr>
                        <a:t>ARIMA Model</a:t>
                      </a:r>
                      <a:endParaRPr sz="900" u="none" cap="none" strike="noStrike">
                        <a:latin typeface="Roboto"/>
                        <a:ea typeface="Roboto"/>
                        <a:cs typeface="Roboto"/>
                        <a:sym typeface="Roboto"/>
                      </a:endParaRPr>
                    </a:p>
                  </a:txBody>
                  <a:tcPr marT="5270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0" rtl="0" algn="l">
                        <a:lnSpc>
                          <a:spcPct val="100000"/>
                        </a:lnSpc>
                        <a:spcBef>
                          <a:spcPts val="0"/>
                        </a:spcBef>
                        <a:spcAft>
                          <a:spcPts val="0"/>
                        </a:spcAft>
                        <a:buNone/>
                      </a:pPr>
                      <a:r>
                        <a:rPr lang="en-US" sz="900" u="none" cap="none" strike="noStrike">
                          <a:solidFill>
                            <a:srgbClr val="4E5D66"/>
                          </a:solidFill>
                          <a:latin typeface="Roboto"/>
                          <a:ea typeface="Roboto"/>
                          <a:cs typeface="Roboto"/>
                          <a:sym typeface="Roboto"/>
                        </a:rPr>
                        <a:t>Using	Real-</a:t>
                      </a:r>
                      <a:endParaRPr sz="900" u="none" cap="none" strike="noStrike">
                        <a:latin typeface="Roboto"/>
                        <a:ea typeface="Roboto"/>
                        <a:cs typeface="Roboto"/>
                        <a:sym typeface="Roboto"/>
                      </a:endParaRPr>
                    </a:p>
                    <a:p>
                      <a:pPr indent="0" lvl="0" marL="78105" marR="0" rtl="0" algn="l">
                        <a:lnSpc>
                          <a:spcPct val="100000"/>
                        </a:lnSpc>
                        <a:spcBef>
                          <a:spcPts val="10"/>
                        </a:spcBef>
                        <a:spcAft>
                          <a:spcPts val="0"/>
                        </a:spcAft>
                        <a:buNone/>
                      </a:pPr>
                      <a:r>
                        <a:rPr lang="en-US" sz="900" u="none" cap="none" strike="noStrike">
                          <a:solidFill>
                            <a:srgbClr val="4E5D66"/>
                          </a:solidFill>
                          <a:latin typeface="Roboto"/>
                          <a:ea typeface="Roboto"/>
                          <a:cs typeface="Roboto"/>
                          <a:sym typeface="Roboto"/>
                        </a:rPr>
                        <a:t>Time	Data</a:t>
                      </a:r>
                      <a:endParaRPr sz="900" u="none" cap="none" strike="noStrike">
                        <a:latin typeface="Roboto"/>
                        <a:ea typeface="Roboto"/>
                        <a:cs typeface="Roboto"/>
                        <a:sym typeface="Roboto"/>
                      </a:endParaRPr>
                    </a:p>
                    <a:p>
                      <a:pPr indent="0" lvl="0" marL="78105" marR="70485"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Sensing	for  Future Scope</a:t>
                      </a:r>
                      <a:endParaRPr sz="900" u="none" cap="none" strike="noStrike">
                        <a:latin typeface="Roboto"/>
                        <a:ea typeface="Roboto"/>
                        <a:cs typeface="Roboto"/>
                        <a:sym typeface="Roboto"/>
                      </a:endParaRPr>
                    </a:p>
                  </a:txBody>
                  <a:tcPr marT="12382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r>
              <a:tr h="836325">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78105" marR="70485" rtl="0" algn="just">
                        <a:lnSpc>
                          <a:spcPct val="101000"/>
                        </a:lnSpc>
                        <a:spcBef>
                          <a:spcPts val="5"/>
                        </a:spcBef>
                        <a:spcAft>
                          <a:spcPts val="0"/>
                        </a:spcAft>
                        <a:buNone/>
                      </a:pPr>
                      <a:r>
                        <a:rPr lang="en-US" sz="900" u="none" cap="none" strike="noStrike">
                          <a:solidFill>
                            <a:srgbClr val="4E5D66"/>
                          </a:solidFill>
                          <a:latin typeface="Roboto"/>
                          <a:ea typeface="Roboto"/>
                          <a:cs typeface="Roboto"/>
                          <a:sym typeface="Roboto"/>
                        </a:rPr>
                        <a:t>Air Quality Index  Using ML </a:t>
                      </a:r>
                      <a:r>
                        <a:rPr b="1" lang="en-US" sz="900" u="none" cap="none" strike="noStrike">
                          <a:solidFill>
                            <a:srgbClr val="4E5D66"/>
                          </a:solidFill>
                          <a:latin typeface="Roboto"/>
                          <a:ea typeface="Roboto"/>
                          <a:cs typeface="Roboto"/>
                          <a:sym typeface="Roboto"/>
                        </a:rPr>
                        <a:t>Published:  </a:t>
                      </a:r>
                      <a:r>
                        <a:rPr lang="en-US" sz="900" u="none" cap="none" strike="noStrike">
                          <a:solidFill>
                            <a:srgbClr val="4E5D66"/>
                          </a:solidFill>
                          <a:latin typeface="Roboto"/>
                          <a:ea typeface="Roboto"/>
                          <a:cs typeface="Roboto"/>
                          <a:sym typeface="Roboto"/>
                        </a:rPr>
                        <a:t>Researchgate, 2020</a:t>
                      </a:r>
                      <a:endParaRPr sz="900" u="none" cap="none" strike="noStrike">
                        <a:latin typeface="Roboto"/>
                        <a:ea typeface="Roboto"/>
                        <a:cs typeface="Roboto"/>
                        <a:sym typeface="Roboto"/>
                      </a:endParaRPr>
                    </a:p>
                  </a:txBody>
                  <a:tcPr marT="127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0" rtl="0" algn="just">
                        <a:lnSpc>
                          <a:spcPct val="107222"/>
                        </a:lnSpc>
                        <a:spcBef>
                          <a:spcPts val="0"/>
                        </a:spcBef>
                        <a:spcAft>
                          <a:spcPts val="0"/>
                        </a:spcAft>
                        <a:buNone/>
                      </a:pPr>
                      <a:r>
                        <a:rPr lang="en-US" sz="900" u="none" cap="none" strike="noStrike">
                          <a:solidFill>
                            <a:srgbClr val="4E5D66"/>
                          </a:solidFill>
                          <a:latin typeface="Roboto"/>
                          <a:ea typeface="Roboto"/>
                          <a:cs typeface="Roboto"/>
                          <a:sym typeface="Roboto"/>
                        </a:rPr>
                        <a:t>To build a model</a:t>
                      </a:r>
                      <a:endParaRPr sz="900" u="none" cap="none" strike="noStrike">
                        <a:latin typeface="Roboto"/>
                        <a:ea typeface="Roboto"/>
                        <a:cs typeface="Roboto"/>
                        <a:sym typeface="Roboto"/>
                      </a:endParaRPr>
                    </a:p>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based on ranking  methods to deter-  mine the top pollu-  tants and achieve  maximum accuracy</a:t>
                      </a:r>
                      <a:endParaRPr sz="900" u="none" cap="none" strike="noStrike">
                        <a:latin typeface="Roboto"/>
                        <a:ea typeface="Roboto"/>
                        <a:cs typeface="Roboto"/>
                        <a:sym typeface="Roboto"/>
                      </a:endParaRPr>
                    </a:p>
                  </a:txBody>
                  <a:tcPr marT="0"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70485" rtl="0" algn="just">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Random For-  est, Support  Vector Ma-  chine,</a:t>
                      </a:r>
                      <a:endParaRPr sz="900" u="none" cap="none" strike="noStrike">
                        <a:latin typeface="Roboto"/>
                        <a:ea typeface="Roboto"/>
                        <a:cs typeface="Roboto"/>
                        <a:sym typeface="Roboto"/>
                      </a:endParaRPr>
                    </a:p>
                  </a:txBody>
                  <a:tcPr marT="12192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c>
                  <a:txBody>
                    <a:bodyPr/>
                    <a:lstStyle/>
                    <a:p>
                      <a:pPr indent="0" lvl="0" marL="78105" marR="70485" rtl="0" algn="l">
                        <a:lnSpc>
                          <a:spcPct val="101000"/>
                        </a:lnSpc>
                        <a:spcBef>
                          <a:spcPts val="0"/>
                        </a:spcBef>
                        <a:spcAft>
                          <a:spcPts val="0"/>
                        </a:spcAft>
                        <a:buNone/>
                      </a:pPr>
                      <a:r>
                        <a:rPr lang="en-US" sz="900" u="none" cap="none" strike="noStrike">
                          <a:solidFill>
                            <a:srgbClr val="4E5D66"/>
                          </a:solidFill>
                          <a:latin typeface="Roboto"/>
                          <a:ea typeface="Roboto"/>
                          <a:cs typeface="Roboto"/>
                          <a:sym typeface="Roboto"/>
                        </a:rPr>
                        <a:t>Determining  most polluted  city and calcu-  late accuracy</a:t>
                      </a:r>
                      <a:endParaRPr sz="900" u="none" cap="none" strike="noStrike">
                        <a:latin typeface="Roboto"/>
                        <a:ea typeface="Roboto"/>
                        <a:cs typeface="Roboto"/>
                        <a:sym typeface="Roboto"/>
                      </a:endParaRPr>
                    </a:p>
                  </a:txBody>
                  <a:tcPr marT="121925" marB="0" marR="0" marL="0">
                    <a:lnL cap="flat" cmpd="sng" w="9525">
                      <a:solidFill>
                        <a:srgbClr val="4E5D66"/>
                      </a:solidFill>
                      <a:prstDash val="solid"/>
                      <a:round/>
                      <a:headEnd len="sm" w="sm" type="none"/>
                      <a:tailEnd len="sm" w="sm" type="none"/>
                    </a:lnL>
                    <a:lnR cap="flat" cmpd="sng" w="9525">
                      <a:solidFill>
                        <a:srgbClr val="4E5D66"/>
                      </a:solidFill>
                      <a:prstDash val="solid"/>
                      <a:round/>
                      <a:headEnd len="sm" w="sm" type="none"/>
                      <a:tailEnd len="sm" w="sm" type="none"/>
                    </a:lnR>
                    <a:lnT cap="flat" cmpd="sng" w="9525">
                      <a:solidFill>
                        <a:srgbClr val="4E5D66"/>
                      </a:solidFill>
                      <a:prstDash val="solid"/>
                      <a:round/>
                      <a:headEnd len="sm" w="sm" type="none"/>
                      <a:tailEnd len="sm" w="sm" type="none"/>
                    </a:lnT>
                    <a:lnB cap="flat" cmpd="sng" w="9525">
                      <a:solidFill>
                        <a:srgbClr val="4E5D66"/>
                      </a:solidFill>
                      <a:prstDash val="solid"/>
                      <a:round/>
                      <a:headEnd len="sm" w="sm" type="none"/>
                      <a:tailEnd len="sm" w="sm" type="none"/>
                    </a:lnB>
                    <a:solidFill>
                      <a:srgbClr val="FAFAFA"/>
                    </a:solidFill>
                  </a:tcPr>
                </a:tc>
              </a:tr>
            </a:tbl>
          </a:graphicData>
        </a:graphic>
      </p:graphicFrame>
      <p:sp>
        <p:nvSpPr>
          <p:cNvPr id="143" name="Google Shape;143;p7"/>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7"/>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45" name="Google Shape;145;p7"/>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p:nvPr/>
        </p:nvSpPr>
        <p:spPr>
          <a:xfrm>
            <a:off x="4536008" y="0"/>
            <a:ext cx="72390" cy="306070"/>
          </a:xfrm>
          <a:custGeom>
            <a:rect b="b" l="l" r="r" t="t"/>
            <a:pathLst>
              <a:path extrusionOk="0" h="306070" w="72389">
                <a:moveTo>
                  <a:pt x="0" y="306006"/>
                </a:moveTo>
                <a:lnTo>
                  <a:pt x="71996" y="306006"/>
                </a:lnTo>
                <a:lnTo>
                  <a:pt x="71996" y="0"/>
                </a:lnTo>
                <a:lnTo>
                  <a:pt x="0" y="0"/>
                </a:lnTo>
                <a:lnTo>
                  <a:pt x="0" y="306006"/>
                </a:lnTo>
                <a:close/>
              </a:path>
            </a:pathLst>
          </a:custGeom>
          <a:solidFill>
            <a:srgbClr val="3348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txBox="1"/>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marR="0" rtl="0" algn="l">
              <a:lnSpc>
                <a:spcPct val="100000"/>
              </a:lnSpc>
              <a:spcBef>
                <a:spcPts val="0"/>
              </a:spcBef>
              <a:spcAft>
                <a:spcPts val="0"/>
              </a:spcAft>
              <a:buNone/>
            </a:pPr>
            <a:r>
              <a:rPr b="1" lang="en-US" sz="1100">
                <a:solidFill>
                  <a:srgbClr val="FFFFFF"/>
                </a:solidFill>
                <a:latin typeface="Roboto"/>
                <a:ea typeface="Roboto"/>
                <a:cs typeface="Roboto"/>
                <a:sym typeface="Roboto"/>
              </a:rPr>
              <a:t>EXISTING SYSTEM</a:t>
            </a:r>
            <a:endParaRPr sz="1100">
              <a:solidFill>
                <a:schemeClr val="dk1"/>
              </a:solidFill>
              <a:latin typeface="Roboto"/>
              <a:ea typeface="Roboto"/>
              <a:cs typeface="Roboto"/>
              <a:sym typeface="Roboto"/>
            </a:endParaRPr>
          </a:p>
        </p:txBody>
      </p:sp>
      <p:grpSp>
        <p:nvGrpSpPr>
          <p:cNvPr id="152" name="Google Shape;152;p8"/>
          <p:cNvGrpSpPr/>
          <p:nvPr/>
        </p:nvGrpSpPr>
        <p:grpSpPr>
          <a:xfrm>
            <a:off x="0" y="0"/>
            <a:ext cx="4608004" cy="356615"/>
            <a:chOff x="0" y="0"/>
            <a:chExt cx="4608004" cy="356615"/>
          </a:xfrm>
        </p:grpSpPr>
        <p:sp>
          <p:nvSpPr>
            <p:cNvPr id="153" name="Google Shape;153;p8"/>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5" name="Google Shape;155;p8"/>
          <p:cNvSpPr/>
          <p:nvPr/>
        </p:nvSpPr>
        <p:spPr>
          <a:xfrm>
            <a:off x="287997" y="911852"/>
            <a:ext cx="4032024" cy="15957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8"/>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8"/>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58" name="Google Shape;158;p8"/>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0" y="0"/>
            <a:ext cx="3844925" cy="306070"/>
          </a:xfrm>
          <a:prstGeom prst="rect">
            <a:avLst/>
          </a:prstGeom>
          <a:solidFill>
            <a:srgbClr val="33485E"/>
          </a:solidFill>
          <a:ln>
            <a:noFill/>
          </a:ln>
        </p:spPr>
        <p:txBody>
          <a:bodyPr anchorCtr="0" anchor="t" bIns="0" lIns="0" spcFirstLastPara="1" rIns="0" wrap="square" tIns="76200">
            <a:spAutoFit/>
          </a:bodyPr>
          <a:lstStyle/>
          <a:p>
            <a:pPr indent="0" lvl="0" marL="71755" rtl="0" algn="l">
              <a:lnSpc>
                <a:spcPct val="100000"/>
              </a:lnSpc>
              <a:spcBef>
                <a:spcPts val="0"/>
              </a:spcBef>
              <a:spcAft>
                <a:spcPts val="0"/>
              </a:spcAft>
              <a:buNone/>
            </a:pPr>
            <a:r>
              <a:rPr lang="en-US"/>
              <a:t>STEPS</a:t>
            </a:r>
            <a:endParaRPr/>
          </a:p>
        </p:txBody>
      </p:sp>
      <p:grpSp>
        <p:nvGrpSpPr>
          <p:cNvPr id="164" name="Google Shape;164;p9"/>
          <p:cNvGrpSpPr/>
          <p:nvPr/>
        </p:nvGrpSpPr>
        <p:grpSpPr>
          <a:xfrm>
            <a:off x="0" y="0"/>
            <a:ext cx="4608004" cy="356615"/>
            <a:chOff x="0" y="0"/>
            <a:chExt cx="4608004" cy="356615"/>
          </a:xfrm>
        </p:grpSpPr>
        <p:sp>
          <p:nvSpPr>
            <p:cNvPr id="165" name="Google Shape;165;p9"/>
            <p:cNvSpPr/>
            <p:nvPr/>
          </p:nvSpPr>
          <p:spPr>
            <a:xfrm>
              <a:off x="3844836" y="0"/>
              <a:ext cx="691515" cy="306070"/>
            </a:xfrm>
            <a:custGeom>
              <a:rect b="b" l="l" r="r" t="t"/>
              <a:pathLst>
                <a:path extrusionOk="0" h="306070" w="691514">
                  <a:moveTo>
                    <a:pt x="691172" y="0"/>
                  </a:moveTo>
                  <a:lnTo>
                    <a:pt x="0" y="0"/>
                  </a:lnTo>
                  <a:lnTo>
                    <a:pt x="0" y="306006"/>
                  </a:lnTo>
                  <a:lnTo>
                    <a:pt x="691172" y="306006"/>
                  </a:lnTo>
                  <a:lnTo>
                    <a:pt x="691172" y="0"/>
                  </a:lnTo>
                  <a:close/>
                </a:path>
              </a:pathLst>
            </a:custGeom>
            <a:solidFill>
              <a:srgbClr val="2C3E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9"/>
            <p:cNvSpPr/>
            <p:nvPr/>
          </p:nvSpPr>
          <p:spPr>
            <a:xfrm>
              <a:off x="0" y="306006"/>
              <a:ext cx="4608004" cy="506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7" name="Google Shape;167;p9"/>
          <p:cNvSpPr txBox="1"/>
          <p:nvPr/>
        </p:nvSpPr>
        <p:spPr>
          <a:xfrm>
            <a:off x="336689" y="830908"/>
            <a:ext cx="2014855" cy="1708785"/>
          </a:xfrm>
          <a:prstGeom prst="rect">
            <a:avLst/>
          </a:prstGeom>
          <a:noFill/>
          <a:ln>
            <a:noFill/>
          </a:ln>
        </p:spPr>
        <p:txBody>
          <a:bodyPr anchorCtr="0" anchor="t" bIns="0" lIns="0" spcFirstLastPara="1" rIns="0" wrap="square" tIns="34925">
            <a:spAutoFit/>
          </a:bodyPr>
          <a:lstStyle/>
          <a:p>
            <a:pPr indent="-155575" lvl="0" marL="184785" marR="0" rtl="0" algn="l">
              <a:lnSpc>
                <a:spcPct val="100000"/>
              </a:lnSpc>
              <a:spcBef>
                <a:spcPts val="0"/>
              </a:spcBef>
              <a:spcAft>
                <a:spcPts val="0"/>
              </a:spcAft>
              <a:buClr>
                <a:srgbClr val="2C3E50"/>
              </a:buClr>
              <a:buSzPts val="1100"/>
              <a:buFont typeface="Roboto"/>
              <a:buAutoNum type="arabicPeriod"/>
            </a:pPr>
            <a:r>
              <a:rPr b="1" lang="en-US" sz="1100">
                <a:solidFill>
                  <a:srgbClr val="4E5D66"/>
                </a:solidFill>
                <a:latin typeface="Roboto"/>
                <a:ea typeface="Roboto"/>
                <a:cs typeface="Roboto"/>
                <a:sym typeface="Roboto"/>
              </a:rPr>
              <a:t>Data collection</a:t>
            </a:r>
            <a:endParaRPr sz="1100">
              <a:solidFill>
                <a:schemeClr val="dk1"/>
              </a:solidFill>
              <a:latin typeface="Roboto"/>
              <a:ea typeface="Roboto"/>
              <a:cs typeface="Roboto"/>
              <a:sym typeface="Roboto"/>
            </a:endParaRPr>
          </a:p>
          <a:p>
            <a:pPr indent="-17145" lvl="1" marL="203200" marR="5080" rtl="0" algn="l">
              <a:lnSpc>
                <a:spcPct val="118181"/>
              </a:lnSpc>
              <a:spcBef>
                <a:spcPts val="235"/>
              </a:spcBef>
              <a:spcAft>
                <a:spcPts val="0"/>
              </a:spcAft>
              <a:buClr>
                <a:srgbClr val="2C3E50"/>
              </a:buClr>
              <a:buSzPts val="1000"/>
              <a:buFont typeface="Roboto"/>
              <a:buAutoNum type="arabicPeriod"/>
            </a:pPr>
            <a:r>
              <a:rPr b="0" i="0" lang="en-US" sz="1100" u="none" cap="none" strike="noStrike">
                <a:solidFill>
                  <a:srgbClr val="4E5D66"/>
                </a:solidFill>
                <a:latin typeface="Roboto"/>
                <a:ea typeface="Roboto"/>
                <a:cs typeface="Roboto"/>
                <a:sym typeface="Roboto"/>
              </a:rPr>
              <a:t>Point of Interest (POI) data </a:t>
            </a:r>
            <a:r>
              <a:rPr b="0" i="0" lang="en-US" sz="1100" u="none" cap="none" strike="noStrike">
                <a:solidFill>
                  <a:srgbClr val="2C3E50"/>
                </a:solidFill>
                <a:latin typeface="Roboto"/>
                <a:ea typeface="Roboto"/>
                <a:cs typeface="Roboto"/>
                <a:sym typeface="Roboto"/>
              </a:rPr>
              <a:t> 1.2</a:t>
            </a:r>
            <a:r>
              <a:rPr b="0" i="0" lang="en-US" sz="1100" u="none" cap="none" strike="noStrike">
                <a:solidFill>
                  <a:srgbClr val="4E5D66"/>
                </a:solidFill>
                <a:latin typeface="Roboto"/>
                <a:ea typeface="Roboto"/>
                <a:cs typeface="Roboto"/>
                <a:sym typeface="Roboto"/>
              </a:rPr>
              <a:t>Trafﬁc and road data </a:t>
            </a:r>
            <a:r>
              <a:rPr b="0" i="0" lang="en-US" sz="1100" u="none" cap="none" strike="noStrike">
                <a:solidFill>
                  <a:srgbClr val="2C3E50"/>
                </a:solidFill>
                <a:latin typeface="Roboto"/>
                <a:ea typeface="Roboto"/>
                <a:cs typeface="Roboto"/>
                <a:sym typeface="Roboto"/>
              </a:rPr>
              <a:t> 1.3</a:t>
            </a:r>
            <a:r>
              <a:rPr b="0" i="0" lang="en-US" sz="1100" u="none" cap="none" strike="noStrike">
                <a:solidFill>
                  <a:srgbClr val="4E5D66"/>
                </a:solidFill>
                <a:latin typeface="Roboto"/>
                <a:ea typeface="Roboto"/>
                <a:cs typeface="Roboto"/>
                <a:sym typeface="Roboto"/>
              </a:rPr>
              <a:t>Monitoring station data </a:t>
            </a:r>
            <a:r>
              <a:rPr b="0" i="0" lang="en-US" sz="1100" u="none" cap="none" strike="noStrike">
                <a:solidFill>
                  <a:srgbClr val="2C3E50"/>
                </a:solidFill>
                <a:latin typeface="Roboto"/>
                <a:ea typeface="Roboto"/>
                <a:cs typeface="Roboto"/>
                <a:sym typeface="Roboto"/>
              </a:rPr>
              <a:t> 1.4</a:t>
            </a:r>
            <a:r>
              <a:rPr b="0" i="0" lang="en-US" sz="1100" u="none" cap="none" strike="noStrike">
                <a:solidFill>
                  <a:srgbClr val="4E5D66"/>
                </a:solidFill>
                <a:latin typeface="Roboto"/>
                <a:ea typeface="Roboto"/>
                <a:cs typeface="Roboto"/>
                <a:sym typeface="Roboto"/>
              </a:rPr>
              <a:t>Meteorology data</a:t>
            </a:r>
            <a:endParaRPr b="0" i="0" sz="1100" u="none" cap="none" strike="noStrike">
              <a:solidFill>
                <a:schemeClr val="dk1"/>
              </a:solidFill>
              <a:latin typeface="Roboto"/>
              <a:ea typeface="Roboto"/>
              <a:cs typeface="Roboto"/>
              <a:sym typeface="Roboto"/>
            </a:endParaRPr>
          </a:p>
          <a:p>
            <a:pPr indent="-172720" lvl="0" marL="184785" marR="0" rtl="0" algn="l">
              <a:lnSpc>
                <a:spcPct val="100000"/>
              </a:lnSpc>
              <a:spcBef>
                <a:spcPts val="220"/>
              </a:spcBef>
              <a:spcAft>
                <a:spcPts val="0"/>
              </a:spcAft>
              <a:buClr>
                <a:srgbClr val="2C3E50"/>
              </a:buClr>
              <a:buSzPts val="1100"/>
              <a:buFont typeface="Roboto"/>
              <a:buAutoNum type="arabicPeriod"/>
            </a:pPr>
            <a:r>
              <a:rPr b="1" lang="en-US" sz="1100">
                <a:solidFill>
                  <a:srgbClr val="4E5D66"/>
                </a:solidFill>
                <a:latin typeface="Roboto"/>
                <a:ea typeface="Roboto"/>
                <a:cs typeface="Roboto"/>
                <a:sym typeface="Roboto"/>
              </a:rPr>
              <a:t>Feature extraction</a:t>
            </a:r>
            <a:endParaRPr sz="1100">
              <a:solidFill>
                <a:schemeClr val="dk1"/>
              </a:solidFill>
              <a:latin typeface="Roboto"/>
              <a:ea typeface="Roboto"/>
              <a:cs typeface="Roboto"/>
              <a:sym typeface="Roboto"/>
            </a:endParaRPr>
          </a:p>
          <a:p>
            <a:pPr indent="-172720" lvl="0" marL="184785" marR="0" rtl="0" algn="l">
              <a:lnSpc>
                <a:spcPct val="100000"/>
              </a:lnSpc>
              <a:spcBef>
                <a:spcPts val="275"/>
              </a:spcBef>
              <a:spcAft>
                <a:spcPts val="0"/>
              </a:spcAft>
              <a:buClr>
                <a:srgbClr val="2C3E50"/>
              </a:buClr>
              <a:buSzPts val="1100"/>
              <a:buFont typeface="Roboto"/>
              <a:buAutoNum type="arabicPeriod"/>
            </a:pPr>
            <a:r>
              <a:rPr b="1" lang="en-US" sz="1100">
                <a:solidFill>
                  <a:srgbClr val="4E5D66"/>
                </a:solidFill>
                <a:latin typeface="Roboto"/>
                <a:ea typeface="Roboto"/>
                <a:cs typeface="Roboto"/>
                <a:sym typeface="Roboto"/>
              </a:rPr>
              <a:t>Bootstrap sampling</a:t>
            </a:r>
            <a:endParaRPr sz="1100">
              <a:solidFill>
                <a:schemeClr val="dk1"/>
              </a:solidFill>
              <a:latin typeface="Roboto"/>
              <a:ea typeface="Roboto"/>
              <a:cs typeface="Roboto"/>
              <a:sym typeface="Roboto"/>
            </a:endParaRPr>
          </a:p>
          <a:p>
            <a:pPr indent="-172720" lvl="0" marL="184785" marR="0" rtl="0" algn="l">
              <a:lnSpc>
                <a:spcPct val="100000"/>
              </a:lnSpc>
              <a:spcBef>
                <a:spcPts val="270"/>
              </a:spcBef>
              <a:spcAft>
                <a:spcPts val="0"/>
              </a:spcAft>
              <a:buClr>
                <a:srgbClr val="2C3E50"/>
              </a:buClr>
              <a:buSzPts val="1100"/>
              <a:buFont typeface="Roboto"/>
              <a:buAutoNum type="arabicPeriod"/>
            </a:pPr>
            <a:r>
              <a:rPr b="1" lang="en-US" sz="1100">
                <a:solidFill>
                  <a:srgbClr val="4E5D66"/>
                </a:solidFill>
                <a:latin typeface="Roboto"/>
                <a:ea typeface="Roboto"/>
                <a:cs typeface="Roboto"/>
                <a:sym typeface="Roboto"/>
              </a:rPr>
              <a:t>Decision tree construction</a:t>
            </a:r>
            <a:endParaRPr sz="1100">
              <a:solidFill>
                <a:schemeClr val="dk1"/>
              </a:solidFill>
              <a:latin typeface="Roboto"/>
              <a:ea typeface="Roboto"/>
              <a:cs typeface="Roboto"/>
              <a:sym typeface="Roboto"/>
            </a:endParaRPr>
          </a:p>
          <a:p>
            <a:pPr indent="-172720" lvl="0" marL="184785" marR="0" rtl="0" algn="l">
              <a:lnSpc>
                <a:spcPct val="100000"/>
              </a:lnSpc>
              <a:spcBef>
                <a:spcPts val="275"/>
              </a:spcBef>
              <a:spcAft>
                <a:spcPts val="0"/>
              </a:spcAft>
              <a:buClr>
                <a:srgbClr val="2C3E50"/>
              </a:buClr>
              <a:buSzPts val="1100"/>
              <a:buFont typeface="Roboto"/>
              <a:buAutoNum type="arabicPeriod"/>
            </a:pPr>
            <a:r>
              <a:rPr b="1" lang="en-US" sz="1100">
                <a:solidFill>
                  <a:srgbClr val="4E5D66"/>
                </a:solidFill>
                <a:latin typeface="Roboto"/>
                <a:ea typeface="Roboto"/>
                <a:cs typeface="Roboto"/>
                <a:sym typeface="Roboto"/>
              </a:rPr>
              <a:t>Prediction</a:t>
            </a:r>
            <a:endParaRPr sz="1100">
              <a:solidFill>
                <a:schemeClr val="dk1"/>
              </a:solidFill>
              <a:latin typeface="Roboto"/>
              <a:ea typeface="Roboto"/>
              <a:cs typeface="Roboto"/>
              <a:sym typeface="Roboto"/>
            </a:endParaRPr>
          </a:p>
        </p:txBody>
      </p:sp>
      <p:sp>
        <p:nvSpPr>
          <p:cNvPr id="168" name="Google Shape;168;p9"/>
          <p:cNvSpPr/>
          <p:nvPr/>
        </p:nvSpPr>
        <p:spPr>
          <a:xfrm>
            <a:off x="115201" y="3292741"/>
            <a:ext cx="4377690" cy="0"/>
          </a:xfrm>
          <a:custGeom>
            <a:rect b="b" l="l" r="r" t="t"/>
            <a:pathLst>
              <a:path extrusionOk="0" h="120000" w="4377690">
                <a:moveTo>
                  <a:pt x="0" y="0"/>
                </a:moveTo>
                <a:lnTo>
                  <a:pt x="4377588" y="0"/>
                </a:lnTo>
              </a:path>
            </a:pathLst>
          </a:custGeom>
          <a:noFill/>
          <a:ln cap="flat" cmpd="sng" w="9525">
            <a:solidFill>
              <a:srgbClr val="C2C5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txBox="1"/>
          <p:nvPr>
            <p:ph idx="11" type="ftr"/>
          </p:nvPr>
        </p:nvSpPr>
        <p:spPr>
          <a:xfrm>
            <a:off x="95300" y="3309133"/>
            <a:ext cx="1828164" cy="12636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 ,Vedika Patil ,R A Ramya Rajeshwari ,Pranjali Shelke</a:t>
            </a:r>
            <a:endParaRPr/>
          </a:p>
        </p:txBody>
      </p:sp>
      <p:sp>
        <p:nvSpPr>
          <p:cNvPr id="170" name="Google Shape;170;p9"/>
          <p:cNvSpPr txBox="1"/>
          <p:nvPr>
            <p:ph idx="12" type="sldNum"/>
          </p:nvPr>
        </p:nvSpPr>
        <p:spPr>
          <a:xfrm>
            <a:off x="4375200" y="3309133"/>
            <a:ext cx="163195" cy="126364"/>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transition>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2022-03-16T14:37:24Z</dcterms:created>
  <dc:creator>Vedika Patil R A Ramya Rajeshwari Pranjali Shelke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2022-03-16T00:00:00Z</vt:filetime>
  </property>
  <property fmtid="{D5CDD505-2E9C-101B-9397-08002B2CF9AE}" pid="3" name="Creator">
    <vt:lpwstr>LaTeX with Beamer class</vt:lpwstr>
  </property>
  <property fmtid="{D5CDD505-2E9C-101B-9397-08002B2CF9AE}" pid="4" name="LastSaved">
    <vt:filetime>2022-03-16T00:00:00Z</vt:filetime>
  </property>
</Properties>
</file>