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651E77-1354-4463-860B-9E5CF7D76659}" type="datetime">
              <a:rPr lang="en-IN" sz="900" b="0" strike="noStrike" spc="-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23-04-2019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C22368-397A-4CD2-9A0A-1D59F6D8CD35}" type="slidenum">
              <a:rPr lang="en-IN" sz="1050" b="0" strike="noStrike" spc="-1">
                <a:solidFill>
                  <a:srgbClr val="FFFFFF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4E0F6FD-D8A3-4E2E-A7F6-BC33505B16A7}" type="datetime">
              <a:rPr lang="en-IN" sz="900" b="0" strike="noStrike" spc="-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23-04-2019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B0AC2E-F634-4DBB-A614-CE3083171CD2}" type="slidenum">
              <a:rPr lang="en-IN" sz="1050" b="0" strike="noStrike" spc="-1">
                <a:solidFill>
                  <a:srgbClr val="FFFFFF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61EE72B-154B-4708-879C-B4D477E8F13B}" type="datetime">
              <a:rPr lang="en-IN" sz="900" b="0" strike="noStrike" spc="-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23-04-2019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CF0817-1245-4E8F-BAF1-CE0610600B34}" type="slidenum">
              <a:rPr lang="en-IN" sz="1050" b="0" strike="noStrike" spc="-1">
                <a:solidFill>
                  <a:srgbClr val="FFFFFF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A7668E7-A930-426D-A373-CA908F2E13E6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23-04-2019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ftr"/>
          </p:nvPr>
        </p:nvSpPr>
        <p:spPr>
          <a:xfrm>
            <a:off x="416520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sldNum"/>
          </p:nvPr>
        </p:nvSpPr>
        <p:spPr>
          <a:xfrm>
            <a:off x="873720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1FEBDD5-E2A9-4F9A-A485-DF31AEAC64B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 b="0" strike="noStrike" spc="-49">
                <a:solidFill>
                  <a:srgbClr val="262626"/>
                </a:solidFill>
                <a:latin typeface="Calibri Light"/>
              </a:rPr>
              <a:t>CITI BRIDGE PROJECT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800" b="1" strike="noStrike" cap="all" spc="199">
                <a:solidFill>
                  <a:srgbClr val="344068"/>
                </a:solidFill>
                <a:latin typeface="Calibri Light"/>
              </a:rPr>
              <a:t>Presented by : Group :19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2800" b="1" strike="noStrike" cap="all" spc="199">
                <a:solidFill>
                  <a:srgbClr val="344068"/>
                </a:solidFill>
                <a:latin typeface="Calibri Light"/>
              </a:rPr>
              <a:t>Group mENtor : Ms. Rini saren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0" strike="noStrike" spc="-49">
                <a:solidFill>
                  <a:srgbClr val="404040"/>
                </a:solidFill>
                <a:latin typeface="Calibri Light"/>
              </a:rPr>
              <a:t>Challenges faced: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09600" y="2286000"/>
            <a:ext cx="2256480" cy="40197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4520" tIns="1452960" rIns="164520" bIns="389520"/>
          <a:lstStyle/>
          <a:p>
            <a:pPr>
              <a:lnSpc>
                <a:spcPct val="90000"/>
              </a:lnSpc>
              <a:spcAft>
                <a:spcPts val="839"/>
              </a:spcAf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839"/>
              </a:spcAf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Project planning and estimation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219200" y="2743200"/>
            <a:ext cx="947520" cy="120600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69120" tIns="12600" rIns="69120" bIns="12600" anchor="ctr"/>
          <a:lstStyle/>
          <a:p>
            <a:pPr algn="ctr">
              <a:lnSpc>
                <a:spcPct val="90000"/>
              </a:lnSpc>
              <a:spcAft>
                <a:spcPts val="1505"/>
              </a:spcAft>
            </a:pPr>
            <a:r>
              <a:rPr lang="en-IN" sz="4300" b="0" strike="noStrike" spc="-1">
                <a:solidFill>
                  <a:srgbClr val="FFFFFF"/>
                </a:solidFill>
                <a:latin typeface="Calibri"/>
              </a:rPr>
              <a:t>1</a:t>
            </a:r>
            <a:endParaRPr lang="en-IN" sz="4300" b="0" strike="noStrike" spc="-1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3960" y="6335640"/>
            <a:ext cx="2256480" cy="3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3124200" y="2286000"/>
            <a:ext cx="2256840" cy="40197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4520" tIns="1452960" rIns="164520" bIns="389520"/>
          <a:lstStyle/>
          <a:p>
            <a:pPr>
              <a:lnSpc>
                <a:spcPct val="90000"/>
              </a:lnSpc>
              <a:spcAft>
                <a:spcPts val="839"/>
              </a:spcAf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839"/>
              </a:spcAft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Identifying a suitable interface and database type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3810000" y="2743200"/>
            <a:ext cx="947520" cy="120600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69120" tIns="12600" rIns="69120" bIns="12600" anchor="ctr"/>
          <a:lstStyle/>
          <a:p>
            <a:pPr algn="ctr">
              <a:lnSpc>
                <a:spcPct val="90000"/>
              </a:lnSpc>
              <a:spcAft>
                <a:spcPts val="1505"/>
              </a:spcAft>
            </a:pPr>
            <a:r>
              <a:rPr lang="en-IN" sz="4300" b="0" strike="noStrike" spc="-1">
                <a:solidFill>
                  <a:srgbClr val="FFFFFF"/>
                </a:solidFill>
                <a:latin typeface="Calibri"/>
              </a:rPr>
              <a:t>2</a:t>
            </a:r>
            <a:endParaRPr lang="en-IN" sz="4300" b="0" strike="noStrike" spc="-1"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2487240" y="6335640"/>
            <a:ext cx="2256480" cy="3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273" name="CustomShape 8"/>
          <p:cNvSpPr/>
          <p:nvPr/>
        </p:nvSpPr>
        <p:spPr>
          <a:xfrm>
            <a:off x="5715000" y="2286000"/>
            <a:ext cx="2256480" cy="40197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4520" tIns="1452960" rIns="164520" bIns="389520"/>
          <a:lstStyle/>
          <a:p>
            <a:pPr>
              <a:lnSpc>
                <a:spcPct val="90000"/>
              </a:lnSpc>
              <a:spcAft>
                <a:spcPts val="839"/>
              </a:spcAf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839"/>
              </a:spcAft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Connections for User Interface and Backend.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6248400" y="2743200"/>
            <a:ext cx="947880" cy="120600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69120" tIns="12600" rIns="69120" bIns="12600" anchor="ctr"/>
          <a:lstStyle/>
          <a:p>
            <a:pPr algn="ctr">
              <a:lnSpc>
                <a:spcPct val="90000"/>
              </a:lnSpc>
              <a:spcAft>
                <a:spcPts val="1505"/>
              </a:spcAft>
            </a:pPr>
            <a:r>
              <a:rPr lang="en-IN" sz="4300" b="0" strike="noStrike" spc="-1">
                <a:solidFill>
                  <a:srgbClr val="FFFFFF"/>
                </a:solidFill>
                <a:latin typeface="Calibri"/>
              </a:rPr>
              <a:t>3</a:t>
            </a:r>
            <a:endParaRPr lang="en-IN" sz="4300" b="0" strike="noStrike" spc="-1">
              <a:latin typeface="Arial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4970160" y="6335640"/>
            <a:ext cx="2256480" cy="3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276" name="CustomShape 11"/>
          <p:cNvSpPr/>
          <p:nvPr/>
        </p:nvSpPr>
        <p:spPr>
          <a:xfrm>
            <a:off x="8305800" y="2286000"/>
            <a:ext cx="2256480" cy="40197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4520" tIns="1452960" rIns="164520" bIns="389520"/>
          <a:lstStyle/>
          <a:p>
            <a:pPr>
              <a:lnSpc>
                <a:spcPct val="90000"/>
              </a:lnSpc>
              <a:spcAft>
                <a:spcPts val="839"/>
              </a:spcAft>
            </a:pPr>
            <a:endParaRPr lang="en-IN" sz="2400" b="1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839"/>
              </a:spcAft>
            </a:pPr>
            <a:r>
              <a:rPr lang="en-IN" sz="2400" b="1" spc="-1" dirty="0" smtClean="0">
                <a:solidFill>
                  <a:srgbClr val="000000"/>
                </a:solidFill>
                <a:latin typeface="Calibri"/>
              </a:rPr>
              <a:t>Performing validations on data.</a:t>
            </a:r>
            <a:endParaRPr lang="en-IN" sz="2400" spc="-1" dirty="0"/>
          </a:p>
          <a:p>
            <a:pPr>
              <a:lnSpc>
                <a:spcPct val="90000"/>
              </a:lnSpc>
              <a:spcAft>
                <a:spcPts val="839"/>
              </a:spcAft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277" name="CustomShape 12"/>
          <p:cNvSpPr/>
          <p:nvPr/>
        </p:nvSpPr>
        <p:spPr>
          <a:xfrm>
            <a:off x="8839200" y="2743200"/>
            <a:ext cx="947880" cy="120600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69120" tIns="12600" rIns="69120" bIns="12600" anchor="ctr"/>
          <a:lstStyle/>
          <a:p>
            <a:pPr algn="ctr">
              <a:lnSpc>
                <a:spcPct val="90000"/>
              </a:lnSpc>
              <a:spcAft>
                <a:spcPts val="1505"/>
              </a:spcAft>
            </a:pPr>
            <a:r>
              <a:rPr lang="en-IN" sz="4300" b="0" strike="noStrike" spc="-1">
                <a:solidFill>
                  <a:srgbClr val="FFFFFF"/>
                </a:solidFill>
                <a:latin typeface="Calibri"/>
              </a:rPr>
              <a:t>4</a:t>
            </a:r>
            <a:endParaRPr lang="en-IN" sz="4300" b="0" strike="noStrike" spc="-1">
              <a:latin typeface="Arial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7453080" y="6335640"/>
            <a:ext cx="2256480" cy="3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281" name="CustomShape 16"/>
          <p:cNvSpPr/>
          <p:nvPr/>
        </p:nvSpPr>
        <p:spPr>
          <a:xfrm>
            <a:off x="9935640" y="6335640"/>
            <a:ext cx="2256480" cy="3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Future Scope: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096920" y="2098440"/>
            <a:ext cx="3142800" cy="40737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5160" tIns="1768680" rIns="245160" bIns="406080"/>
          <a:lstStyle/>
          <a:p>
            <a:pPr>
              <a:lnSpc>
                <a:spcPct val="90000"/>
              </a:lnSpc>
              <a:spcAft>
                <a:spcPts val="910"/>
              </a:spcAft>
            </a:pPr>
            <a:r>
              <a:rPr lang="en-IN" sz="2600" b="1" strike="noStrike" spc="-1" dirty="0" smtClean="0">
                <a:solidFill>
                  <a:srgbClr val="000000"/>
                </a:solidFill>
                <a:latin typeface="Calibri"/>
              </a:rPr>
              <a:t>Code optimization, </a:t>
            </a:r>
            <a:r>
              <a:rPr lang="en-IN" sz="2600" b="1" strike="noStrike" spc="-1" dirty="0" smtClean="0">
                <a:solidFill>
                  <a:srgbClr val="000000"/>
                </a:solidFill>
                <a:latin typeface="Calibri"/>
              </a:rPr>
              <a:t>display reason for failing </a:t>
            </a:r>
            <a:r>
              <a:rPr lang="en-IN" sz="2600" b="1" strike="noStrike" spc="-1" dirty="0" smtClean="0">
                <a:solidFill>
                  <a:srgbClr val="000000"/>
                </a:solidFill>
                <a:latin typeface="Calibri"/>
              </a:rPr>
              <a:t>validations and providing </a:t>
            </a:r>
            <a:r>
              <a:rPr lang="en-IN" sz="2600" b="1" strike="noStrike" spc="-1" dirty="0" err="1" smtClean="0">
                <a:solidFill>
                  <a:srgbClr val="000000"/>
                </a:solidFill>
                <a:latin typeface="Calibri"/>
              </a:rPr>
              <a:t>LogIn</a:t>
            </a:r>
            <a:r>
              <a:rPr lang="en-IN" sz="2600" b="1" strike="noStrike" spc="-1" dirty="0" smtClean="0">
                <a:solidFill>
                  <a:srgbClr val="000000"/>
                </a:solidFill>
                <a:latin typeface="Calibri"/>
              </a:rPr>
              <a:t> for bank employees.</a:t>
            </a:r>
            <a:endParaRPr lang="en-IN" sz="2600" b="0" strike="noStrike" spc="-1" dirty="0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100600" y="2477160"/>
            <a:ext cx="1135440" cy="113544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88560" tIns="12600" rIns="88560" bIns="12600" anchor="ctr"/>
          <a:lstStyle/>
          <a:p>
            <a:pPr algn="ctr">
              <a:lnSpc>
                <a:spcPct val="90000"/>
              </a:lnSpc>
              <a:spcAft>
                <a:spcPts val="1681"/>
              </a:spcAft>
            </a:pPr>
            <a:r>
              <a:rPr lang="en-IN" sz="4800" b="0" strike="noStrike" spc="-1">
                <a:solidFill>
                  <a:srgbClr val="FFFFFF"/>
                </a:solidFill>
                <a:latin typeface="Calibri"/>
              </a:rPr>
              <a:t>1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143000" y="6172200"/>
            <a:ext cx="3142800" cy="3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286" name="CustomShape 5"/>
          <p:cNvSpPr/>
          <p:nvPr/>
        </p:nvSpPr>
        <p:spPr>
          <a:xfrm>
            <a:off x="4554360" y="2098440"/>
            <a:ext cx="3142800" cy="40737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5160" tIns="1768680" rIns="245160" bIns="406080"/>
          <a:lstStyle/>
          <a:p>
            <a:pPr>
              <a:lnSpc>
                <a:spcPct val="90000"/>
              </a:lnSpc>
              <a:spcAft>
                <a:spcPts val="910"/>
              </a:spcAft>
            </a:pPr>
            <a:r>
              <a:rPr lang="en-IN" sz="2600" b="1" strike="noStrike" spc="-1" dirty="0">
                <a:solidFill>
                  <a:srgbClr val="000000"/>
                </a:solidFill>
                <a:latin typeface="Calibri"/>
              </a:rPr>
              <a:t>Use artificial intelligence to identify fraud transactions and accounts.</a:t>
            </a:r>
            <a:endParaRPr lang="en-IN" sz="2600" b="0" strike="noStrike" spc="-1" dirty="0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5558400" y="2477160"/>
            <a:ext cx="1135440" cy="113544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88560" tIns="12600" rIns="88560" bIns="12600" anchor="ctr"/>
          <a:lstStyle/>
          <a:p>
            <a:pPr algn="ctr">
              <a:lnSpc>
                <a:spcPct val="90000"/>
              </a:lnSpc>
              <a:spcAft>
                <a:spcPts val="1681"/>
              </a:spcAft>
            </a:pPr>
            <a:r>
              <a:rPr lang="en-IN" sz="4800" b="0" strike="noStrike" spc="-1">
                <a:solidFill>
                  <a:srgbClr val="FFFFFF"/>
                </a:solidFill>
                <a:latin typeface="Calibri"/>
              </a:rPr>
              <a:t>2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4572000" y="6172200"/>
            <a:ext cx="3142800" cy="3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289" name="CustomShape 8"/>
          <p:cNvSpPr/>
          <p:nvPr/>
        </p:nvSpPr>
        <p:spPr>
          <a:xfrm>
            <a:off x="8012160" y="2098440"/>
            <a:ext cx="3142800" cy="40737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5160" tIns="1768680" rIns="245160" bIns="406080"/>
          <a:lstStyle/>
          <a:p>
            <a:pPr>
              <a:lnSpc>
                <a:spcPct val="90000"/>
              </a:lnSpc>
              <a:spcAft>
                <a:spcPts val="910"/>
              </a:spcAft>
            </a:pPr>
            <a:r>
              <a:rPr lang="en-IN" sz="2600" b="1" strike="noStrike" spc="-1" dirty="0">
                <a:solidFill>
                  <a:srgbClr val="000000"/>
                </a:solidFill>
                <a:latin typeface="Calibri"/>
              </a:rPr>
              <a:t>Increase the load handling capacity of </a:t>
            </a:r>
            <a:r>
              <a:rPr lang="en-IN" sz="2600" b="1" strike="noStrike" spc="-1" dirty="0" smtClean="0">
                <a:solidFill>
                  <a:srgbClr val="000000"/>
                </a:solidFill>
                <a:latin typeface="Calibri"/>
              </a:rPr>
              <a:t>the application.</a:t>
            </a:r>
            <a:endParaRPr lang="en-IN" sz="2600" b="0" strike="noStrike" spc="-1" dirty="0">
              <a:latin typeface="Arial"/>
            </a:endParaRPr>
          </a:p>
        </p:txBody>
      </p:sp>
      <p:sp>
        <p:nvSpPr>
          <p:cNvPr id="290" name="CustomShape 9"/>
          <p:cNvSpPr/>
          <p:nvPr/>
        </p:nvSpPr>
        <p:spPr>
          <a:xfrm>
            <a:off x="9015840" y="2477160"/>
            <a:ext cx="1135440" cy="113544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88560" tIns="12600" rIns="88560" bIns="12600" anchor="ctr"/>
          <a:lstStyle/>
          <a:p>
            <a:pPr algn="ctr">
              <a:lnSpc>
                <a:spcPct val="90000"/>
              </a:lnSpc>
              <a:spcAft>
                <a:spcPts val="1681"/>
              </a:spcAft>
            </a:pPr>
            <a:r>
              <a:rPr lang="en-IN" sz="4800" b="0" strike="noStrike" spc="-1">
                <a:solidFill>
                  <a:srgbClr val="FFFFFF"/>
                </a:solidFill>
                <a:latin typeface="Calibri"/>
              </a:rPr>
              <a:t>3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91" name="CustomShape 10"/>
          <p:cNvSpPr/>
          <p:nvPr/>
        </p:nvSpPr>
        <p:spPr>
          <a:xfrm>
            <a:off x="8001000" y="6172200"/>
            <a:ext cx="3142800" cy="3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Presented by: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066680" y="1916640"/>
            <a:ext cx="10058040" cy="2655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0" i="1" strike="noStrike" spc="-1">
                <a:solidFill>
                  <a:srgbClr val="404040"/>
                </a:solidFill>
                <a:latin typeface="Calibri"/>
              </a:rPr>
              <a:t>Vedika Ghei</a:t>
            </a:r>
            <a:endParaRPr lang="en-US" sz="24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0" i="1" strike="noStrike" spc="-1">
                <a:solidFill>
                  <a:srgbClr val="404040"/>
                </a:solidFill>
                <a:latin typeface="Calibri"/>
              </a:rPr>
              <a:t>Rutuja Bhamare</a:t>
            </a:r>
            <a:endParaRPr lang="en-US" sz="24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0" i="1" strike="noStrike" spc="-1">
                <a:solidFill>
                  <a:srgbClr val="404040"/>
                </a:solidFill>
                <a:latin typeface="Calibri"/>
              </a:rPr>
              <a:t>Shalmalee Shenolikar</a:t>
            </a:r>
            <a:endParaRPr lang="en-US" sz="24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0" i="1" strike="noStrike" spc="-1">
                <a:solidFill>
                  <a:srgbClr val="404040"/>
                </a:solidFill>
                <a:latin typeface="Calibri"/>
              </a:rPr>
              <a:t>Chitra Dhamane</a:t>
            </a:r>
            <a:endParaRPr lang="en-US" sz="24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400" b="0" i="1" strike="noStrike" spc="-1">
                <a:solidFill>
                  <a:srgbClr val="404040"/>
                </a:solidFill>
                <a:latin typeface="Calibri"/>
              </a:rPr>
              <a:t>Sarita Mhantati</a:t>
            </a:r>
            <a:endParaRPr lang="en-US" sz="24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983160" y="5578920"/>
            <a:ext cx="88009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 i="1" strike="noStrike" spc="-1">
                <a:solidFill>
                  <a:srgbClr val="27304E"/>
                </a:solidFill>
                <a:latin typeface="Times New Roman"/>
              </a:rPr>
              <a:t>Special Thanks to our Mentor: Ms. Rini Saren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983160" y="4572000"/>
            <a:ext cx="88009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1482AC"/>
                </a:solidFill>
                <a:latin typeface="Times New Roman"/>
              </a:rPr>
              <a:t>We would like to thank Citi for giving us this enriching experience and the opportunity to work on the project.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666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49" dirty="0">
                <a:solidFill>
                  <a:srgbClr val="404040"/>
                </a:solidFill>
                <a:latin typeface="Calibri Light"/>
              </a:rPr>
              <a:t>Statement : </a:t>
            </a:r>
            <a:r>
              <a:rPr lang="en-US" sz="4800" b="0" strike="noStrike" spc="-49" dirty="0" smtClean="0">
                <a:solidFill>
                  <a:srgbClr val="404040"/>
                </a:solidFill>
                <a:latin typeface="Calibri Light"/>
              </a:rPr>
              <a:t>05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05720" y="2006280"/>
            <a:ext cx="11604960" cy="37382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800" b="1" strike="noStrike" spc="-1" dirty="0">
                <a:solidFill>
                  <a:srgbClr val="404040"/>
                </a:solidFill>
                <a:latin typeface="Calibri"/>
              </a:rPr>
              <a:t>  Abstract :</a:t>
            </a:r>
            <a:endParaRPr lang="en-US" sz="28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  Perform the sanctions screening of transactions against a pre-defined list of keywords.</a:t>
            </a: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400" b="0" strike="noStrike" spc="-1" dirty="0" smtClean="0">
                <a:solidFill>
                  <a:srgbClr val="404040"/>
                </a:solidFill>
                <a:latin typeface="Calibri"/>
              </a:rPr>
              <a:t>   Users </a:t>
            </a: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can upload a file with transactions database.</a:t>
            </a: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  The system will validate the transactions and 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Calibri"/>
              </a:rPr>
              <a:t>perform sanction </a:t>
            </a: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screening.</a:t>
            </a: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  A list of valid and invalid transactions will be displayed on the UI.</a:t>
            </a: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  </a:t>
            </a: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0" strike="noStrike" spc="-49">
                <a:solidFill>
                  <a:srgbClr val="404040"/>
                </a:solidFill>
                <a:latin typeface="Calibri Light"/>
              </a:rPr>
              <a:t>Purpose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097280" y="190800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latin typeface="Calibri"/>
              </a:rPr>
              <a:t> To prevent transactions of defaulters from getting sanctioned. </a:t>
            </a:r>
          </a:p>
          <a:p>
            <a:pPr marL="91440" indent="-9108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800" spc="-1" dirty="0" smtClean="0">
                <a:solidFill>
                  <a:srgbClr val="404040"/>
                </a:solidFill>
                <a:latin typeface="Calibri"/>
              </a:rPr>
              <a:t>To prevent invalid transactions from getting sanctioned.</a:t>
            </a:r>
            <a:endParaRPr lang="en-US" sz="28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</a:pPr>
            <a:endParaRPr lang="en-US" sz="28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84" name="Graphic 3"/>
          <p:cNvPicPr/>
          <p:nvPr/>
        </p:nvPicPr>
        <p:blipFill>
          <a:blip r:embed="rId2"/>
          <a:stretch/>
        </p:blipFill>
        <p:spPr>
          <a:xfrm>
            <a:off x="9812520" y="4192200"/>
            <a:ext cx="2378880" cy="237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90000" y="76200"/>
            <a:ext cx="121860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TextShape 4"/>
          <p:cNvSpPr txBox="1"/>
          <p:nvPr/>
        </p:nvSpPr>
        <p:spPr>
          <a:xfrm>
            <a:off x="492480" y="516960"/>
            <a:ext cx="3084480" cy="2103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b="0" u="sng" strike="noStrike" spc="-49">
                <a:solidFill>
                  <a:srgbClr val="FFFFFF"/>
                </a:solidFill>
                <a:uFillTx/>
                <a:latin typeface="Calibri Light"/>
              </a:rPr>
              <a:t>Technologies</a:t>
            </a:r>
            <a:r>
              <a:rPr lang="en-US" sz="3600" b="0" u="sng" strike="noStrike" spc="-49">
                <a:solidFill>
                  <a:srgbClr val="FFFFFF"/>
                </a:solidFill>
                <a:uFillTx/>
                <a:latin typeface="Calibri Light"/>
              </a:rPr>
              <a:t>: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Picture 6"/>
          <p:cNvPicPr/>
          <p:nvPr/>
        </p:nvPicPr>
        <p:blipFill>
          <a:blip r:embed="rId2" cstate="print"/>
          <a:stretch/>
        </p:blipFill>
        <p:spPr>
          <a:xfrm>
            <a:off x="8686800" y="1752600"/>
            <a:ext cx="3023280" cy="2361960"/>
          </a:xfrm>
          <a:prstGeom prst="rect">
            <a:avLst/>
          </a:prstGeom>
          <a:ln>
            <a:noFill/>
          </a:ln>
        </p:spPr>
      </p:pic>
      <p:pic>
        <p:nvPicPr>
          <p:cNvPr id="190" name="Picture 10"/>
          <p:cNvPicPr/>
          <p:nvPr/>
        </p:nvPicPr>
        <p:blipFill>
          <a:blip r:embed="rId3"/>
          <a:stretch/>
        </p:blipFill>
        <p:spPr>
          <a:xfrm>
            <a:off x="4215600" y="4198320"/>
            <a:ext cx="2112840" cy="2112840"/>
          </a:xfrm>
          <a:prstGeom prst="rect">
            <a:avLst/>
          </a:prstGeom>
          <a:ln>
            <a:noFill/>
          </a:ln>
        </p:spPr>
      </p:pic>
      <p:pic>
        <p:nvPicPr>
          <p:cNvPr id="192" name="Picture 33"/>
          <p:cNvPicPr/>
          <p:nvPr/>
        </p:nvPicPr>
        <p:blipFill>
          <a:blip r:embed="rId4"/>
          <a:stretch/>
        </p:blipFill>
        <p:spPr>
          <a:xfrm>
            <a:off x="7848600" y="4038600"/>
            <a:ext cx="3631680" cy="2118240"/>
          </a:xfrm>
          <a:prstGeom prst="rect">
            <a:avLst/>
          </a:prstGeom>
          <a:ln>
            <a:noFill/>
          </a:ln>
        </p:spPr>
      </p:pic>
      <p:pic>
        <p:nvPicPr>
          <p:cNvPr id="194" name="Picture 7"/>
          <p:cNvPicPr/>
          <p:nvPr/>
        </p:nvPicPr>
        <p:blipFill>
          <a:blip r:embed="rId5" cstate="print"/>
          <a:stretch/>
        </p:blipFill>
        <p:spPr>
          <a:xfrm>
            <a:off x="6400800" y="381000"/>
            <a:ext cx="2101320" cy="136044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25908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0" strike="noStrike" spc="-49">
                <a:solidFill>
                  <a:srgbClr val="404040"/>
                </a:solidFill>
                <a:latin typeface="Calibri Light"/>
              </a:rPr>
              <a:t>Features and functionality: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File can be uploaded of </a:t>
            </a:r>
            <a:r>
              <a:rPr lang="en-US" sz="2400" spc="-1" dirty="0" smtClean="0">
                <a:solidFill>
                  <a:srgbClr val="404040"/>
                </a:solidFill>
                <a:latin typeface="Calibri"/>
              </a:rPr>
              <a:t>transactions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Calibri"/>
              </a:rPr>
              <a:t>.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Valid transactions are passed or failed and screen testing is passed or failed.</a:t>
            </a: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Tomcat server and </a:t>
            </a:r>
            <a:r>
              <a:rPr lang="en-US" sz="2400" spc="-1" dirty="0" smtClean="0">
                <a:solidFill>
                  <a:srgbClr val="404040"/>
                </a:solidFill>
                <a:latin typeface="Calibri"/>
              </a:rPr>
              <a:t>JSP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are used for the front end designing and building the application which is  supported by the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alibri"/>
              </a:rPr>
              <a:t>MySQL</a:t>
            </a: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database connected through the 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Calibri"/>
              </a:rPr>
              <a:t> 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Calibri"/>
              </a:rPr>
              <a:t>servlet</a:t>
            </a: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The data  fetched from the uploaded file is retrieved after validations and screening.</a:t>
            </a: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</a:rPr>
              <a:t> The transactions are passed based on keywords and their parameters.</a:t>
            </a: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724400" y="1143000"/>
            <a:ext cx="2031480" cy="3805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Start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267080" y="2057400"/>
            <a:ext cx="2844360" cy="4568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FFFFFF"/>
                </a:solidFill>
                <a:latin typeface="Calibri"/>
              </a:rPr>
              <a:t>Upload File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4267080" y="2819520"/>
            <a:ext cx="2844360" cy="4568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Validate &amp; Sanction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4267080" y="3581280"/>
            <a:ext cx="2844360" cy="4568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Display transaction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45720" y="4876920"/>
            <a:ext cx="2239200" cy="4568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Display All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2660040" y="4876920"/>
            <a:ext cx="2063880" cy="4568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Valid(Pass)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5015160" y="4880160"/>
            <a:ext cx="2198160" cy="4568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Valid(Fail)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7661520" y="4876920"/>
            <a:ext cx="1990080" cy="4568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Screen(Pass)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5410200" y="1524000"/>
            <a:ext cx="507600" cy="5331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2"/>
          <p:cNvSpPr/>
          <p:nvPr/>
        </p:nvSpPr>
        <p:spPr>
          <a:xfrm>
            <a:off x="5334120" y="2514600"/>
            <a:ext cx="507600" cy="3045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3"/>
          <p:cNvSpPr/>
          <p:nvPr/>
        </p:nvSpPr>
        <p:spPr>
          <a:xfrm>
            <a:off x="5334120" y="3276720"/>
            <a:ext cx="507600" cy="3045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14"/>
          <p:cNvSpPr/>
          <p:nvPr/>
        </p:nvSpPr>
        <p:spPr>
          <a:xfrm>
            <a:off x="1240560" y="4419360"/>
            <a:ext cx="97322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5"/>
          <p:cNvSpPr/>
          <p:nvPr/>
        </p:nvSpPr>
        <p:spPr>
          <a:xfrm>
            <a:off x="987120" y="4419720"/>
            <a:ext cx="507600" cy="460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6"/>
          <p:cNvSpPr/>
          <p:nvPr/>
        </p:nvSpPr>
        <p:spPr>
          <a:xfrm>
            <a:off x="5340600" y="4076640"/>
            <a:ext cx="507600" cy="3668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7"/>
          <p:cNvSpPr/>
          <p:nvPr/>
        </p:nvSpPr>
        <p:spPr>
          <a:xfrm>
            <a:off x="3438000" y="4419720"/>
            <a:ext cx="507600" cy="460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8"/>
          <p:cNvSpPr/>
          <p:nvPr/>
        </p:nvSpPr>
        <p:spPr>
          <a:xfrm>
            <a:off x="8402760" y="4419720"/>
            <a:ext cx="507600" cy="460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9"/>
          <p:cNvSpPr/>
          <p:nvPr/>
        </p:nvSpPr>
        <p:spPr>
          <a:xfrm>
            <a:off x="10718640" y="4419720"/>
            <a:ext cx="507600" cy="460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Line 20"/>
          <p:cNvSpPr/>
          <p:nvPr/>
        </p:nvSpPr>
        <p:spPr>
          <a:xfrm>
            <a:off x="1008720" y="5333760"/>
            <a:ext cx="720" cy="838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21"/>
          <p:cNvSpPr/>
          <p:nvPr/>
        </p:nvSpPr>
        <p:spPr>
          <a:xfrm>
            <a:off x="10718280" y="5295600"/>
            <a:ext cx="720" cy="10670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ine 22"/>
          <p:cNvSpPr/>
          <p:nvPr/>
        </p:nvSpPr>
        <p:spPr>
          <a:xfrm>
            <a:off x="3437640" y="5378760"/>
            <a:ext cx="720" cy="838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23"/>
          <p:cNvSpPr/>
          <p:nvPr/>
        </p:nvSpPr>
        <p:spPr>
          <a:xfrm>
            <a:off x="8407080" y="5316480"/>
            <a:ext cx="720" cy="9316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4"/>
          <p:cNvSpPr/>
          <p:nvPr/>
        </p:nvSpPr>
        <p:spPr>
          <a:xfrm>
            <a:off x="1008720" y="6144480"/>
            <a:ext cx="3460680" cy="380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5"/>
          <p:cNvSpPr/>
          <p:nvPr/>
        </p:nvSpPr>
        <p:spPr>
          <a:xfrm rot="10800000">
            <a:off x="6502680" y="6172560"/>
            <a:ext cx="4215960" cy="380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6"/>
          <p:cNvSpPr/>
          <p:nvPr/>
        </p:nvSpPr>
        <p:spPr>
          <a:xfrm>
            <a:off x="9901440" y="4859640"/>
            <a:ext cx="1990080" cy="4568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Screen(Fail)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28" name="CustomShape 27"/>
          <p:cNvSpPr/>
          <p:nvPr/>
        </p:nvSpPr>
        <p:spPr>
          <a:xfrm>
            <a:off x="5871600" y="4419720"/>
            <a:ext cx="507600" cy="460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28"/>
          <p:cNvSpPr/>
          <p:nvPr/>
        </p:nvSpPr>
        <p:spPr>
          <a:xfrm>
            <a:off x="7111440" y="5295600"/>
            <a:ext cx="720" cy="952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9"/>
          <p:cNvSpPr/>
          <p:nvPr/>
        </p:nvSpPr>
        <p:spPr>
          <a:xfrm rot="10800000">
            <a:off x="3251520" y="1371960"/>
            <a:ext cx="2089440" cy="288828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0"/>
          <p:cNvSpPr/>
          <p:nvPr/>
        </p:nvSpPr>
        <p:spPr>
          <a:xfrm flipV="1">
            <a:off x="3251160" y="1370520"/>
            <a:ext cx="12186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31"/>
          <p:cNvSpPr/>
          <p:nvPr/>
        </p:nvSpPr>
        <p:spPr>
          <a:xfrm flipV="1">
            <a:off x="3251160" y="1370520"/>
            <a:ext cx="1218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32"/>
          <p:cNvSpPr/>
          <p:nvPr/>
        </p:nvSpPr>
        <p:spPr>
          <a:xfrm>
            <a:off x="4470120" y="6005880"/>
            <a:ext cx="2031480" cy="623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Stop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5" name="CustomShape 34"/>
          <p:cNvSpPr/>
          <p:nvPr/>
        </p:nvSpPr>
        <p:spPr>
          <a:xfrm>
            <a:off x="7696200" y="990600"/>
            <a:ext cx="1493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236" name="CustomShape 35"/>
          <p:cNvSpPr/>
          <p:nvPr/>
        </p:nvSpPr>
        <p:spPr>
          <a:xfrm>
            <a:off x="5802120" y="1676520"/>
            <a:ext cx="1004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Valid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7" name="TextShape 36"/>
          <p:cNvSpPr txBox="1"/>
          <p:nvPr/>
        </p:nvSpPr>
        <p:spPr>
          <a:xfrm>
            <a:off x="216000" y="288000"/>
            <a:ext cx="3096000" cy="77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400" b="0" strike="noStrike" spc="-1">
                <a:latin typeface="Arial"/>
              </a:rPr>
              <a:t>SYSTEM FLOWCHART </a:t>
            </a:r>
            <a:r>
              <a:rPr lang="en-IN" sz="1800" b="0" strike="noStrike" spc="-1">
                <a:latin typeface="Arial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3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6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7"/>
          <p:cNvSpPr/>
          <p:nvPr/>
        </p:nvSpPr>
        <p:spPr>
          <a:xfrm>
            <a:off x="0" y="690228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TextShape 9"/>
          <p:cNvSpPr txBox="1"/>
          <p:nvPr/>
        </p:nvSpPr>
        <p:spPr>
          <a:xfrm>
            <a:off x="6048000" y="334080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" name="Picture 246"/>
          <p:cNvPicPr/>
          <p:nvPr/>
        </p:nvPicPr>
        <p:blipFill>
          <a:blip r:embed="rId2"/>
          <a:stretch/>
        </p:blipFill>
        <p:spPr>
          <a:xfrm>
            <a:off x="720000" y="144000"/>
            <a:ext cx="10557600" cy="5299920"/>
          </a:xfrm>
          <a:prstGeom prst="rect">
            <a:avLst/>
          </a:prstGeom>
          <a:ln>
            <a:noFill/>
          </a:ln>
        </p:spPr>
      </p:pic>
      <p:sp>
        <p:nvSpPr>
          <p:cNvPr id="12" name="CustomShape 9"/>
          <p:cNvSpPr/>
          <p:nvPr/>
        </p:nvSpPr>
        <p:spPr>
          <a:xfrm>
            <a:off x="381000" y="5105400"/>
            <a:ext cx="1090872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  <a:spcAft>
                <a:spcPts val="601"/>
              </a:spcAft>
            </a:pPr>
            <a:r>
              <a:rPr lang="en-IN" sz="3600" b="0" strike="noStrike" spc="-49" dirty="0">
                <a:solidFill>
                  <a:srgbClr val="262626"/>
                </a:solidFill>
                <a:latin typeface="Calibri Light"/>
              </a:rPr>
              <a:t>Preview of </a:t>
            </a:r>
            <a:r>
              <a:rPr lang="en-IN" sz="3600" spc="-49" dirty="0" smtClean="0">
                <a:solidFill>
                  <a:srgbClr val="262626"/>
                </a:solidFill>
                <a:latin typeface="Calibri Light"/>
              </a:rPr>
              <a:t>Home Page</a:t>
            </a:r>
          </a:p>
        </p:txBody>
      </p:sp>
      <p:sp>
        <p:nvSpPr>
          <p:cNvPr id="13" name="Line 7"/>
          <p:cNvSpPr/>
          <p:nvPr/>
        </p:nvSpPr>
        <p:spPr>
          <a:xfrm>
            <a:off x="457200" y="6172200"/>
            <a:ext cx="10515600" cy="360"/>
          </a:xfrm>
          <a:prstGeom prst="line">
            <a:avLst/>
          </a:prstGeom>
          <a:ln w="6480">
            <a:solidFill>
              <a:schemeClr val="tx2"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3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7"/>
          <p:cNvSpPr/>
          <p:nvPr/>
        </p:nvSpPr>
        <p:spPr>
          <a:xfrm>
            <a:off x="762000" y="6019800"/>
            <a:ext cx="10515600" cy="360"/>
          </a:xfrm>
          <a:prstGeom prst="line">
            <a:avLst/>
          </a:prstGeom>
          <a:ln w="6480">
            <a:solidFill>
              <a:schemeClr val="tx2"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8"/>
          <p:cNvSpPr/>
          <p:nvPr/>
        </p:nvSpPr>
        <p:spPr>
          <a:xfrm>
            <a:off x="0" y="690228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9"/>
          <p:cNvSpPr/>
          <p:nvPr/>
        </p:nvSpPr>
        <p:spPr>
          <a:xfrm>
            <a:off x="609600" y="5029200"/>
            <a:ext cx="1090872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  <a:spcAft>
                <a:spcPts val="601"/>
              </a:spcAft>
            </a:pPr>
            <a:r>
              <a:rPr lang="en-IN" sz="3600" b="0" strike="noStrike" spc="-49" dirty="0" smtClean="0">
                <a:solidFill>
                  <a:srgbClr val="262626"/>
                </a:solidFill>
                <a:latin typeface="Calibri Light"/>
              </a:rPr>
              <a:t>  Preview </a:t>
            </a:r>
            <a:r>
              <a:rPr lang="en-IN" sz="3600" b="0" strike="noStrike" spc="-49" dirty="0">
                <a:solidFill>
                  <a:srgbClr val="262626"/>
                </a:solidFill>
                <a:latin typeface="Calibri Light"/>
              </a:rPr>
              <a:t>of update on Validated </a:t>
            </a:r>
            <a:r>
              <a:rPr lang="en-IN" sz="3600" b="0" strike="noStrike" spc="-49" dirty="0" smtClean="0">
                <a:solidFill>
                  <a:srgbClr val="262626"/>
                </a:solidFill>
                <a:latin typeface="Calibri Light"/>
              </a:rPr>
              <a:t>Transactions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257" name="Picture 256"/>
          <p:cNvPicPr/>
          <p:nvPr/>
        </p:nvPicPr>
        <p:blipFill>
          <a:blip r:embed="rId2"/>
          <a:stretch/>
        </p:blipFill>
        <p:spPr>
          <a:xfrm>
            <a:off x="457200" y="270360"/>
            <a:ext cx="11353800" cy="506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3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360" y="36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6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7"/>
          <p:cNvSpPr/>
          <p:nvPr/>
        </p:nvSpPr>
        <p:spPr>
          <a:xfrm>
            <a:off x="611280" y="5134680"/>
            <a:ext cx="1090872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85000"/>
              </a:lnSpc>
              <a:spcAft>
                <a:spcPts val="601"/>
              </a:spcAf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85000"/>
              </a:lnSpc>
              <a:spcAft>
                <a:spcPts val="601"/>
              </a:spcAft>
            </a:pPr>
            <a:r>
              <a:rPr lang="en-IN" sz="3600" b="0" strike="noStrike" spc="-49" dirty="0">
                <a:solidFill>
                  <a:srgbClr val="262626"/>
                </a:solidFill>
                <a:latin typeface="Calibri Light"/>
              </a:rPr>
              <a:t>Preview of all displays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265" name="Picture 264"/>
          <p:cNvPicPr/>
          <p:nvPr/>
        </p:nvPicPr>
        <p:blipFill>
          <a:blip r:embed="rId2"/>
          <a:stretch/>
        </p:blipFill>
        <p:spPr>
          <a:xfrm>
            <a:off x="792000" y="10800"/>
            <a:ext cx="9714240" cy="5461200"/>
          </a:xfrm>
          <a:prstGeom prst="rect">
            <a:avLst/>
          </a:prstGeom>
          <a:ln>
            <a:noFill/>
          </a:ln>
        </p:spPr>
      </p:pic>
      <p:sp>
        <p:nvSpPr>
          <p:cNvPr id="10" name="Line 7"/>
          <p:cNvSpPr/>
          <p:nvPr/>
        </p:nvSpPr>
        <p:spPr>
          <a:xfrm>
            <a:off x="762000" y="6096000"/>
            <a:ext cx="10515600" cy="360"/>
          </a:xfrm>
          <a:prstGeom prst="line">
            <a:avLst/>
          </a:prstGeom>
          <a:ln w="6480">
            <a:solidFill>
              <a:schemeClr val="tx2"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607</TotalTime>
  <Words>329</Words>
  <Application>LibreOffice/5.4.6.2$Linux_X86_64 LibreOffice_project/40m0$Build-2</Application>
  <PresentationFormat>Custom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BRIDGE PROJECT</dc:title>
  <dc:subject/>
  <dc:creator>Podium</dc:creator>
  <dc:description/>
  <cp:lastModifiedBy>Windows User</cp:lastModifiedBy>
  <cp:revision>86</cp:revision>
  <dcterms:created xsi:type="dcterms:W3CDTF">2018-03-13T07:32:55Z</dcterms:created>
  <dcterms:modified xsi:type="dcterms:W3CDTF">2019-04-22T18:38:47Z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