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316" r:id="rId9"/>
  </p:sldIdLst>
  <p:sldSz cx="9144000" cy="5143500" type="screen16x9"/>
  <p:notesSz cx="6858000" cy="9144000"/>
  <p:embeddedFontLst>
    <p:embeddedFont>
      <p:font typeface="Kulim Park" panose="020B0604020202020204" charset="0"/>
      <p:regular r:id="rId11"/>
      <p:bold r:id="rId12"/>
      <p:italic r:id="rId13"/>
      <p:boldItalic r:id="rId14"/>
    </p:embeddedFont>
    <p:embeddedFont>
      <p:font typeface="Kulim Park SemiBold" panose="020B0604020202020204" charset="0"/>
      <p:regular r:id="rId15"/>
      <p:bold r:id="rId16"/>
      <p:italic r:id="rId17"/>
      <p:boldItalic r:id="rId18"/>
    </p:embeddedFont>
    <p:embeddedFont>
      <p:font typeface="Lucida Fax" panose="02060602050505020204" pitchFamily="18" charset="0"/>
      <p:regular r:id="rId19"/>
      <p:bold r:id="rId20"/>
      <p:italic r:id="rId21"/>
      <p:boldItalic r:id="rId22"/>
    </p:embeddedFont>
    <p:embeddedFont>
      <p:font typeface="Manrope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F04F66-9600-49A9-B5DB-5802BD175A11}">
  <a:tblStyle styleId="{02F04F66-9600-49A9-B5DB-5802BD175A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81AA4D-E462-4616-A885-51C41F33D5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90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592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97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886273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886273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886273">
              <a:alpha val="13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63" r:id="rId6"/>
    <p:sldLayoutId id="2147483672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527653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accent1">
                    <a:lumMod val="25000"/>
                  </a:schemeClr>
                </a:solidFill>
                <a:latin typeface="Lucida Fax" panose="02060602050505020204" pitchFamily="18" charset="0"/>
                <a:ea typeface="Kulim Park"/>
                <a:cs typeface="Kulim Park"/>
                <a:sym typeface="Kulim Park"/>
              </a:rPr>
              <a:t>WASSERSTOFF AI ENGINEER INTERNSHIP TASK</a:t>
            </a:r>
            <a:endParaRPr sz="3600" b="1" dirty="0">
              <a:solidFill>
                <a:schemeClr val="accent1">
                  <a:lumMod val="25000"/>
                </a:schemeClr>
              </a:solidFill>
              <a:latin typeface="Lucida Fax" panose="02060602050505020204" pitchFamily="18" charset="0"/>
              <a:ea typeface="Kulim Park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4105599" y="2940613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-VEDIKA HEDA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>
            <a:spLocks noGrp="1"/>
          </p:cNvSpPr>
          <p:nvPr>
            <p:ph type="title"/>
          </p:nvPr>
        </p:nvSpPr>
        <p:spPr>
          <a:xfrm flipH="1">
            <a:off x="719925" y="340506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accent2">
                    <a:lumMod val="25000"/>
                  </a:schemeClr>
                </a:solidFill>
              </a:rPr>
              <a:t>PROJECT</a:t>
            </a:r>
            <a:r>
              <a:rPr lang="en-US" u="sng" dirty="0"/>
              <a:t> OVERVIEW</a:t>
            </a:r>
            <a:endParaRPr u="sng" dirty="0"/>
          </a:p>
        </p:txBody>
      </p:sp>
      <p:sp>
        <p:nvSpPr>
          <p:cNvPr id="559" name="Google Shape;559;p58"/>
          <p:cNvSpPr txBox="1"/>
          <p:nvPr/>
        </p:nvSpPr>
        <p:spPr>
          <a:xfrm>
            <a:off x="719925" y="1103090"/>
            <a:ext cx="771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400" b="1" u="sn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Objective</a:t>
            </a: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: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Manrope" panose="020B0604020202020204" charset="0"/>
              </a:rPr>
              <a:t>Develop an image processing pipeline for segmentation, object identification, text extraction, summarization, data mapping, and visualization.</a:t>
            </a:r>
            <a:endParaRPr sz="1100" dirty="0">
              <a:solidFill>
                <a:schemeClr val="tx1">
                  <a:lumMod val="90000"/>
                  <a:lumOff val="10000"/>
                </a:schemeClr>
              </a:solidFill>
              <a:latin typeface="Manrope" panose="020B0604020202020204" charset="0"/>
              <a:ea typeface="Manrope"/>
              <a:cs typeface="Manrope"/>
              <a:sym typeface="Manrope"/>
            </a:endParaRPr>
          </a:p>
        </p:txBody>
      </p:sp>
      <p:graphicFrame>
        <p:nvGraphicFramePr>
          <p:cNvPr id="560" name="Google Shape;560;p58"/>
          <p:cNvGraphicFramePr/>
          <p:nvPr>
            <p:extLst>
              <p:ext uri="{D42A27DB-BD31-4B8C-83A1-F6EECF244321}">
                <p14:modId xmlns:p14="http://schemas.microsoft.com/office/powerpoint/2010/main" val="939409931"/>
              </p:ext>
            </p:extLst>
          </p:nvPr>
        </p:nvGraphicFramePr>
        <p:xfrm>
          <a:off x="887230" y="2443421"/>
          <a:ext cx="7717550" cy="2270580"/>
        </p:xfrm>
        <a:graphic>
          <a:graphicData uri="http://schemas.openxmlformats.org/drawingml/2006/table">
            <a:tbl>
              <a:tblPr>
                <a:noFill/>
                <a:tableStyleId>{02F04F66-9600-49A9-B5DB-5802BD175A11}</a:tableStyleId>
              </a:tblPr>
              <a:tblGrid>
                <a:gridCol w="192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Segmentation</a:t>
                      </a:r>
                      <a:endParaRPr lang="en-IN" sz="1100" b="1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Manrope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Using YOLOv8 for segmenting objects in images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Object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Identification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IN" sz="11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Used CLIP(</a:t>
                      </a: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ea typeface="Arial"/>
                          <a:cs typeface="Arial"/>
                          <a:sym typeface="Arial"/>
                        </a:rPr>
                        <a:t>Contrastive Language-Image Pre-training) for identification of segmented objects.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Text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Extraction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IN" sz="11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Using </a:t>
                      </a: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cs typeface="Arial"/>
                          <a:sym typeface="Arial"/>
                        </a:rPr>
                        <a:t>Tesseract</a:t>
                      </a: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 OCR for text recognition.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Summarization</a:t>
                      </a:r>
                      <a:endParaRPr lang="en-IN" sz="1100" b="1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Manrope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Done with the BART </a:t>
                      </a: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cs typeface="Arial"/>
                          <a:sym typeface="Arial"/>
                        </a:rPr>
                        <a:t>model</a:t>
                      </a: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 to generate concise descriptions.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Data</a:t>
                      </a: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Mapping</a:t>
                      </a:r>
                      <a:r>
                        <a:rPr kumimoji="0" lang="en-US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IN" sz="11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</a:pP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sym typeface="Arial"/>
                        </a:rPr>
                        <a:t>Shown in JSON format for structured output.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en-US" sz="11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anrope"/>
                          <a:cs typeface="Arial"/>
                          <a:sym typeface="Arial"/>
                        </a:rPr>
                        <a:t>Visualization</a:t>
                      </a:r>
                      <a:endParaRPr lang="en-IN" sz="1100" b="1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Manrope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en-US" sz="1100" b="0" i="0" u="none" strike="noStrike" cap="none" dirty="0">
                          <a:solidFill>
                            <a:schemeClr val="dk1"/>
                          </a:solidFill>
                          <a:latin typeface="Manrope"/>
                          <a:cs typeface="Arial"/>
                          <a:sym typeface="Arial"/>
                        </a:rPr>
                        <a:t>With tools  Matplotlib, OpenCV, PIL, and pandas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F2294E-CF01-7D67-518B-6ACA8EC0AC83}"/>
              </a:ext>
            </a:extLst>
          </p:cNvPr>
          <p:cNvSpPr txBox="1"/>
          <p:nvPr/>
        </p:nvSpPr>
        <p:spPr>
          <a:xfrm>
            <a:off x="719925" y="2048530"/>
            <a:ext cx="197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Key Components: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8E26D3F-B3E9-DEBC-C395-E1030FBDE5C9}"/>
              </a:ext>
            </a:extLst>
          </p:cNvPr>
          <p:cNvSpPr txBox="1"/>
          <p:nvPr/>
        </p:nvSpPr>
        <p:spPr>
          <a:xfrm>
            <a:off x="2094128" y="398194"/>
            <a:ext cx="5642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u="sng" dirty="0">
                <a:solidFill>
                  <a:schemeClr val="accent2">
                    <a:lumMod val="25000"/>
                  </a:schemeClr>
                </a:solidFill>
                <a:latin typeface="Kulim Park" panose="020B0604020202020204" charset="0"/>
              </a:rPr>
              <a:t>Approach &amp; </a:t>
            </a:r>
            <a:r>
              <a:rPr lang="en-IN" sz="3000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Kulim Park" panose="020B0604020202020204" charset="0"/>
              </a:rPr>
              <a:t>Implementation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28F34E-E8D8-D484-0A02-9CCC282F0F81}"/>
              </a:ext>
            </a:extLst>
          </p:cNvPr>
          <p:cNvSpPr txBox="1"/>
          <p:nvPr/>
        </p:nvSpPr>
        <p:spPr>
          <a:xfrm>
            <a:off x="1340268" y="1096007"/>
            <a:ext cx="6802245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Manrope" panose="020B0604020202020204" charset="0"/>
              </a:rPr>
              <a:t>Step 1: Segmentation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Tested DETR, Mask R-CNN, and YOLOv8 models for object segmentation.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Choice: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YOLOv8 was selected due to its superior performance in segmenting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Used PIL to process and save segmented objects as separate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Manrope" panose="020B060402020202020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Manrope" panose="020B0604020202020204" charset="0"/>
              </a:rPr>
              <a:t>Step 2: Object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30"/>
              </a:spcAft>
              <a:buClrTx/>
              <a:buFontTx/>
              <a:buChar char="•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Initial Approach: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50" dirty="0">
                <a:solidFill>
                  <a:schemeClr val="tx1">
                    <a:lumMod val="90000"/>
                    <a:lumOff val="10000"/>
                  </a:schemeClr>
                </a:solidFill>
                <a:latin typeface="Manrope" panose="020B0604020202020204" charset="0"/>
              </a:rPr>
              <a:t>Used YOLOv8, but the model struggled with identifying segmented objects accurately.</a:t>
            </a:r>
          </a:p>
          <a:p>
            <a:pPr eaLnBrk="0" fontAlgn="base" hangingPunct="0">
              <a:spcBef>
                <a:spcPct val="0"/>
              </a:spcBef>
              <a:spcAft>
                <a:spcPts val="130"/>
              </a:spcAft>
              <a:buClrTx/>
              <a:buFontTx/>
              <a:buChar char="•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Refined Approach: </a:t>
            </a:r>
            <a:r>
              <a:rPr lang="en-US" altLang="en-US" sz="1350" dirty="0">
                <a:solidFill>
                  <a:schemeClr val="tx1">
                    <a:lumMod val="90000"/>
                    <a:lumOff val="10000"/>
                  </a:schemeClr>
                </a:solidFill>
                <a:latin typeface="Manrope" panose="020B0604020202020204" charset="0"/>
              </a:rPr>
              <a:t>Switched to CLIP, which provided better identification by using segmentation labels as input.</a:t>
            </a:r>
          </a:p>
          <a:p>
            <a:pPr eaLnBrk="0" fontAlgn="base" hangingPunct="0">
              <a:spcBef>
                <a:spcPct val="0"/>
              </a:spcBef>
              <a:spcAft>
                <a:spcPts val="130"/>
              </a:spcAft>
              <a:buClrTx/>
              <a:buFontTx/>
              <a:buChar char="•"/>
            </a:pP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</a:rPr>
              <a:t>Result</a:t>
            </a:r>
            <a:r>
              <a:rPr lang="en-US" altLang="en-US" sz="135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</a:rPr>
              <a:t>:</a:t>
            </a:r>
            <a:r>
              <a:rPr lang="en-US" altLang="en-US" sz="13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350" dirty="0">
                <a:solidFill>
                  <a:schemeClr val="tx1">
                    <a:lumMod val="90000"/>
                    <a:lumOff val="10000"/>
                  </a:schemeClr>
                </a:solidFill>
                <a:latin typeface="Manrope" panose="020B0604020202020204" charset="0"/>
              </a:rPr>
              <a:t>Achieved significantly higher accuracy in object identification</a:t>
            </a:r>
            <a:r>
              <a:rPr lang="en-US" altLang="en-US" sz="1350" dirty="0">
                <a:solidFill>
                  <a:schemeClr val="tx1"/>
                </a:solidFill>
                <a:latin typeface="Manrope" panose="020B060402020202020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0B647D-05B9-57B7-6D90-309FA0729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7" y="188297"/>
            <a:ext cx="7083425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Step 3: Text Extraction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Tested: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Compared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EasyOCR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 and Tesseract OCR for extracting text from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Chosen Tool: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Tesseract OCR, selected for its superior accuracy in recognizing and extracting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Step 4: Summarization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nrop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 panose="020B0604020202020204" charset="0"/>
              </a:rPr>
              <a:t>Deployed the BART model, leveraging its encoder-decoder architecture, ideal for creating concise and coherent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5"/>
              </a:spcAft>
              <a:buClrTx/>
              <a:buSzTx/>
              <a:buNone/>
              <a:tabLst/>
            </a:pPr>
            <a:r>
              <a:rPr lang="en-US" sz="1600" b="1" u="sng" dirty="0"/>
              <a:t>Step 5: Data Mapping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125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Approach: </a:t>
            </a:r>
            <a:r>
              <a:rPr lang="en-US" dirty="0">
                <a:solidFill>
                  <a:schemeClr val="tx1"/>
                </a:solidFill>
                <a:latin typeface="Manrope" panose="020B0604020202020204" charset="0"/>
              </a:rPr>
              <a:t>Used JSON for structured mapping of unique IDs, descriptions, extracted text, and summaries to each object. Organized data for easy access and manipulation in subsequent steps.</a:t>
            </a:r>
          </a:p>
          <a:p>
            <a:pPr marL="127000" indent="0">
              <a:spcAft>
                <a:spcPts val="125"/>
              </a:spcAft>
              <a:buNone/>
            </a:pPr>
            <a:endParaRPr lang="en-US" dirty="0"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125"/>
              </a:spcAft>
              <a:buClrTx/>
              <a:buSzTx/>
              <a:buNone/>
            </a:pPr>
            <a:r>
              <a:rPr lang="en-US" sz="1600" b="1" u="sng" dirty="0"/>
              <a:t>Step 6: Output Generation &amp; Visualization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125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Approach</a:t>
            </a:r>
            <a:r>
              <a:rPr lang="en-US" dirty="0"/>
              <a:t>: Utilized </a:t>
            </a:r>
            <a:r>
              <a:rPr lang="en-US" dirty="0" err="1"/>
              <a:t>Streamlit</a:t>
            </a:r>
            <a:r>
              <a:rPr lang="en-US" dirty="0"/>
              <a:t> API to create a user-friendly interface for visualizing and interacting with the final results. The original image was annotated with detected objects, and a corresponding table was generated summarizing all mapped data for each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15;p62">
            <a:extLst>
              <a:ext uri="{FF2B5EF4-FFF2-40B4-BE49-F238E27FC236}">
                <a16:creationId xmlns:a16="http://schemas.microsoft.com/office/drawing/2014/main" id="{FE280327-3ACE-8C34-2CE5-7418433B3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73" y="0"/>
            <a:ext cx="4812300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accent2">
                    <a:lumMod val="25000"/>
                  </a:schemeClr>
                </a:solidFill>
              </a:rPr>
              <a:t>RESULTS AND </a:t>
            </a:r>
            <a:r>
              <a:rPr lang="en-US" u="sng" dirty="0"/>
              <a:t>CHALLENGES</a:t>
            </a:r>
            <a:endParaRPr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E24C9-E187-9401-8517-AB97BBE578CB}"/>
              </a:ext>
            </a:extLst>
          </p:cNvPr>
          <p:cNvSpPr txBox="1"/>
          <p:nvPr/>
        </p:nvSpPr>
        <p:spPr>
          <a:xfrm>
            <a:off x="1193181" y="725742"/>
            <a:ext cx="6969512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Manrope" panose="020B0604020202020204" charset="0"/>
              </a:rPr>
              <a:t>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tabLst/>
            </a:pP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latin typeface="Manrop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Segmentation &amp; Identification: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Successfully segmented and identified objects using YOLOv8 and CLIP, with improved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Text Extraction &amp; Summarization: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Achieved precise text extraction and generated meaningful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Data Mapping &amp; Visualization: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Efficiently mapped and visualized data using JSON and a combination of visualization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Manrope" panose="020B0604020202020204" charset="0"/>
              </a:rPr>
              <a:t>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tabLst/>
            </a:pP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nrop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Object Identification: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YOLOv8 initially failed to accurately identify segmented objects due to a loss of context, prompting a switch to CLIP.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Segmentation Model Changes: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CLIP's dependency on a robust segmentation output highlighted the need for a more powerful segmentation model, considering upgrades to YOLOv8.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Data Mapping: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Encountered issues with initial data mapping, which were resolved by enhancing preprocessing steps to ensure accurate data alignment.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8E26D3F-B3E9-DEBC-C395-E1030FBDE5C9}"/>
              </a:ext>
            </a:extLst>
          </p:cNvPr>
          <p:cNvSpPr txBox="1"/>
          <p:nvPr/>
        </p:nvSpPr>
        <p:spPr>
          <a:xfrm>
            <a:off x="3213896" y="192901"/>
            <a:ext cx="2958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chemeClr val="accent2">
                    <a:lumMod val="10000"/>
                  </a:schemeClr>
                </a:solidFill>
                <a:latin typeface="Kulim Park" panose="020B0604020202020204" charset="0"/>
              </a:rPr>
              <a:t>FINAL OUTPUT</a:t>
            </a:r>
            <a:endParaRPr lang="en-IN" sz="3000" u="sng" dirty="0">
              <a:solidFill>
                <a:schemeClr val="accent2">
                  <a:lumMod val="10000"/>
                </a:schemeClr>
              </a:solidFill>
              <a:latin typeface="Kulim Park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E3C38-8554-CBC0-5168-06A617DE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98" y="1457123"/>
            <a:ext cx="6090900" cy="3311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9EA01-81FA-A796-1B6A-58CB016E7598}"/>
              </a:ext>
            </a:extLst>
          </p:cNvPr>
          <p:cNvSpPr txBox="1"/>
          <p:nvPr/>
        </p:nvSpPr>
        <p:spPr>
          <a:xfrm>
            <a:off x="1769551" y="932734"/>
            <a:ext cx="5604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5000"/>
                  </a:schemeClr>
                </a:solidFill>
                <a:latin typeface="Manrope" panose="020B0604020202020204" charset="0"/>
              </a:rPr>
              <a:t>Initial view of landing page after user uploads the picture.</a:t>
            </a:r>
            <a:endParaRPr lang="en-IN" sz="1600" dirty="0">
              <a:solidFill>
                <a:schemeClr val="accent1">
                  <a:lumMod val="25000"/>
                </a:schemeClr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3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8E26D3F-B3E9-DEBC-C395-E1030FBDE5C9}"/>
              </a:ext>
            </a:extLst>
          </p:cNvPr>
          <p:cNvSpPr txBox="1"/>
          <p:nvPr/>
        </p:nvSpPr>
        <p:spPr>
          <a:xfrm>
            <a:off x="3188496" y="192901"/>
            <a:ext cx="2958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solidFill>
                  <a:schemeClr val="accent2">
                    <a:lumMod val="10000"/>
                  </a:schemeClr>
                </a:solidFill>
                <a:latin typeface="Kulim Park" panose="020B0604020202020204" charset="0"/>
              </a:rPr>
              <a:t>FINAL OUTPUT</a:t>
            </a:r>
            <a:endParaRPr lang="en-IN" sz="3000" u="sng" dirty="0">
              <a:solidFill>
                <a:schemeClr val="accent2">
                  <a:lumMod val="10000"/>
                </a:schemeClr>
              </a:solidFill>
              <a:latin typeface="Kulim Park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9EA01-81FA-A796-1B6A-58CB016E7598}"/>
              </a:ext>
            </a:extLst>
          </p:cNvPr>
          <p:cNvSpPr txBox="1"/>
          <p:nvPr/>
        </p:nvSpPr>
        <p:spPr>
          <a:xfrm>
            <a:off x="1769551" y="872348"/>
            <a:ext cx="560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5000"/>
                  </a:schemeClr>
                </a:solidFill>
                <a:latin typeface="Manrope" panose="020B0604020202020204" charset="0"/>
              </a:rPr>
              <a:t>View after computing the results, allowing users to interact with the help of buttons.</a:t>
            </a:r>
            <a:endParaRPr lang="en-IN" sz="1600" dirty="0">
              <a:solidFill>
                <a:schemeClr val="accent1">
                  <a:lumMod val="25000"/>
                </a:schemeClr>
              </a:solidFill>
              <a:latin typeface="Manrop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BFD72-1219-89F6-11D7-34071680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551" y="1582572"/>
            <a:ext cx="6103405" cy="331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7163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470432" y="1390662"/>
            <a:ext cx="8203136" cy="17734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accent1">
                    <a:lumMod val="25000"/>
                  </a:schemeClr>
                </a:solidFill>
                <a:latin typeface="Lucida Fax" panose="02060602050505020204" pitchFamily="18" charset="0"/>
                <a:ea typeface="Kulim Park"/>
                <a:cs typeface="Kulim Park"/>
                <a:sym typeface="Kulim Park"/>
              </a:rPr>
              <a:t>THANK YOU</a:t>
            </a:r>
            <a:endParaRPr sz="5400" b="1" dirty="0">
              <a:solidFill>
                <a:schemeClr val="accent1">
                  <a:lumMod val="25000"/>
                </a:schemeClr>
              </a:solidFill>
              <a:latin typeface="Lucida Fax" panose="02060602050505020204" pitchFamily="18" charset="0"/>
              <a:ea typeface="Kulim Park"/>
              <a:cs typeface="Kulim Park"/>
              <a:sym typeface="Kulim Par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B634F-45D0-0409-A8C1-A47CE5E5D85F}"/>
              </a:ext>
            </a:extLst>
          </p:cNvPr>
          <p:cNvSpPr txBox="1"/>
          <p:nvPr/>
        </p:nvSpPr>
        <p:spPr>
          <a:xfrm>
            <a:off x="1028526" y="2699657"/>
            <a:ext cx="764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Manrope" panose="020B0604020202020204" charset="0"/>
              </a:rPr>
              <a:t>I would like to extend my gratitude for providing me with this incredible opportunity to learn.</a:t>
            </a:r>
            <a:endParaRPr lang="en-IN" dirty="0"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6684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XL Pink Variant by Slidesgo">
  <a:themeElements>
    <a:clrScheme name="Simple Light">
      <a:dk1>
        <a:srgbClr val="1E1E1E"/>
      </a:dk1>
      <a:lt1>
        <a:srgbClr val="66344D"/>
      </a:lt1>
      <a:dk2>
        <a:srgbClr val="886273"/>
      </a:dk2>
      <a:lt2>
        <a:srgbClr val="D4BBC3"/>
      </a:lt2>
      <a:accent1>
        <a:srgbClr val="E7D6DE"/>
      </a:accent1>
      <a:accent2>
        <a:srgbClr val="FCF3F8"/>
      </a:accent2>
      <a:accent3>
        <a:srgbClr val="E2A6C8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531</Words>
  <Application>Microsoft Office PowerPoint</Application>
  <PresentationFormat>On-screen Show 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Lucida Fax</vt:lpstr>
      <vt:lpstr>Arial</vt:lpstr>
      <vt:lpstr>Manrope</vt:lpstr>
      <vt:lpstr>Kulim Park SemiBold</vt:lpstr>
      <vt:lpstr>Kulim Park</vt:lpstr>
      <vt:lpstr>Nunito Light</vt:lpstr>
      <vt:lpstr>Minimalist Korean Aesthetic Pitch Deck XL Pink Variant by Slidesgo</vt:lpstr>
      <vt:lpstr>WASSERSTOFF AI ENGINEER INTERNSHIP TASK</vt:lpstr>
      <vt:lpstr>PROJECT OVERVIEW</vt:lpstr>
      <vt:lpstr>PowerPoint Presentation</vt:lpstr>
      <vt:lpstr>PowerPoint Presentation</vt:lpstr>
      <vt:lpstr>RESULTS AND CHALLENGES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Vedika Heda</dc:creator>
  <cp:lastModifiedBy>Vedika Heda</cp:lastModifiedBy>
  <cp:revision>6</cp:revision>
  <dcterms:modified xsi:type="dcterms:W3CDTF">2024-08-19T14:24:37Z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