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 Thin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Didact Gothic"/>
      <p:regular r:id="rId37"/>
    </p:embeddedFont>
    <p:embeddedFont>
      <p:font typeface="Roboto Mono Thin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Bree Serif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italic.fntdata"/><Relationship Id="rId20" Type="http://schemas.openxmlformats.org/officeDocument/2006/relationships/slide" Target="slides/slide16.xml"/><Relationship Id="rId42" Type="http://schemas.openxmlformats.org/officeDocument/2006/relationships/font" Target="fonts/RobotoLight-regular.fntdata"/><Relationship Id="rId41" Type="http://schemas.openxmlformats.org/officeDocument/2006/relationships/font" Target="fonts/RobotoMonoThin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italic.fntdata"/><Relationship Id="rId21" Type="http://schemas.openxmlformats.org/officeDocument/2006/relationships/slide" Target="slides/slide17.xml"/><Relationship Id="rId43" Type="http://schemas.openxmlformats.org/officeDocument/2006/relationships/font" Target="fonts/RobotoLight-bold.fntdata"/><Relationship Id="rId24" Type="http://schemas.openxmlformats.org/officeDocument/2006/relationships/slide" Target="slides/slide20.xml"/><Relationship Id="rId46" Type="http://schemas.openxmlformats.org/officeDocument/2006/relationships/font" Target="fonts/BreeSerif-regular.fntdata"/><Relationship Id="rId23" Type="http://schemas.openxmlformats.org/officeDocument/2006/relationships/slide" Target="slides/slide19.xml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DidactGothic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Thin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Thin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9e5372ba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9e5372ba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19e5372ba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19e5372ba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9e5372ba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19e5372ba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9e5372ba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19e5372ba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19e5372ba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19e5372ba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9e5372ba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9e5372ba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9e5372ba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9e5372ba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9e5372ba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9e5372ba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19e5372ba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19e5372ba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19e5372ba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19e5372ba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19e5372ba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19e5372ba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19e5372ba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19e5372ba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9e5372ba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9e5372ba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9e5372b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9e5372b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73550" y="1713175"/>
            <a:ext cx="31296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Leave </a:t>
            </a:r>
            <a:r>
              <a:rPr lang="es">
                <a:solidFill>
                  <a:schemeClr val="accent1"/>
                </a:solidFill>
              </a:rPr>
              <a:t>Management</a:t>
            </a:r>
            <a:r>
              <a:rPr lang="es">
                <a:solidFill>
                  <a:schemeClr val="accent1"/>
                </a:solidFill>
              </a:rPr>
              <a:t> System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3214550"/>
            <a:ext cx="3129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Submission type : Individual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Name:	 Vedika Deshmukh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Batch : HDFC API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Program :API 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Date: 20/04/2023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idx="1" type="subTitle"/>
          </p:nvPr>
        </p:nvSpPr>
        <p:spPr>
          <a:xfrm>
            <a:off x="3913863" y="3090575"/>
            <a:ext cx="14430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Admin has all the access to Employee details , leave Request Leave Balance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25" name="Google Shape;425;p2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Module </a:t>
            </a:r>
            <a:endParaRPr/>
          </a:p>
        </p:txBody>
      </p:sp>
      <p:sp>
        <p:nvSpPr>
          <p:cNvPr id="426" name="Google Shape;426;p27"/>
          <p:cNvSpPr txBox="1"/>
          <p:nvPr>
            <p:ph idx="2" type="subTitle"/>
          </p:nvPr>
        </p:nvSpPr>
        <p:spPr>
          <a:xfrm>
            <a:off x="6088325" y="3619725"/>
            <a:ext cx="15351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all the operation on leave balance and leave request is performed </a:t>
            </a:r>
            <a:endParaRPr/>
          </a:p>
        </p:txBody>
      </p:sp>
      <p:sp>
        <p:nvSpPr>
          <p:cNvPr id="427" name="Google Shape;427;p27"/>
          <p:cNvSpPr txBox="1"/>
          <p:nvPr>
            <p:ph idx="3" type="subTitle"/>
          </p:nvPr>
        </p:nvSpPr>
        <p:spPr>
          <a:xfrm>
            <a:off x="1595450" y="3585675"/>
            <a:ext cx="13941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Employee can  add employee details and also can send leave request to admin</a:t>
            </a:r>
            <a:endParaRPr/>
          </a:p>
        </p:txBody>
      </p:sp>
      <p:sp>
        <p:nvSpPr>
          <p:cNvPr id="428" name="Google Shape;428;p27"/>
          <p:cNvSpPr txBox="1"/>
          <p:nvPr>
            <p:ph type="ctrTitle"/>
          </p:nvPr>
        </p:nvSpPr>
        <p:spPr>
          <a:xfrm>
            <a:off x="3534000" y="2486375"/>
            <a:ext cx="20760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1"/>
                </a:solidFill>
              </a:rPr>
              <a:t>ADMIN </a:t>
            </a:r>
            <a:endParaRPr sz="500">
              <a:solidFill>
                <a:schemeClr val="accent1"/>
              </a:solidFill>
            </a:endParaRPr>
          </a:p>
        </p:txBody>
      </p:sp>
      <p:sp>
        <p:nvSpPr>
          <p:cNvPr id="429" name="Google Shape;429;p27"/>
          <p:cNvSpPr txBox="1"/>
          <p:nvPr>
            <p:ph idx="4" type="ctrTitle"/>
          </p:nvPr>
        </p:nvSpPr>
        <p:spPr>
          <a:xfrm>
            <a:off x="5817875" y="3275925"/>
            <a:ext cx="2076000" cy="4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1"/>
                </a:solidFill>
              </a:rPr>
              <a:t>Leave 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430" name="Google Shape;430;p27"/>
          <p:cNvSpPr txBox="1"/>
          <p:nvPr>
            <p:ph idx="5" type="ctrTitle"/>
          </p:nvPr>
        </p:nvSpPr>
        <p:spPr>
          <a:xfrm>
            <a:off x="1254500" y="3090575"/>
            <a:ext cx="2076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1"/>
                </a:solidFill>
              </a:rPr>
              <a:t>Employee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OverView </a:t>
            </a:r>
            <a:endParaRPr/>
          </a:p>
        </p:txBody>
      </p:sp>
      <p:sp>
        <p:nvSpPr>
          <p:cNvPr id="436" name="Google Shape;436;p28"/>
          <p:cNvSpPr txBox="1"/>
          <p:nvPr/>
        </p:nvSpPr>
        <p:spPr>
          <a:xfrm>
            <a:off x="369125" y="1364800"/>
            <a:ext cx="82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28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ADMIN</a:t>
            </a:r>
            <a:endParaRPr sz="1300"/>
          </a:p>
        </p:txBody>
      </p:sp>
      <p:sp>
        <p:nvSpPr>
          <p:cNvPr id="438" name="Google Shape;438;p28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DATABASE </a:t>
            </a:r>
            <a:endParaRPr sz="1300"/>
          </a:p>
        </p:txBody>
      </p:sp>
      <p:sp>
        <p:nvSpPr>
          <p:cNvPr id="439" name="Google Shape;439;p28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EMPLOYEE</a:t>
            </a:r>
            <a:endParaRPr sz="1300"/>
          </a:p>
        </p:txBody>
      </p:sp>
      <p:pic>
        <p:nvPicPr>
          <p:cNvPr id="440" name="Google Shape;4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838" y="1607500"/>
            <a:ext cx="1132625" cy="11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675" y="1966475"/>
            <a:ext cx="1132625" cy="11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7138" y="2796375"/>
            <a:ext cx="1435425" cy="7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idx="6" type="ctrTitle"/>
          </p:nvPr>
        </p:nvSpPr>
        <p:spPr>
          <a:xfrm>
            <a:off x="166000" y="367725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 </a:t>
            </a:r>
            <a:endParaRPr/>
          </a:p>
        </p:txBody>
      </p:sp>
      <p:grpSp>
        <p:nvGrpSpPr>
          <p:cNvPr id="448" name="Google Shape;448;p29"/>
          <p:cNvGrpSpPr/>
          <p:nvPr/>
        </p:nvGrpSpPr>
        <p:grpSpPr>
          <a:xfrm>
            <a:off x="1925706" y="1376300"/>
            <a:ext cx="1969523" cy="1370930"/>
            <a:chOff x="3358416" y="3360575"/>
            <a:chExt cx="1341180" cy="847980"/>
          </a:xfrm>
        </p:grpSpPr>
        <p:grpSp>
          <p:nvGrpSpPr>
            <p:cNvPr id="449" name="Google Shape;449;p29"/>
            <p:cNvGrpSpPr/>
            <p:nvPr/>
          </p:nvGrpSpPr>
          <p:grpSpPr>
            <a:xfrm>
              <a:off x="3358416" y="3360575"/>
              <a:ext cx="1341180" cy="137232"/>
              <a:chOff x="3358416" y="3360575"/>
              <a:chExt cx="1341180" cy="137232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3358416" y="3361306"/>
                <a:ext cx="7062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Employee id</a:t>
                </a:r>
                <a:endParaRPr b="1" sz="1100"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106796" y="3360575"/>
                <a:ext cx="5928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 </a:t>
                </a:r>
                <a:endParaRPr b="1" sz="900"/>
              </a:p>
            </p:txBody>
          </p:sp>
        </p:grpSp>
        <p:grpSp>
          <p:nvGrpSpPr>
            <p:cNvPr id="452" name="Google Shape;452;p29"/>
            <p:cNvGrpSpPr/>
            <p:nvPr/>
          </p:nvGrpSpPr>
          <p:grpSpPr>
            <a:xfrm>
              <a:off x="3358436" y="3538576"/>
              <a:ext cx="1341141" cy="492163"/>
              <a:chOff x="3358436" y="3538576"/>
              <a:chExt cx="1341141" cy="492163"/>
            </a:xfrm>
          </p:grpSpPr>
          <p:sp>
            <p:nvSpPr>
              <p:cNvPr id="453" name="Google Shape;453;p29"/>
              <p:cNvSpPr/>
              <p:nvPr/>
            </p:nvSpPr>
            <p:spPr>
              <a:xfrm>
                <a:off x="3358436" y="3538940"/>
                <a:ext cx="7062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Department</a:t>
                </a:r>
                <a:endParaRPr b="1" sz="1100"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4106777" y="3538576"/>
                <a:ext cx="5928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4106777" y="3716408"/>
                <a:ext cx="5928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4106777" y="3894239"/>
                <a:ext cx="5928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</p:grpSp>
        <p:grpSp>
          <p:nvGrpSpPr>
            <p:cNvPr id="457" name="Google Shape;457;p29"/>
            <p:cNvGrpSpPr/>
            <p:nvPr/>
          </p:nvGrpSpPr>
          <p:grpSpPr>
            <a:xfrm>
              <a:off x="3358428" y="3716590"/>
              <a:ext cx="1341167" cy="491965"/>
              <a:chOff x="3358428" y="3716590"/>
              <a:chExt cx="1341167" cy="491965"/>
            </a:xfrm>
          </p:grpSpPr>
          <p:sp>
            <p:nvSpPr>
              <p:cNvPr id="458" name="Google Shape;458;p29"/>
              <p:cNvSpPr/>
              <p:nvPr/>
            </p:nvSpPr>
            <p:spPr>
              <a:xfrm>
                <a:off x="3358428" y="3716590"/>
                <a:ext cx="7062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Name</a:t>
                </a:r>
                <a:endParaRPr b="1" sz="1100"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4106796" y="4072055"/>
                <a:ext cx="5928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</p:grpSp>
        <p:sp>
          <p:nvSpPr>
            <p:cNvPr id="460" name="Google Shape;460;p29"/>
            <p:cNvSpPr/>
            <p:nvPr/>
          </p:nvSpPr>
          <p:spPr>
            <a:xfrm>
              <a:off x="3358430" y="3894223"/>
              <a:ext cx="7062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EMail</a:t>
              </a:r>
              <a:endParaRPr b="1" sz="110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58433" y="4071873"/>
              <a:ext cx="7062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Phone No.</a:t>
              </a:r>
              <a:endParaRPr b="1" sz="1100"/>
            </a:p>
          </p:txBody>
        </p:sp>
      </p:grpSp>
      <p:grpSp>
        <p:nvGrpSpPr>
          <p:cNvPr id="462" name="Google Shape;462;p29"/>
          <p:cNvGrpSpPr/>
          <p:nvPr/>
        </p:nvGrpSpPr>
        <p:grpSpPr>
          <a:xfrm>
            <a:off x="1925918" y="3320993"/>
            <a:ext cx="2027690" cy="1370955"/>
            <a:chOff x="3358417" y="3360574"/>
            <a:chExt cx="1189680" cy="847996"/>
          </a:xfrm>
        </p:grpSpPr>
        <p:grpSp>
          <p:nvGrpSpPr>
            <p:cNvPr id="463" name="Google Shape;463;p29"/>
            <p:cNvGrpSpPr/>
            <p:nvPr/>
          </p:nvGrpSpPr>
          <p:grpSpPr>
            <a:xfrm>
              <a:off x="3358417" y="3360574"/>
              <a:ext cx="1189595" cy="137227"/>
              <a:chOff x="3358417" y="3360574"/>
              <a:chExt cx="1189595" cy="137227"/>
            </a:xfrm>
          </p:grpSpPr>
          <p:sp>
            <p:nvSpPr>
              <p:cNvPr id="464" name="Google Shape;464;p29"/>
              <p:cNvSpPr/>
              <p:nvPr/>
            </p:nvSpPr>
            <p:spPr>
              <a:xfrm>
                <a:off x="3358417" y="3361300"/>
                <a:ext cx="5871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Admin</a:t>
                </a:r>
                <a:r>
                  <a:rPr b="1" lang="es" sz="1100"/>
                  <a:t> id</a:t>
                </a:r>
                <a:endParaRPr b="1" sz="1100"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3995112" y="3360574"/>
                <a:ext cx="5529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 </a:t>
                </a:r>
                <a:endParaRPr b="1" sz="900"/>
              </a:p>
            </p:txBody>
          </p:sp>
        </p:grpSp>
        <p:grpSp>
          <p:nvGrpSpPr>
            <p:cNvPr id="466" name="Google Shape;466;p29"/>
            <p:cNvGrpSpPr/>
            <p:nvPr/>
          </p:nvGrpSpPr>
          <p:grpSpPr>
            <a:xfrm>
              <a:off x="3358431" y="3538579"/>
              <a:ext cx="1189651" cy="492158"/>
              <a:chOff x="3358431" y="3538579"/>
              <a:chExt cx="1189651" cy="492158"/>
            </a:xfrm>
          </p:grpSpPr>
          <p:sp>
            <p:nvSpPr>
              <p:cNvPr id="467" name="Google Shape;467;p29"/>
              <p:cNvSpPr/>
              <p:nvPr/>
            </p:nvSpPr>
            <p:spPr>
              <a:xfrm>
                <a:off x="3358431" y="3538946"/>
                <a:ext cx="5871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Department</a:t>
                </a:r>
                <a:endParaRPr b="1" sz="1100"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3995109" y="3538579"/>
                <a:ext cx="5529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</a:t>
                </a:r>
                <a:r>
                  <a:rPr b="1" lang="es" sz="1100">
                    <a:solidFill>
                      <a:schemeClr val="dk1"/>
                    </a:solidFill>
                  </a:rPr>
                  <a:t>()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3995182" y="3716407"/>
                <a:ext cx="5529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3995182" y="3894238"/>
                <a:ext cx="5529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</a:t>
                </a:r>
                <a:r>
                  <a:rPr b="1" lang="es" sz="1100">
                    <a:solidFill>
                      <a:schemeClr val="dk1"/>
                    </a:solidFill>
                  </a:rPr>
                  <a:t>()</a:t>
                </a:r>
                <a:endParaRPr b="1" sz="900"/>
              </a:p>
            </p:txBody>
          </p:sp>
        </p:grpSp>
        <p:grpSp>
          <p:nvGrpSpPr>
            <p:cNvPr id="471" name="Google Shape;471;p29"/>
            <p:cNvGrpSpPr/>
            <p:nvPr/>
          </p:nvGrpSpPr>
          <p:grpSpPr>
            <a:xfrm>
              <a:off x="3358431" y="3716592"/>
              <a:ext cx="1189666" cy="491977"/>
              <a:chOff x="3358431" y="3716592"/>
              <a:chExt cx="1189666" cy="491977"/>
            </a:xfrm>
          </p:grpSpPr>
          <p:sp>
            <p:nvSpPr>
              <p:cNvPr id="472" name="Google Shape;472;p29"/>
              <p:cNvSpPr/>
              <p:nvPr/>
            </p:nvSpPr>
            <p:spPr>
              <a:xfrm>
                <a:off x="3358431" y="3716592"/>
                <a:ext cx="5871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000"/>
                  <a:t>Admin </a:t>
                </a:r>
                <a:r>
                  <a:rPr b="1" lang="es" sz="1000"/>
                  <a:t>Name</a:t>
                </a:r>
                <a:endParaRPr b="1" sz="1000"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3995197" y="4072069"/>
                <a:ext cx="5529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</a:t>
                </a:r>
                <a:r>
                  <a:rPr b="1" lang="es" sz="1100">
                    <a:solidFill>
                      <a:schemeClr val="dk1"/>
                    </a:solidFill>
                  </a:rPr>
                  <a:t>()</a:t>
                </a:r>
                <a:endParaRPr b="1" sz="900"/>
              </a:p>
            </p:txBody>
          </p:sp>
        </p:grpSp>
        <p:sp>
          <p:nvSpPr>
            <p:cNvPr id="474" name="Google Shape;474;p29"/>
            <p:cNvSpPr/>
            <p:nvPr/>
          </p:nvSpPr>
          <p:spPr>
            <a:xfrm>
              <a:off x="3358431" y="3894222"/>
              <a:ext cx="5871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EMail</a:t>
              </a:r>
              <a:endParaRPr b="1" sz="11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358431" y="4071868"/>
              <a:ext cx="5871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Phone No.</a:t>
              </a:r>
              <a:endParaRPr b="1" sz="1100"/>
            </a:p>
          </p:txBody>
        </p:sp>
      </p:grpSp>
      <p:sp>
        <p:nvSpPr>
          <p:cNvPr id="476" name="Google Shape;476;p29"/>
          <p:cNvSpPr txBox="1"/>
          <p:nvPr/>
        </p:nvSpPr>
        <p:spPr>
          <a:xfrm>
            <a:off x="498600" y="1869325"/>
            <a:ext cx="14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Table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586050" y="3813950"/>
            <a:ext cx="12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 </a:t>
            </a: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7227375" y="1869325"/>
            <a:ext cx="17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Request </a:t>
            </a: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9" name="Google Shape;479;p29"/>
          <p:cNvGrpSpPr/>
          <p:nvPr/>
        </p:nvGrpSpPr>
        <p:grpSpPr>
          <a:xfrm>
            <a:off x="4569982" y="1284725"/>
            <a:ext cx="2428741" cy="1554104"/>
            <a:chOff x="3358385" y="3361303"/>
            <a:chExt cx="721144" cy="1379954"/>
          </a:xfrm>
        </p:grpSpPr>
        <p:grpSp>
          <p:nvGrpSpPr>
            <p:cNvPr id="480" name="Google Shape;480;p29"/>
            <p:cNvGrpSpPr/>
            <p:nvPr/>
          </p:nvGrpSpPr>
          <p:grpSpPr>
            <a:xfrm>
              <a:off x="3358400" y="3538936"/>
              <a:ext cx="721129" cy="847053"/>
              <a:chOff x="3358400" y="3538936"/>
              <a:chExt cx="721129" cy="847053"/>
            </a:xfrm>
          </p:grpSpPr>
          <p:sp>
            <p:nvSpPr>
              <p:cNvPr id="481" name="Google Shape;481;p29"/>
              <p:cNvSpPr/>
              <p:nvPr/>
            </p:nvSpPr>
            <p:spPr>
              <a:xfrm>
                <a:off x="3358400" y="3538939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1100">
                    <a:solidFill>
                      <a:schemeClr val="dk1"/>
                    </a:solidFill>
                  </a:rPr>
                  <a:t>employee id</a:t>
                </a:r>
                <a:endParaRPr b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3788807" y="3538936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</a:t>
                </a:r>
                <a:endParaRPr b="1" sz="900"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3788830" y="3716591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VARCHAR()</a:t>
                </a:r>
                <a:endParaRPr b="1" sz="900"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3788830" y="3894224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sz="900"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3788807" y="4071857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3788830" y="4249489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87" name="Google Shape;487;p29"/>
            <p:cNvGrpSpPr/>
            <p:nvPr/>
          </p:nvGrpSpPr>
          <p:grpSpPr>
            <a:xfrm>
              <a:off x="3358385" y="3361303"/>
              <a:ext cx="721129" cy="1379951"/>
              <a:chOff x="3358385" y="3361303"/>
              <a:chExt cx="721129" cy="1379951"/>
            </a:xfrm>
          </p:grpSpPr>
          <p:sp>
            <p:nvSpPr>
              <p:cNvPr id="488" name="Google Shape;488;p29"/>
              <p:cNvSpPr/>
              <p:nvPr/>
            </p:nvSpPr>
            <p:spPr>
              <a:xfrm>
                <a:off x="3358385" y="3716572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chemeClr val="dk1"/>
                    </a:solidFill>
                  </a:rPr>
                  <a:t>Leave type</a:t>
                </a:r>
                <a:endParaRPr b="1" sz="1100"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3788807" y="3361303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</a:t>
                </a:r>
                <a:endParaRPr b="1" sz="900"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3788815" y="4427122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3788815" y="4604755"/>
                <a:ext cx="2907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sz="9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92" name="Google Shape;492;p29"/>
            <p:cNvSpPr/>
            <p:nvPr/>
          </p:nvSpPr>
          <p:spPr>
            <a:xfrm>
              <a:off x="3358423" y="4427125"/>
              <a:ext cx="3999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status</a:t>
              </a:r>
              <a:endParaRPr b="1" sz="110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358408" y="4604758"/>
              <a:ext cx="3999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chemeClr val="dk1"/>
                  </a:solidFill>
                </a:rPr>
                <a:t>comment</a:t>
              </a:r>
              <a:endParaRPr b="1" sz="1100"/>
            </a:p>
          </p:txBody>
        </p:sp>
        <p:grpSp>
          <p:nvGrpSpPr>
            <p:cNvPr id="494" name="Google Shape;494;p29"/>
            <p:cNvGrpSpPr/>
            <p:nvPr/>
          </p:nvGrpSpPr>
          <p:grpSpPr>
            <a:xfrm>
              <a:off x="3358415" y="3361306"/>
              <a:ext cx="399900" cy="1024686"/>
              <a:chOff x="3358415" y="3361306"/>
              <a:chExt cx="399900" cy="1024686"/>
            </a:xfrm>
          </p:grpSpPr>
          <p:sp>
            <p:nvSpPr>
              <p:cNvPr id="495" name="Google Shape;495;p29"/>
              <p:cNvSpPr/>
              <p:nvPr/>
            </p:nvSpPr>
            <p:spPr>
              <a:xfrm>
                <a:off x="3358415" y="3361306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Leave request id</a:t>
                </a:r>
                <a:endParaRPr b="1" sz="1100"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3358415" y="3894227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start date</a:t>
                </a:r>
                <a:endParaRPr b="1" sz="1100"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3358415" y="4071859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end date</a:t>
                </a:r>
                <a:endParaRPr b="1" sz="1100"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3358415" y="4249492"/>
                <a:ext cx="3999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chemeClr val="dk1"/>
                    </a:solidFill>
                  </a:rPr>
                  <a:t> reason</a:t>
                </a:r>
                <a:endParaRPr b="1" sz="1100"/>
              </a:p>
            </p:txBody>
          </p:sp>
        </p:grpSp>
      </p:grpSp>
      <p:sp>
        <p:nvSpPr>
          <p:cNvPr id="499" name="Google Shape;499;p29"/>
          <p:cNvSpPr txBox="1"/>
          <p:nvPr/>
        </p:nvSpPr>
        <p:spPr>
          <a:xfrm>
            <a:off x="7227375" y="3813950"/>
            <a:ext cx="17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Leave Balance Table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0" name="Google Shape;500;p29"/>
          <p:cNvGrpSpPr/>
          <p:nvPr/>
        </p:nvGrpSpPr>
        <p:grpSpPr>
          <a:xfrm>
            <a:off x="4738465" y="3498925"/>
            <a:ext cx="2377000" cy="1083480"/>
            <a:chOff x="3358416" y="3360561"/>
            <a:chExt cx="1192675" cy="670180"/>
          </a:xfrm>
        </p:grpSpPr>
        <p:grpSp>
          <p:nvGrpSpPr>
            <p:cNvPr id="501" name="Google Shape;501;p29"/>
            <p:cNvGrpSpPr/>
            <p:nvPr/>
          </p:nvGrpSpPr>
          <p:grpSpPr>
            <a:xfrm>
              <a:off x="3358436" y="3538578"/>
              <a:ext cx="1192642" cy="492163"/>
              <a:chOff x="3358436" y="3538578"/>
              <a:chExt cx="1192642" cy="492163"/>
            </a:xfrm>
          </p:grpSpPr>
          <p:sp>
            <p:nvSpPr>
              <p:cNvPr id="502" name="Google Shape;502;p29"/>
              <p:cNvSpPr/>
              <p:nvPr/>
            </p:nvSpPr>
            <p:spPr>
              <a:xfrm>
                <a:off x="3358436" y="3538940"/>
                <a:ext cx="7062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employee id</a:t>
                </a:r>
                <a:endParaRPr b="1" sz="1100"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4106778" y="3538578"/>
                <a:ext cx="444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</a:t>
                </a:r>
                <a:endParaRPr b="1" sz="900"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4106778" y="3716409"/>
                <a:ext cx="444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</a:t>
                </a:r>
                <a:endParaRPr b="1" sz="900"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4106778" y="3894241"/>
                <a:ext cx="444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>
                    <a:solidFill>
                      <a:schemeClr val="dk1"/>
                    </a:solidFill>
                  </a:rPr>
                  <a:t>VARCHAR()</a:t>
                </a:r>
                <a:endParaRPr b="1" sz="900"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3358428" y="3716590"/>
              <a:ext cx="7062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balance</a:t>
              </a:r>
              <a:endParaRPr b="1" sz="1100"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358430" y="3894223"/>
              <a:ext cx="706200" cy="136500"/>
            </a:xfrm>
            <a:prstGeom prst="flowChartAlternateProcess">
              <a:avLst/>
            </a:prstGeom>
            <a:solidFill>
              <a:srgbClr val="79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/>
                <a:t>Leave type</a:t>
              </a:r>
              <a:endParaRPr b="1" sz="1100"/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3358416" y="3360561"/>
              <a:ext cx="1192675" cy="137245"/>
              <a:chOff x="3358416" y="3360561"/>
              <a:chExt cx="1192675" cy="137245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4106790" y="3360561"/>
                <a:ext cx="444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900"/>
                  <a:t>long </a:t>
                </a:r>
                <a:endParaRPr b="1" sz="900"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3358416" y="3361306"/>
                <a:ext cx="7062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/>
                  <a:t> leave balance </a:t>
                </a:r>
                <a:r>
                  <a:rPr b="1" lang="es" sz="1100"/>
                  <a:t>id</a:t>
                </a:r>
                <a:endParaRPr b="1" sz="110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76"/>
            <a:ext cx="8839198" cy="13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25" y="3433850"/>
            <a:ext cx="5068799" cy="14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25263"/>
            <a:ext cx="8839202" cy="109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5425"/>
            <a:ext cx="6351049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89525"/>
            <a:ext cx="8839200" cy="18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type="ctrTitle"/>
          </p:nvPr>
        </p:nvSpPr>
        <p:spPr>
          <a:xfrm>
            <a:off x="311700" y="257425"/>
            <a:ext cx="8520600" cy="7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Employee </a:t>
            </a:r>
            <a:endParaRPr/>
          </a:p>
        </p:txBody>
      </p:sp>
      <p:pic>
        <p:nvPicPr>
          <p:cNvPr id="529" name="Google Shape;5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63" y="1141275"/>
            <a:ext cx="6377866" cy="35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63" y="864425"/>
            <a:ext cx="6377866" cy="35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61" y="738250"/>
            <a:ext cx="6650477" cy="380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</a:t>
            </a:r>
            <a:endParaRPr/>
          </a:p>
        </p:txBody>
      </p:sp>
      <p:pic>
        <p:nvPicPr>
          <p:cNvPr id="545" name="Google Shape;5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63" y="1251150"/>
            <a:ext cx="6377866" cy="35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ctrTitle"/>
          </p:nvPr>
        </p:nvSpPr>
        <p:spPr>
          <a:xfrm>
            <a:off x="209700" y="251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63" y="1053850"/>
            <a:ext cx="6377866" cy="35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" name="Google Shape;174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5" name="Google Shape;175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" name="Google Shape;176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" name="Google Shape;177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8" name="Google Shape;178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Here you could describe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the topic of the section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181" name="Google Shape;181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Requirements</a:t>
            </a:r>
            <a:endParaRPr/>
          </a:p>
        </p:txBody>
      </p:sp>
      <p:sp>
        <p:nvSpPr>
          <p:cNvPr id="182" name="Google Shape;182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Architecture </a:t>
            </a:r>
            <a:endParaRPr/>
          </a:p>
        </p:txBody>
      </p:sp>
      <p:sp>
        <p:nvSpPr>
          <p:cNvPr id="183" name="Google Shape;183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Timeline </a:t>
            </a:r>
            <a:endParaRPr/>
          </a:p>
        </p:txBody>
      </p:sp>
      <p:sp>
        <p:nvSpPr>
          <p:cNvPr id="184" name="Google Shape;184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Modules</a:t>
            </a:r>
            <a:endParaRPr/>
          </a:p>
        </p:txBody>
      </p:sp>
      <p:sp>
        <p:nvSpPr>
          <p:cNvPr id="185" name="Google Shape;185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Overview 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188" name="Google Shape;188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198" name="Google Shape;198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9"/>
          <p:cNvSpPr/>
          <p:nvPr/>
        </p:nvSpPr>
        <p:spPr>
          <a:xfrm>
            <a:off x="5167130" y="1987629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145525" y="390839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ctrTitle"/>
          </p:nvPr>
        </p:nvSpPr>
        <p:spPr>
          <a:xfrm>
            <a:off x="238850" y="280275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63" y="1082975"/>
            <a:ext cx="6377866" cy="35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>
            <p:ph type="ctrTitle"/>
          </p:nvPr>
        </p:nvSpPr>
        <p:spPr>
          <a:xfrm>
            <a:off x="370000" y="3240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Report</a:t>
            </a:r>
            <a:endParaRPr/>
          </a:p>
        </p:txBody>
      </p:sp>
      <p:pic>
        <p:nvPicPr>
          <p:cNvPr id="563" name="Google Shape;5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38" y="1053850"/>
            <a:ext cx="6947731" cy="39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569" name="Google Shape;569;p3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Question?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70" name="Google Shape;570;p39"/>
          <p:cNvSpPr/>
          <p:nvPr/>
        </p:nvSpPr>
        <p:spPr>
          <a:xfrm>
            <a:off x="158320" y="4640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100794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109658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116228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91626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14304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87652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-1719709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144803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111642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86582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129723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174449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144038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89639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177821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116074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172897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-7701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50062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149694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9"/>
          <p:cNvSpPr/>
          <p:nvPr/>
        </p:nvSpPr>
        <p:spPr>
          <a:xfrm>
            <a:off x="147400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-2292757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98349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74664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-2293813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"/>
          <p:cNvSpPr/>
          <p:nvPr/>
        </p:nvSpPr>
        <p:spPr>
          <a:xfrm>
            <a:off x="122646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9"/>
          <p:cNvSpPr/>
          <p:nvPr/>
        </p:nvSpPr>
        <p:spPr>
          <a:xfrm>
            <a:off x="141288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"/>
          <p:cNvSpPr/>
          <p:nvPr/>
        </p:nvSpPr>
        <p:spPr>
          <a:xfrm>
            <a:off x="131661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"/>
          <p:cNvSpPr/>
          <p:nvPr/>
        </p:nvSpPr>
        <p:spPr>
          <a:xfrm>
            <a:off x="140525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118826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"/>
          <p:cNvSpPr/>
          <p:nvPr/>
        </p:nvSpPr>
        <p:spPr>
          <a:xfrm>
            <a:off x="118826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9"/>
          <p:cNvSpPr/>
          <p:nvPr/>
        </p:nvSpPr>
        <p:spPr>
          <a:xfrm>
            <a:off x="133953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372255" y="17742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517425" y="18531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5034975" y="2508863"/>
            <a:ext cx="34575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The Office Leave Management Application is a software application that automates the office leave management procedure. The goal of this system is to streamline the leave application process, reduce administrative expense, and increase overall employee satisfaction.</a:t>
            </a:r>
            <a:endParaRPr sz="1500"/>
          </a:p>
        </p:txBody>
      </p:sp>
      <p:cxnSp>
        <p:nvCxnSpPr>
          <p:cNvPr id="213" name="Google Shape;213;p20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262" name="Google Shape;262;p20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265" name="Google Shape;265;p20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270" name="Google Shape;270;p20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275" name="Google Shape;275;p20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281" name="Google Shape;281;p20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REQUIREMENTS</a:t>
            </a:r>
            <a:endParaRPr/>
          </a:p>
        </p:txBody>
      </p:sp>
      <p:sp>
        <p:nvSpPr>
          <p:cNvPr id="293" name="Google Shape;293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OS: Windows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RAM: 8 gb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Hardware</a:t>
            </a:r>
            <a:r>
              <a:rPr lang="es" sz="900"/>
              <a:t> </a:t>
            </a:r>
            <a:endParaRPr sz="900"/>
          </a:p>
        </p:txBody>
      </p:sp>
      <p:sp>
        <p:nvSpPr>
          <p:cNvPr id="295" name="Google Shape;295;p21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1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301" name="Google Shape;301;p21"/>
            <p:cNvSpPr/>
            <p:nvPr/>
          </p:nvSpPr>
          <p:spPr>
            <a:xfrm>
              <a:off x="1190625" y="1515525"/>
              <a:ext cx="1645000" cy="2151125"/>
            </a:xfrm>
            <a:custGeom>
              <a:rect b="b" l="l" r="r" t="t"/>
              <a:pathLst>
                <a:path extrusionOk="0" h="86045" w="6580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865625" y="238125"/>
              <a:ext cx="2005325" cy="2148975"/>
            </a:xfrm>
            <a:custGeom>
              <a:rect b="b" l="l" r="r" t="t"/>
              <a:pathLst>
                <a:path extrusionOk="0" h="85959" w="80213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772975" y="2037400"/>
              <a:ext cx="1643700" cy="2149150"/>
            </a:xfrm>
            <a:custGeom>
              <a:rect b="b" l="l" r="r" t="t"/>
              <a:pathLst>
                <a:path extrusionOk="0" h="85966" w="65748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595225" y="300300"/>
              <a:ext cx="2493600" cy="1326850"/>
            </a:xfrm>
            <a:custGeom>
              <a:rect b="b" l="l" r="r" t="t"/>
              <a:pathLst>
                <a:path extrusionOk="0" h="53074" w="9974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519350" y="4075125"/>
              <a:ext cx="2490100" cy="1326425"/>
            </a:xfrm>
            <a:custGeom>
              <a:rect b="b" l="l" r="r" t="t"/>
              <a:pathLst>
                <a:path extrusionOk="0" h="53057" w="99604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733275" y="3314750"/>
              <a:ext cx="2008825" cy="2149425"/>
            </a:xfrm>
            <a:custGeom>
              <a:rect b="b" l="l" r="r" t="t"/>
              <a:pathLst>
                <a:path extrusionOk="0" h="85977" w="80353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7" name="Google Shape;307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5362713" y="3619725"/>
            <a:ext cx="18468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IDE: Eclipse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Language: JAVA jdk11/8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Database: MYSql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   Testing:Postman/swagger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21"/>
          <p:cNvSpPr txBox="1"/>
          <p:nvPr>
            <p:ph type="ctrTitle"/>
          </p:nvPr>
        </p:nvSpPr>
        <p:spPr>
          <a:xfrm>
            <a:off x="5095719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Software </a:t>
            </a:r>
            <a:endParaRPr sz="900"/>
          </a:p>
        </p:txBody>
      </p:sp>
      <p:sp>
        <p:nvSpPr>
          <p:cNvPr id="310" name="Google Shape;310;p21"/>
          <p:cNvSpPr/>
          <p:nvPr/>
        </p:nvSpPr>
        <p:spPr>
          <a:xfrm>
            <a:off x="57718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5569134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6266048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5921595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5830288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1"/>
          <p:cNvGrpSpPr/>
          <p:nvPr/>
        </p:nvGrpSpPr>
        <p:grpSpPr>
          <a:xfrm>
            <a:off x="6124031" y="2192159"/>
            <a:ext cx="317750" cy="317849"/>
            <a:chOff x="1191425" y="238125"/>
            <a:chExt cx="5217575" cy="5219200"/>
          </a:xfrm>
        </p:grpSpPr>
        <p:sp>
          <p:nvSpPr>
            <p:cNvPr id="316" name="Google Shape;316;p21"/>
            <p:cNvSpPr/>
            <p:nvPr/>
          </p:nvSpPr>
          <p:spPr>
            <a:xfrm>
              <a:off x="1191425" y="30010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972275" y="3001025"/>
              <a:ext cx="2436725" cy="2453850"/>
            </a:xfrm>
            <a:custGeom>
              <a:rect b="b" l="l" r="r" t="t"/>
              <a:pathLst>
                <a:path extrusionOk="0" h="98154" w="97469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191425" y="2381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3972275" y="240550"/>
              <a:ext cx="2436725" cy="2453875"/>
            </a:xfrm>
            <a:custGeom>
              <a:rect b="b" l="l" r="r" t="t"/>
              <a:pathLst>
                <a:path extrusionOk="0" h="98155" w="97469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054850" y="2520700"/>
              <a:ext cx="680950" cy="715200"/>
            </a:xfrm>
            <a:custGeom>
              <a:rect b="b" l="l" r="r" t="t"/>
              <a:pathLst>
                <a:path extrusionOk="0" h="28608" w="27238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3818950" y="2520700"/>
              <a:ext cx="776375" cy="698900"/>
            </a:xfrm>
            <a:custGeom>
              <a:rect b="b" l="l" r="r" t="t"/>
              <a:pathLst>
                <a:path extrusionOk="0" h="27956" w="31055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ctrTitle"/>
          </p:nvPr>
        </p:nvSpPr>
        <p:spPr>
          <a:xfrm>
            <a:off x="3606850" y="2863600"/>
            <a:ext cx="22554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Sequence Diagram</a:t>
            </a:r>
            <a:endParaRPr sz="1800"/>
          </a:p>
        </p:txBody>
      </p:sp>
      <p:sp>
        <p:nvSpPr>
          <p:cNvPr id="327" name="Google Shape;327;p22"/>
          <p:cNvSpPr txBox="1"/>
          <p:nvPr>
            <p:ph idx="4" type="ctrTitle"/>
          </p:nvPr>
        </p:nvSpPr>
        <p:spPr>
          <a:xfrm>
            <a:off x="5974275" y="2455900"/>
            <a:ext cx="20760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</a:rPr>
              <a:t>Use Case Diagram 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28" name="Google Shape;328;p22"/>
          <p:cNvSpPr txBox="1"/>
          <p:nvPr>
            <p:ph idx="5" type="ctrTitle"/>
          </p:nvPr>
        </p:nvSpPr>
        <p:spPr>
          <a:xfrm>
            <a:off x="1235700" y="3534425"/>
            <a:ext cx="20760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</a:rPr>
              <a:t>Class Diagram</a:t>
            </a:r>
            <a:r>
              <a:rPr lang="es" sz="1800"/>
              <a:t> </a:t>
            </a:r>
            <a:endParaRPr sz="1800"/>
          </a:p>
        </p:txBody>
      </p:sp>
      <p:sp>
        <p:nvSpPr>
          <p:cNvPr id="329" name="Google Shape;329;p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 </a:t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4203560" y="4422280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4259982" y="4468057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4310576" y="4450630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4310788" y="4463768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4203544" y="4656797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4394973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75" y="1292900"/>
            <a:ext cx="4044674" cy="308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212725" y="627850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Sequence Diagram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912" y="676275"/>
            <a:ext cx="5424751" cy="379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4"/>
          <p:cNvCxnSpPr/>
          <p:nvPr/>
        </p:nvCxnSpPr>
        <p:spPr>
          <a:xfrm>
            <a:off x="236000" y="1282761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AFFE4"/>
            </a:gs>
            <a:gs pos="100000">
              <a:srgbClr val="0FF8C2"/>
            </a:gs>
          </a:gsLst>
          <a:lin ang="5400012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idx="4" type="ctrTitle"/>
          </p:nvPr>
        </p:nvSpPr>
        <p:spPr>
          <a:xfrm>
            <a:off x="766175" y="5887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Class Diagram </a:t>
            </a:r>
            <a:endParaRPr>
              <a:solidFill>
                <a:srgbClr val="0C2E3A"/>
              </a:solidFill>
            </a:endParaRPr>
          </a:p>
        </p:txBody>
      </p:sp>
      <p:cxnSp>
        <p:nvCxnSpPr>
          <p:cNvPr id="355" name="Google Shape;355;p25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091A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5"/>
          <p:cNvSpPr/>
          <p:nvPr/>
        </p:nvSpPr>
        <p:spPr>
          <a:xfrm>
            <a:off x="-69625" y="786050"/>
            <a:ext cx="5339431" cy="3788443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" y="886500"/>
            <a:ext cx="5024270" cy="35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372" name="Google Shape;372;p26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6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 txBox="1"/>
          <p:nvPr>
            <p:ph idx="4294967295" type="subTitle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Created </a:t>
            </a:r>
            <a:r>
              <a:rPr lang="es" sz="1000"/>
              <a:t>database</a:t>
            </a:r>
            <a:r>
              <a:rPr lang="es" sz="1000"/>
              <a:t>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8" name="Google Shape;398;p26"/>
          <p:cNvSpPr txBox="1"/>
          <p:nvPr>
            <p:ph idx="4294967295" type="ctrTitle"/>
          </p:nvPr>
        </p:nvSpPr>
        <p:spPr>
          <a:xfrm>
            <a:off x="2684100" y="1551150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</a:t>
            </a:r>
            <a:r>
              <a:rPr lang="es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99" name="Google Shape;399;p26"/>
          <p:cNvSpPr txBox="1"/>
          <p:nvPr>
            <p:ph idx="4294967295" type="ctrTitle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</a:t>
            </a:r>
            <a:r>
              <a:rPr lang="es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/>
          <p:nvPr>
            <p:ph idx="4294967295" type="ctrTitle"/>
          </p:nvPr>
        </p:nvSpPr>
        <p:spPr>
          <a:xfrm>
            <a:off x="4748288" y="1292288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Day </a:t>
            </a:r>
            <a:r>
              <a:rPr lang="es" sz="1000">
                <a:solidFill>
                  <a:srgbClr val="FFFFFF"/>
                </a:solidFill>
              </a:rPr>
              <a:t>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1" name="Google Shape;401;p26"/>
          <p:cNvSpPr txBox="1"/>
          <p:nvPr>
            <p:ph idx="4294967295" type="subTitle"/>
          </p:nvPr>
        </p:nvSpPr>
        <p:spPr>
          <a:xfrm>
            <a:off x="4412800" y="1530038"/>
            <a:ext cx="1369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Started working on Backend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2" name="Google Shape;402;p26"/>
          <p:cNvSpPr txBox="1"/>
          <p:nvPr>
            <p:ph idx="4294967295" type="subTitle"/>
          </p:nvPr>
        </p:nvSpPr>
        <p:spPr>
          <a:xfrm>
            <a:off x="5525038" y="4131550"/>
            <a:ext cx="1218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Progress and Testing Functionality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3" name="Google Shape;403;p26"/>
          <p:cNvSpPr txBox="1"/>
          <p:nvPr>
            <p:ph idx="4294967295" type="subTitle"/>
          </p:nvPr>
        </p:nvSpPr>
        <p:spPr>
          <a:xfrm>
            <a:off x="2707600" y="1754763"/>
            <a:ext cx="1093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Architecture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4" name="Google Shape;404;p26"/>
          <p:cNvSpPr txBox="1"/>
          <p:nvPr>
            <p:ph idx="4294967295" type="ctrTitle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FINAL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VERSION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05" name="Google Shape;405;p26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406" name="Google Shape;406;p26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6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411" name="Google Shape;411;p26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6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416" name="Google Shape;416;p26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6"/>
          <p:cNvSpPr txBox="1"/>
          <p:nvPr>
            <p:ph idx="4294967295" type="ctrTitle"/>
          </p:nvPr>
        </p:nvSpPr>
        <p:spPr>
          <a:xfrm>
            <a:off x="1193350" y="2888788"/>
            <a:ext cx="983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Requirement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