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21D04-AF79-46A3-936A-B45CD0708B6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4257E3E-0309-4F0C-8FB1-9F4760D8C1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AA5E7DF5-F0AC-4782-9AEB-6371BEFC8C0C}"/>
              </a:ext>
            </a:extLst>
          </p:cNvPr>
          <p:cNvSpPr>
            <a:spLocks noGrp="1"/>
          </p:cNvSpPr>
          <p:nvPr>
            <p:ph type="dt" sz="half" idx="10"/>
          </p:nvPr>
        </p:nvSpPr>
        <p:spPr/>
        <p:txBody>
          <a:bodyPr/>
          <a:lstStyle/>
          <a:p>
            <a:fld id="{7AB9F190-48B7-4902-962B-BA5583DF561A}" type="datetimeFigureOut">
              <a:rPr lang="pt-BR" smtClean="0"/>
              <a:t>06/08/2017</a:t>
            </a:fld>
            <a:endParaRPr lang="pt-BR"/>
          </a:p>
        </p:txBody>
      </p:sp>
      <p:sp>
        <p:nvSpPr>
          <p:cNvPr id="5" name="Espaço Reservado para Rodapé 4">
            <a:extLst>
              <a:ext uri="{FF2B5EF4-FFF2-40B4-BE49-F238E27FC236}">
                <a16:creationId xmlns:a16="http://schemas.microsoft.com/office/drawing/2014/main" id="{3DE06F0A-7D79-4D2E-94B9-561A5240D59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8A00DB1-1DB3-4203-BCD2-E7E97AD2E728}"/>
              </a:ext>
            </a:extLst>
          </p:cNvPr>
          <p:cNvSpPr>
            <a:spLocks noGrp="1"/>
          </p:cNvSpPr>
          <p:nvPr>
            <p:ph type="sldNum" sz="quarter" idx="12"/>
          </p:nvPr>
        </p:nvSpPr>
        <p:spPr/>
        <p:txBody>
          <a:bodyPr/>
          <a:lstStyle/>
          <a:p>
            <a:fld id="{36DFB5C1-224B-439D-91C7-1FF1DB6DC5CD}" type="slidenum">
              <a:rPr lang="pt-BR" smtClean="0"/>
              <a:t>‹nº›</a:t>
            </a:fld>
            <a:endParaRPr lang="pt-BR"/>
          </a:p>
        </p:txBody>
      </p:sp>
    </p:spTree>
    <p:extLst>
      <p:ext uri="{BB962C8B-B14F-4D97-AF65-F5344CB8AC3E}">
        <p14:creationId xmlns:p14="http://schemas.microsoft.com/office/powerpoint/2010/main" val="768629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DF83F-5287-465F-925D-DBED6D8194E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B3F1E73F-1679-4218-AC69-7BBCAAC53376}"/>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6A8CAD2-B661-4EDA-A36B-5694E7C3355B}"/>
              </a:ext>
            </a:extLst>
          </p:cNvPr>
          <p:cNvSpPr>
            <a:spLocks noGrp="1"/>
          </p:cNvSpPr>
          <p:nvPr>
            <p:ph type="dt" sz="half" idx="10"/>
          </p:nvPr>
        </p:nvSpPr>
        <p:spPr/>
        <p:txBody>
          <a:bodyPr/>
          <a:lstStyle/>
          <a:p>
            <a:fld id="{7AB9F190-48B7-4902-962B-BA5583DF561A}" type="datetimeFigureOut">
              <a:rPr lang="pt-BR" smtClean="0"/>
              <a:t>06/08/2017</a:t>
            </a:fld>
            <a:endParaRPr lang="pt-BR"/>
          </a:p>
        </p:txBody>
      </p:sp>
      <p:sp>
        <p:nvSpPr>
          <p:cNvPr id="5" name="Espaço Reservado para Rodapé 4">
            <a:extLst>
              <a:ext uri="{FF2B5EF4-FFF2-40B4-BE49-F238E27FC236}">
                <a16:creationId xmlns:a16="http://schemas.microsoft.com/office/drawing/2014/main" id="{78B8D73A-BBD9-43F6-B88C-1DC7A7B7CBD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493ADD0-BA44-489E-80A3-4E7E4476E819}"/>
              </a:ext>
            </a:extLst>
          </p:cNvPr>
          <p:cNvSpPr>
            <a:spLocks noGrp="1"/>
          </p:cNvSpPr>
          <p:nvPr>
            <p:ph type="sldNum" sz="quarter" idx="12"/>
          </p:nvPr>
        </p:nvSpPr>
        <p:spPr/>
        <p:txBody>
          <a:bodyPr/>
          <a:lstStyle/>
          <a:p>
            <a:fld id="{36DFB5C1-224B-439D-91C7-1FF1DB6DC5CD}" type="slidenum">
              <a:rPr lang="pt-BR" smtClean="0"/>
              <a:t>‹nº›</a:t>
            </a:fld>
            <a:endParaRPr lang="pt-BR"/>
          </a:p>
        </p:txBody>
      </p:sp>
    </p:spTree>
    <p:extLst>
      <p:ext uri="{BB962C8B-B14F-4D97-AF65-F5344CB8AC3E}">
        <p14:creationId xmlns:p14="http://schemas.microsoft.com/office/powerpoint/2010/main" val="2001071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1F9F982-B512-4C75-995C-95A2FF4C100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689F92A-5A68-4436-809D-AA7E8CDB25B1}"/>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EB43712-B830-4D07-AA46-B66AB94E4D90}"/>
              </a:ext>
            </a:extLst>
          </p:cNvPr>
          <p:cNvSpPr>
            <a:spLocks noGrp="1"/>
          </p:cNvSpPr>
          <p:nvPr>
            <p:ph type="dt" sz="half" idx="10"/>
          </p:nvPr>
        </p:nvSpPr>
        <p:spPr/>
        <p:txBody>
          <a:bodyPr/>
          <a:lstStyle/>
          <a:p>
            <a:fld id="{7AB9F190-48B7-4902-962B-BA5583DF561A}" type="datetimeFigureOut">
              <a:rPr lang="pt-BR" smtClean="0"/>
              <a:t>06/08/2017</a:t>
            </a:fld>
            <a:endParaRPr lang="pt-BR"/>
          </a:p>
        </p:txBody>
      </p:sp>
      <p:sp>
        <p:nvSpPr>
          <p:cNvPr id="5" name="Espaço Reservado para Rodapé 4">
            <a:extLst>
              <a:ext uri="{FF2B5EF4-FFF2-40B4-BE49-F238E27FC236}">
                <a16:creationId xmlns:a16="http://schemas.microsoft.com/office/drawing/2014/main" id="{1EB1A904-6DBD-4334-AC5D-A3E57D75337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3650FFC-7ABD-4732-AA76-84E3D2CE326B}"/>
              </a:ext>
            </a:extLst>
          </p:cNvPr>
          <p:cNvSpPr>
            <a:spLocks noGrp="1"/>
          </p:cNvSpPr>
          <p:nvPr>
            <p:ph type="sldNum" sz="quarter" idx="12"/>
          </p:nvPr>
        </p:nvSpPr>
        <p:spPr/>
        <p:txBody>
          <a:bodyPr/>
          <a:lstStyle/>
          <a:p>
            <a:fld id="{36DFB5C1-224B-439D-91C7-1FF1DB6DC5CD}" type="slidenum">
              <a:rPr lang="pt-BR" smtClean="0"/>
              <a:t>‹nº›</a:t>
            </a:fld>
            <a:endParaRPr lang="pt-BR"/>
          </a:p>
        </p:txBody>
      </p:sp>
    </p:spTree>
    <p:extLst>
      <p:ext uri="{BB962C8B-B14F-4D97-AF65-F5344CB8AC3E}">
        <p14:creationId xmlns:p14="http://schemas.microsoft.com/office/powerpoint/2010/main" val="284259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E35AB-6569-47C5-9FBD-7588D1C5FF2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9BCDA32-D82E-48E1-9490-CC31C8901AAB}"/>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7AFE22A-7E66-4F50-AB1E-E1769734AAF8}"/>
              </a:ext>
            </a:extLst>
          </p:cNvPr>
          <p:cNvSpPr>
            <a:spLocks noGrp="1"/>
          </p:cNvSpPr>
          <p:nvPr>
            <p:ph type="dt" sz="half" idx="10"/>
          </p:nvPr>
        </p:nvSpPr>
        <p:spPr/>
        <p:txBody>
          <a:bodyPr/>
          <a:lstStyle/>
          <a:p>
            <a:fld id="{7AB9F190-48B7-4902-962B-BA5583DF561A}" type="datetimeFigureOut">
              <a:rPr lang="pt-BR" smtClean="0"/>
              <a:t>06/08/2017</a:t>
            </a:fld>
            <a:endParaRPr lang="pt-BR"/>
          </a:p>
        </p:txBody>
      </p:sp>
      <p:sp>
        <p:nvSpPr>
          <p:cNvPr id="5" name="Espaço Reservado para Rodapé 4">
            <a:extLst>
              <a:ext uri="{FF2B5EF4-FFF2-40B4-BE49-F238E27FC236}">
                <a16:creationId xmlns:a16="http://schemas.microsoft.com/office/drawing/2014/main" id="{A555C068-43CC-4226-BC82-D1A43BD18F9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9FC642D-FB0F-45DF-AD80-47E66D44F105}"/>
              </a:ext>
            </a:extLst>
          </p:cNvPr>
          <p:cNvSpPr>
            <a:spLocks noGrp="1"/>
          </p:cNvSpPr>
          <p:nvPr>
            <p:ph type="sldNum" sz="quarter" idx="12"/>
          </p:nvPr>
        </p:nvSpPr>
        <p:spPr/>
        <p:txBody>
          <a:bodyPr/>
          <a:lstStyle/>
          <a:p>
            <a:fld id="{36DFB5C1-224B-439D-91C7-1FF1DB6DC5CD}" type="slidenum">
              <a:rPr lang="pt-BR" smtClean="0"/>
              <a:t>‹nº›</a:t>
            </a:fld>
            <a:endParaRPr lang="pt-BR"/>
          </a:p>
        </p:txBody>
      </p:sp>
    </p:spTree>
    <p:extLst>
      <p:ext uri="{BB962C8B-B14F-4D97-AF65-F5344CB8AC3E}">
        <p14:creationId xmlns:p14="http://schemas.microsoft.com/office/powerpoint/2010/main" val="149288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CD6D9-1C20-41FF-8326-425ACE05BD2B}"/>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AA179AA-4EDE-4F45-923A-7EF6BDD512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28DCB5F-01AD-4EE0-A752-7192DC5F44A5}"/>
              </a:ext>
            </a:extLst>
          </p:cNvPr>
          <p:cNvSpPr>
            <a:spLocks noGrp="1"/>
          </p:cNvSpPr>
          <p:nvPr>
            <p:ph type="dt" sz="half" idx="10"/>
          </p:nvPr>
        </p:nvSpPr>
        <p:spPr/>
        <p:txBody>
          <a:bodyPr/>
          <a:lstStyle/>
          <a:p>
            <a:fld id="{7AB9F190-48B7-4902-962B-BA5583DF561A}" type="datetimeFigureOut">
              <a:rPr lang="pt-BR" smtClean="0"/>
              <a:t>06/08/2017</a:t>
            </a:fld>
            <a:endParaRPr lang="pt-BR"/>
          </a:p>
        </p:txBody>
      </p:sp>
      <p:sp>
        <p:nvSpPr>
          <p:cNvPr id="5" name="Espaço Reservado para Rodapé 4">
            <a:extLst>
              <a:ext uri="{FF2B5EF4-FFF2-40B4-BE49-F238E27FC236}">
                <a16:creationId xmlns:a16="http://schemas.microsoft.com/office/drawing/2014/main" id="{5DA4EF79-3573-4D9F-9DE4-971BAB732F3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8269417-8932-43D0-AAAB-2272AD64ACAB}"/>
              </a:ext>
            </a:extLst>
          </p:cNvPr>
          <p:cNvSpPr>
            <a:spLocks noGrp="1"/>
          </p:cNvSpPr>
          <p:nvPr>
            <p:ph type="sldNum" sz="quarter" idx="12"/>
          </p:nvPr>
        </p:nvSpPr>
        <p:spPr/>
        <p:txBody>
          <a:bodyPr/>
          <a:lstStyle/>
          <a:p>
            <a:fld id="{36DFB5C1-224B-439D-91C7-1FF1DB6DC5CD}" type="slidenum">
              <a:rPr lang="pt-BR" smtClean="0"/>
              <a:t>‹nº›</a:t>
            </a:fld>
            <a:endParaRPr lang="pt-BR"/>
          </a:p>
        </p:txBody>
      </p:sp>
    </p:spTree>
    <p:extLst>
      <p:ext uri="{BB962C8B-B14F-4D97-AF65-F5344CB8AC3E}">
        <p14:creationId xmlns:p14="http://schemas.microsoft.com/office/powerpoint/2010/main" val="335078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7784F-EFEF-4B68-A868-40DD5918651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CDF8D22-6343-4D1A-98C0-D341565F6786}"/>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2E9EB99-A97E-46BF-9684-6BA0CAF088C5}"/>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853BFB6-6C61-41EC-9AA8-4433D30DBE2A}"/>
              </a:ext>
            </a:extLst>
          </p:cNvPr>
          <p:cNvSpPr>
            <a:spLocks noGrp="1"/>
          </p:cNvSpPr>
          <p:nvPr>
            <p:ph type="dt" sz="half" idx="10"/>
          </p:nvPr>
        </p:nvSpPr>
        <p:spPr/>
        <p:txBody>
          <a:bodyPr/>
          <a:lstStyle/>
          <a:p>
            <a:fld id="{7AB9F190-48B7-4902-962B-BA5583DF561A}" type="datetimeFigureOut">
              <a:rPr lang="pt-BR" smtClean="0"/>
              <a:t>06/08/2017</a:t>
            </a:fld>
            <a:endParaRPr lang="pt-BR"/>
          </a:p>
        </p:txBody>
      </p:sp>
      <p:sp>
        <p:nvSpPr>
          <p:cNvPr id="6" name="Espaço Reservado para Rodapé 5">
            <a:extLst>
              <a:ext uri="{FF2B5EF4-FFF2-40B4-BE49-F238E27FC236}">
                <a16:creationId xmlns:a16="http://schemas.microsoft.com/office/drawing/2014/main" id="{809AC982-1FA5-4694-BD66-39560BE6552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0C263DB-556A-4210-8227-8EFE4AB32C25}"/>
              </a:ext>
            </a:extLst>
          </p:cNvPr>
          <p:cNvSpPr>
            <a:spLocks noGrp="1"/>
          </p:cNvSpPr>
          <p:nvPr>
            <p:ph type="sldNum" sz="quarter" idx="12"/>
          </p:nvPr>
        </p:nvSpPr>
        <p:spPr/>
        <p:txBody>
          <a:bodyPr/>
          <a:lstStyle/>
          <a:p>
            <a:fld id="{36DFB5C1-224B-439D-91C7-1FF1DB6DC5CD}" type="slidenum">
              <a:rPr lang="pt-BR" smtClean="0"/>
              <a:t>‹nº›</a:t>
            </a:fld>
            <a:endParaRPr lang="pt-BR"/>
          </a:p>
        </p:txBody>
      </p:sp>
    </p:spTree>
    <p:extLst>
      <p:ext uri="{BB962C8B-B14F-4D97-AF65-F5344CB8AC3E}">
        <p14:creationId xmlns:p14="http://schemas.microsoft.com/office/powerpoint/2010/main" val="173263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2A8DA-F80D-4869-B175-A8B10A0143A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490E72D-5161-434D-838E-6F0BBB28B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9C0FE235-FB1C-4E76-AEAD-08D416DD4A74}"/>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4A81CE0-F962-4057-93F5-8CA93D515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8F96A666-E116-4487-8B65-26FE5A997471}"/>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09B56BE-9FF4-4D00-B595-4A5183DA0B28}"/>
              </a:ext>
            </a:extLst>
          </p:cNvPr>
          <p:cNvSpPr>
            <a:spLocks noGrp="1"/>
          </p:cNvSpPr>
          <p:nvPr>
            <p:ph type="dt" sz="half" idx="10"/>
          </p:nvPr>
        </p:nvSpPr>
        <p:spPr/>
        <p:txBody>
          <a:bodyPr/>
          <a:lstStyle/>
          <a:p>
            <a:fld id="{7AB9F190-48B7-4902-962B-BA5583DF561A}" type="datetimeFigureOut">
              <a:rPr lang="pt-BR" smtClean="0"/>
              <a:t>06/08/2017</a:t>
            </a:fld>
            <a:endParaRPr lang="pt-BR"/>
          </a:p>
        </p:txBody>
      </p:sp>
      <p:sp>
        <p:nvSpPr>
          <p:cNvPr id="8" name="Espaço Reservado para Rodapé 7">
            <a:extLst>
              <a:ext uri="{FF2B5EF4-FFF2-40B4-BE49-F238E27FC236}">
                <a16:creationId xmlns:a16="http://schemas.microsoft.com/office/drawing/2014/main" id="{6FC37492-8E23-4893-A9FB-A759C9A74D2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72B97BB-0AB4-43BC-936A-5CA6E481F22E}"/>
              </a:ext>
            </a:extLst>
          </p:cNvPr>
          <p:cNvSpPr>
            <a:spLocks noGrp="1"/>
          </p:cNvSpPr>
          <p:nvPr>
            <p:ph type="sldNum" sz="quarter" idx="12"/>
          </p:nvPr>
        </p:nvSpPr>
        <p:spPr/>
        <p:txBody>
          <a:bodyPr/>
          <a:lstStyle/>
          <a:p>
            <a:fld id="{36DFB5C1-224B-439D-91C7-1FF1DB6DC5CD}" type="slidenum">
              <a:rPr lang="pt-BR" smtClean="0"/>
              <a:t>‹nº›</a:t>
            </a:fld>
            <a:endParaRPr lang="pt-BR"/>
          </a:p>
        </p:txBody>
      </p:sp>
    </p:spTree>
    <p:extLst>
      <p:ext uri="{BB962C8B-B14F-4D97-AF65-F5344CB8AC3E}">
        <p14:creationId xmlns:p14="http://schemas.microsoft.com/office/powerpoint/2010/main" val="385314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BBC7FE-ECDB-4E58-A0CC-6340F0BD835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766AB09-084E-4820-AFB8-E7D995BA3443}"/>
              </a:ext>
            </a:extLst>
          </p:cNvPr>
          <p:cNvSpPr>
            <a:spLocks noGrp="1"/>
          </p:cNvSpPr>
          <p:nvPr>
            <p:ph type="dt" sz="half" idx="10"/>
          </p:nvPr>
        </p:nvSpPr>
        <p:spPr/>
        <p:txBody>
          <a:bodyPr/>
          <a:lstStyle/>
          <a:p>
            <a:fld id="{7AB9F190-48B7-4902-962B-BA5583DF561A}" type="datetimeFigureOut">
              <a:rPr lang="pt-BR" smtClean="0"/>
              <a:t>06/08/2017</a:t>
            </a:fld>
            <a:endParaRPr lang="pt-BR"/>
          </a:p>
        </p:txBody>
      </p:sp>
      <p:sp>
        <p:nvSpPr>
          <p:cNvPr id="4" name="Espaço Reservado para Rodapé 3">
            <a:extLst>
              <a:ext uri="{FF2B5EF4-FFF2-40B4-BE49-F238E27FC236}">
                <a16:creationId xmlns:a16="http://schemas.microsoft.com/office/drawing/2014/main" id="{CBF4C5FD-1EF4-4C1E-9003-BF4CEAD69C8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0282E9D-8241-4983-BD09-991284EE06E2}"/>
              </a:ext>
            </a:extLst>
          </p:cNvPr>
          <p:cNvSpPr>
            <a:spLocks noGrp="1"/>
          </p:cNvSpPr>
          <p:nvPr>
            <p:ph type="sldNum" sz="quarter" idx="12"/>
          </p:nvPr>
        </p:nvSpPr>
        <p:spPr/>
        <p:txBody>
          <a:bodyPr/>
          <a:lstStyle/>
          <a:p>
            <a:fld id="{36DFB5C1-224B-439D-91C7-1FF1DB6DC5CD}" type="slidenum">
              <a:rPr lang="pt-BR" smtClean="0"/>
              <a:t>‹nº›</a:t>
            </a:fld>
            <a:endParaRPr lang="pt-BR"/>
          </a:p>
        </p:txBody>
      </p:sp>
    </p:spTree>
    <p:extLst>
      <p:ext uri="{BB962C8B-B14F-4D97-AF65-F5344CB8AC3E}">
        <p14:creationId xmlns:p14="http://schemas.microsoft.com/office/powerpoint/2010/main" val="33372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F871781-941D-4A37-805E-8FB0751D240D}"/>
              </a:ext>
            </a:extLst>
          </p:cNvPr>
          <p:cNvSpPr>
            <a:spLocks noGrp="1"/>
          </p:cNvSpPr>
          <p:nvPr>
            <p:ph type="dt" sz="half" idx="10"/>
          </p:nvPr>
        </p:nvSpPr>
        <p:spPr/>
        <p:txBody>
          <a:bodyPr/>
          <a:lstStyle/>
          <a:p>
            <a:fld id="{7AB9F190-48B7-4902-962B-BA5583DF561A}" type="datetimeFigureOut">
              <a:rPr lang="pt-BR" smtClean="0"/>
              <a:t>06/08/2017</a:t>
            </a:fld>
            <a:endParaRPr lang="pt-BR"/>
          </a:p>
        </p:txBody>
      </p:sp>
      <p:sp>
        <p:nvSpPr>
          <p:cNvPr id="3" name="Espaço Reservado para Rodapé 2">
            <a:extLst>
              <a:ext uri="{FF2B5EF4-FFF2-40B4-BE49-F238E27FC236}">
                <a16:creationId xmlns:a16="http://schemas.microsoft.com/office/drawing/2014/main" id="{B72A941B-2E20-4EAE-8C37-961CDF71D1C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9B45B18-1D2D-4440-8F4E-31DDF49ADA59}"/>
              </a:ext>
            </a:extLst>
          </p:cNvPr>
          <p:cNvSpPr>
            <a:spLocks noGrp="1"/>
          </p:cNvSpPr>
          <p:nvPr>
            <p:ph type="sldNum" sz="quarter" idx="12"/>
          </p:nvPr>
        </p:nvSpPr>
        <p:spPr/>
        <p:txBody>
          <a:bodyPr/>
          <a:lstStyle/>
          <a:p>
            <a:fld id="{36DFB5C1-224B-439D-91C7-1FF1DB6DC5CD}" type="slidenum">
              <a:rPr lang="pt-BR" smtClean="0"/>
              <a:t>‹nº›</a:t>
            </a:fld>
            <a:endParaRPr lang="pt-BR"/>
          </a:p>
        </p:txBody>
      </p:sp>
    </p:spTree>
    <p:extLst>
      <p:ext uri="{BB962C8B-B14F-4D97-AF65-F5344CB8AC3E}">
        <p14:creationId xmlns:p14="http://schemas.microsoft.com/office/powerpoint/2010/main" val="2136067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A78D27-693D-4699-B8C7-AAFD9108DDC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08DC818-17A8-409E-8D57-0E7D61C11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F910DB7-04C5-4791-AA62-53D444FAC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3CF65FE1-C614-49F9-B973-2FEE3DF5AD36}"/>
              </a:ext>
            </a:extLst>
          </p:cNvPr>
          <p:cNvSpPr>
            <a:spLocks noGrp="1"/>
          </p:cNvSpPr>
          <p:nvPr>
            <p:ph type="dt" sz="half" idx="10"/>
          </p:nvPr>
        </p:nvSpPr>
        <p:spPr/>
        <p:txBody>
          <a:bodyPr/>
          <a:lstStyle/>
          <a:p>
            <a:fld id="{7AB9F190-48B7-4902-962B-BA5583DF561A}" type="datetimeFigureOut">
              <a:rPr lang="pt-BR" smtClean="0"/>
              <a:t>06/08/2017</a:t>
            </a:fld>
            <a:endParaRPr lang="pt-BR"/>
          </a:p>
        </p:txBody>
      </p:sp>
      <p:sp>
        <p:nvSpPr>
          <p:cNvPr id="6" name="Espaço Reservado para Rodapé 5">
            <a:extLst>
              <a:ext uri="{FF2B5EF4-FFF2-40B4-BE49-F238E27FC236}">
                <a16:creationId xmlns:a16="http://schemas.microsoft.com/office/drawing/2014/main" id="{CC2EEAB6-49BF-49DB-B07F-24D1D0D97D2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EBDF4C9-BF8D-4415-A744-B10FB7BA2F48}"/>
              </a:ext>
            </a:extLst>
          </p:cNvPr>
          <p:cNvSpPr>
            <a:spLocks noGrp="1"/>
          </p:cNvSpPr>
          <p:nvPr>
            <p:ph type="sldNum" sz="quarter" idx="12"/>
          </p:nvPr>
        </p:nvSpPr>
        <p:spPr/>
        <p:txBody>
          <a:bodyPr/>
          <a:lstStyle/>
          <a:p>
            <a:fld id="{36DFB5C1-224B-439D-91C7-1FF1DB6DC5CD}" type="slidenum">
              <a:rPr lang="pt-BR" smtClean="0"/>
              <a:t>‹nº›</a:t>
            </a:fld>
            <a:endParaRPr lang="pt-BR"/>
          </a:p>
        </p:txBody>
      </p:sp>
    </p:spTree>
    <p:extLst>
      <p:ext uri="{BB962C8B-B14F-4D97-AF65-F5344CB8AC3E}">
        <p14:creationId xmlns:p14="http://schemas.microsoft.com/office/powerpoint/2010/main" val="426907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CF913-CBFE-424F-8F45-CFDA4EC0EB3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133F9E2-AE95-45A1-8893-4C061D5C22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F3D5217-FE30-4589-9116-B5006414F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5462CFDF-B223-451A-A363-6878B5F9107D}"/>
              </a:ext>
            </a:extLst>
          </p:cNvPr>
          <p:cNvSpPr>
            <a:spLocks noGrp="1"/>
          </p:cNvSpPr>
          <p:nvPr>
            <p:ph type="dt" sz="half" idx="10"/>
          </p:nvPr>
        </p:nvSpPr>
        <p:spPr/>
        <p:txBody>
          <a:bodyPr/>
          <a:lstStyle/>
          <a:p>
            <a:fld id="{7AB9F190-48B7-4902-962B-BA5583DF561A}" type="datetimeFigureOut">
              <a:rPr lang="pt-BR" smtClean="0"/>
              <a:t>06/08/2017</a:t>
            </a:fld>
            <a:endParaRPr lang="pt-BR"/>
          </a:p>
        </p:txBody>
      </p:sp>
      <p:sp>
        <p:nvSpPr>
          <p:cNvPr id="6" name="Espaço Reservado para Rodapé 5">
            <a:extLst>
              <a:ext uri="{FF2B5EF4-FFF2-40B4-BE49-F238E27FC236}">
                <a16:creationId xmlns:a16="http://schemas.microsoft.com/office/drawing/2014/main" id="{32342C35-4175-46EF-AD47-5EA276520A7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3CBACFB-7B7F-4DCB-87E9-B032BECC5643}"/>
              </a:ext>
            </a:extLst>
          </p:cNvPr>
          <p:cNvSpPr>
            <a:spLocks noGrp="1"/>
          </p:cNvSpPr>
          <p:nvPr>
            <p:ph type="sldNum" sz="quarter" idx="12"/>
          </p:nvPr>
        </p:nvSpPr>
        <p:spPr/>
        <p:txBody>
          <a:bodyPr/>
          <a:lstStyle/>
          <a:p>
            <a:fld id="{36DFB5C1-224B-439D-91C7-1FF1DB6DC5CD}" type="slidenum">
              <a:rPr lang="pt-BR" smtClean="0"/>
              <a:t>‹nº›</a:t>
            </a:fld>
            <a:endParaRPr lang="pt-BR"/>
          </a:p>
        </p:txBody>
      </p:sp>
    </p:spTree>
    <p:extLst>
      <p:ext uri="{BB962C8B-B14F-4D97-AF65-F5344CB8AC3E}">
        <p14:creationId xmlns:p14="http://schemas.microsoft.com/office/powerpoint/2010/main" val="3989361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2E50AA0-29A1-474B-91CD-6958C338C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6014BE7-4382-404F-9F75-5C54D7C16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9473711-580B-4EC0-B9D3-2D09C3186F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B9F190-48B7-4902-962B-BA5583DF561A}" type="datetimeFigureOut">
              <a:rPr lang="pt-BR" smtClean="0"/>
              <a:t>06/08/2017</a:t>
            </a:fld>
            <a:endParaRPr lang="pt-BR"/>
          </a:p>
        </p:txBody>
      </p:sp>
      <p:sp>
        <p:nvSpPr>
          <p:cNvPr id="5" name="Espaço Reservado para Rodapé 4">
            <a:extLst>
              <a:ext uri="{FF2B5EF4-FFF2-40B4-BE49-F238E27FC236}">
                <a16:creationId xmlns:a16="http://schemas.microsoft.com/office/drawing/2014/main" id="{96A35A60-8A67-4681-AB5C-70F8D3FD8B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BECCC54-183F-46A9-BE20-3EC7ADA064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FB5C1-224B-439D-91C7-1FF1DB6DC5CD}" type="slidenum">
              <a:rPr lang="pt-BR" smtClean="0"/>
              <a:t>‹nº›</a:t>
            </a:fld>
            <a:endParaRPr lang="pt-BR"/>
          </a:p>
        </p:txBody>
      </p:sp>
    </p:spTree>
    <p:extLst>
      <p:ext uri="{BB962C8B-B14F-4D97-AF65-F5344CB8AC3E}">
        <p14:creationId xmlns:p14="http://schemas.microsoft.com/office/powerpoint/2010/main" val="3559996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BB1EF482-B0CC-4ACA-BBB0-5F9334A20A95}"/>
              </a:ext>
            </a:extLst>
          </p:cNvPr>
          <p:cNvSpPr txBox="1"/>
          <p:nvPr/>
        </p:nvSpPr>
        <p:spPr>
          <a:xfrm>
            <a:off x="490811" y="3879729"/>
            <a:ext cx="8962053" cy="369332"/>
          </a:xfrm>
          <a:prstGeom prst="rect">
            <a:avLst/>
          </a:prstGeom>
          <a:noFill/>
        </p:spPr>
        <p:txBody>
          <a:bodyPr wrap="square" rtlCol="0">
            <a:spAutoFit/>
          </a:bodyPr>
          <a:lstStyle/>
          <a:p>
            <a:pPr marL="285750" indent="-285750">
              <a:buFont typeface="Arial" panose="020B0604020202020204" pitchFamily="34" charset="0"/>
              <a:buChar char="•"/>
            </a:pPr>
            <a:r>
              <a:rPr lang="pt-BR" b="1" dirty="0"/>
              <a:t>Uso de IA, ML e Teoria dos Jogos</a:t>
            </a:r>
          </a:p>
        </p:txBody>
      </p:sp>
      <p:sp>
        <p:nvSpPr>
          <p:cNvPr id="7" name="CaixaDeTexto 6">
            <a:extLst>
              <a:ext uri="{FF2B5EF4-FFF2-40B4-BE49-F238E27FC236}">
                <a16:creationId xmlns:a16="http://schemas.microsoft.com/office/drawing/2014/main" id="{65DED578-3435-4161-AB75-C0CD8F1F0594}"/>
              </a:ext>
            </a:extLst>
          </p:cNvPr>
          <p:cNvSpPr txBox="1"/>
          <p:nvPr/>
        </p:nvSpPr>
        <p:spPr>
          <a:xfrm>
            <a:off x="1190314" y="5589429"/>
            <a:ext cx="9950256" cy="646331"/>
          </a:xfrm>
          <a:prstGeom prst="rect">
            <a:avLst/>
          </a:prstGeom>
          <a:noFill/>
        </p:spPr>
        <p:txBody>
          <a:bodyPr wrap="square" rtlCol="0">
            <a:spAutoFit/>
          </a:bodyPr>
          <a:lstStyle/>
          <a:p>
            <a:r>
              <a:rPr lang="pt-BR" dirty="0"/>
              <a:t>O fluxo, histórico e estilo de conversação gera uma determinada </a:t>
            </a:r>
            <a:r>
              <a:rPr lang="pt-BR" u="sng" dirty="0"/>
              <a:t>pontuação</a:t>
            </a:r>
            <a:r>
              <a:rPr lang="pt-BR" dirty="0"/>
              <a:t>. O </a:t>
            </a:r>
            <a:r>
              <a:rPr lang="pt-BR" dirty="0" err="1"/>
              <a:t>ChatBot</a:t>
            </a:r>
            <a:r>
              <a:rPr lang="pt-BR" dirty="0"/>
              <a:t> muda seus objetivos de acordo com a pontuação atual.</a:t>
            </a:r>
          </a:p>
        </p:txBody>
      </p:sp>
      <p:sp>
        <p:nvSpPr>
          <p:cNvPr id="9" name="CaixaDeTexto 8">
            <a:extLst>
              <a:ext uri="{FF2B5EF4-FFF2-40B4-BE49-F238E27FC236}">
                <a16:creationId xmlns:a16="http://schemas.microsoft.com/office/drawing/2014/main" id="{1CA1D902-8ACF-41FC-952B-FFDD5672014E}"/>
              </a:ext>
            </a:extLst>
          </p:cNvPr>
          <p:cNvSpPr txBox="1"/>
          <p:nvPr/>
        </p:nvSpPr>
        <p:spPr>
          <a:xfrm>
            <a:off x="490811" y="459601"/>
            <a:ext cx="1399007" cy="369332"/>
          </a:xfrm>
          <a:prstGeom prst="rect">
            <a:avLst/>
          </a:prstGeom>
          <a:noFill/>
        </p:spPr>
        <p:txBody>
          <a:bodyPr wrap="square" rtlCol="0">
            <a:spAutoFit/>
          </a:bodyPr>
          <a:lstStyle/>
          <a:p>
            <a:pPr marL="285750" indent="-285750">
              <a:buFont typeface="Arial" panose="020B0604020202020204" pitchFamily="34" charset="0"/>
              <a:buChar char="•"/>
            </a:pPr>
            <a:r>
              <a:rPr lang="pt-BR" b="1" dirty="0"/>
              <a:t>Objetivo</a:t>
            </a:r>
          </a:p>
        </p:txBody>
      </p:sp>
      <p:sp>
        <p:nvSpPr>
          <p:cNvPr id="11" name="Retângulo 10">
            <a:extLst>
              <a:ext uri="{FF2B5EF4-FFF2-40B4-BE49-F238E27FC236}">
                <a16:creationId xmlns:a16="http://schemas.microsoft.com/office/drawing/2014/main" id="{E8F7975E-049B-4965-B69F-F05140DFEF98}"/>
              </a:ext>
            </a:extLst>
          </p:cNvPr>
          <p:cNvSpPr/>
          <p:nvPr/>
        </p:nvSpPr>
        <p:spPr>
          <a:xfrm>
            <a:off x="1889819" y="2295072"/>
            <a:ext cx="9485149" cy="338554"/>
          </a:xfrm>
          <a:prstGeom prst="rect">
            <a:avLst/>
          </a:prstGeom>
        </p:spPr>
        <p:txBody>
          <a:bodyPr wrap="square">
            <a:spAutoFit/>
          </a:bodyPr>
          <a:lstStyle/>
          <a:p>
            <a:r>
              <a:rPr lang="pt-BR" sz="1600" dirty="0"/>
              <a:t>Atuação </a:t>
            </a:r>
            <a:r>
              <a:rPr lang="pt-BR" sz="1600" u="sng" dirty="0"/>
              <a:t>passiva</a:t>
            </a:r>
            <a:r>
              <a:rPr lang="pt-BR" sz="1600" dirty="0"/>
              <a:t> (aguarda a realização do contato por parte do aliciador)</a:t>
            </a:r>
          </a:p>
        </p:txBody>
      </p:sp>
      <p:sp>
        <p:nvSpPr>
          <p:cNvPr id="12" name="Retângulo 11">
            <a:extLst>
              <a:ext uri="{FF2B5EF4-FFF2-40B4-BE49-F238E27FC236}">
                <a16:creationId xmlns:a16="http://schemas.microsoft.com/office/drawing/2014/main" id="{70880A4C-B6F1-44DE-B462-15B05A40DBA9}"/>
              </a:ext>
            </a:extLst>
          </p:cNvPr>
          <p:cNvSpPr/>
          <p:nvPr/>
        </p:nvSpPr>
        <p:spPr>
          <a:xfrm>
            <a:off x="1889818" y="2653561"/>
            <a:ext cx="9485150" cy="338554"/>
          </a:xfrm>
          <a:prstGeom prst="rect">
            <a:avLst/>
          </a:prstGeom>
        </p:spPr>
        <p:txBody>
          <a:bodyPr wrap="square">
            <a:spAutoFit/>
          </a:bodyPr>
          <a:lstStyle/>
          <a:p>
            <a:r>
              <a:rPr lang="pt-BR" sz="1600" dirty="0"/>
              <a:t>Envolve a criação de </a:t>
            </a:r>
            <a:r>
              <a:rPr lang="pt-BR" sz="1600" i="1" dirty="0"/>
              <a:t>persona</a:t>
            </a:r>
            <a:r>
              <a:rPr lang="pt-BR" sz="1600" dirty="0"/>
              <a:t> virtual completa (Facebook, WhatsApp, Instagram...)</a:t>
            </a:r>
          </a:p>
        </p:txBody>
      </p:sp>
      <p:sp>
        <p:nvSpPr>
          <p:cNvPr id="13" name="Retângulo 12">
            <a:extLst>
              <a:ext uri="{FF2B5EF4-FFF2-40B4-BE49-F238E27FC236}">
                <a16:creationId xmlns:a16="http://schemas.microsoft.com/office/drawing/2014/main" id="{5630FAA4-768F-4C47-A194-A2BE08FBF33C}"/>
              </a:ext>
            </a:extLst>
          </p:cNvPr>
          <p:cNvSpPr/>
          <p:nvPr/>
        </p:nvSpPr>
        <p:spPr>
          <a:xfrm>
            <a:off x="1889818" y="1936583"/>
            <a:ext cx="9485150" cy="338554"/>
          </a:xfrm>
          <a:prstGeom prst="rect">
            <a:avLst/>
          </a:prstGeom>
        </p:spPr>
        <p:txBody>
          <a:bodyPr wrap="square">
            <a:spAutoFit/>
          </a:bodyPr>
          <a:lstStyle/>
          <a:p>
            <a:r>
              <a:rPr lang="pt-BR" sz="1600" dirty="0"/>
              <a:t>Simula uma criança de 13/14 anos que não apresenta comportamento “atirado” </a:t>
            </a:r>
            <a:r>
              <a:rPr lang="pt-BR" sz="2000" baseline="40000" dirty="0"/>
              <a:t>(*)</a:t>
            </a:r>
            <a:endParaRPr lang="pt-BR" sz="1600" baseline="40000" dirty="0"/>
          </a:p>
        </p:txBody>
      </p:sp>
      <p:sp>
        <p:nvSpPr>
          <p:cNvPr id="14" name="CaixaDeTexto 13">
            <a:extLst>
              <a:ext uri="{FF2B5EF4-FFF2-40B4-BE49-F238E27FC236}">
                <a16:creationId xmlns:a16="http://schemas.microsoft.com/office/drawing/2014/main" id="{D315D230-D8F6-41F2-A11D-D05D33251103}"/>
              </a:ext>
            </a:extLst>
          </p:cNvPr>
          <p:cNvSpPr txBox="1"/>
          <p:nvPr/>
        </p:nvSpPr>
        <p:spPr>
          <a:xfrm>
            <a:off x="1190314" y="4334225"/>
            <a:ext cx="10378244" cy="1200329"/>
          </a:xfrm>
          <a:prstGeom prst="rect">
            <a:avLst/>
          </a:prstGeom>
          <a:noFill/>
        </p:spPr>
        <p:txBody>
          <a:bodyPr wrap="square" rtlCol="0">
            <a:spAutoFit/>
          </a:bodyPr>
          <a:lstStyle/>
          <a:p>
            <a:r>
              <a:rPr lang="pt-BR" dirty="0"/>
              <a:t>Visando criar um agente conversacional realístico foram utilizadas tecnologias de NLP (Processamento de Linguagem Natural) e </a:t>
            </a:r>
            <a:r>
              <a:rPr lang="pt-BR" dirty="0" err="1"/>
              <a:t>Tone</a:t>
            </a:r>
            <a:r>
              <a:rPr lang="pt-BR" dirty="0"/>
              <a:t> </a:t>
            </a:r>
            <a:r>
              <a:rPr lang="pt-BR" dirty="0" err="1"/>
              <a:t>Analyzer</a:t>
            </a:r>
            <a:r>
              <a:rPr lang="pt-BR" dirty="0"/>
              <a:t> (emoções na conversa). </a:t>
            </a:r>
          </a:p>
          <a:p>
            <a:r>
              <a:rPr lang="pt-BR" dirty="0"/>
              <a:t>ML é utilizada para otimizar o processo baseado no sucesso/fracasso de conversações anteriores (questões chaves/estilos de conversação/horários de conversação/inserções de erros intencionais).</a:t>
            </a:r>
          </a:p>
        </p:txBody>
      </p:sp>
      <p:sp>
        <p:nvSpPr>
          <p:cNvPr id="16" name="Retângulo 15">
            <a:extLst>
              <a:ext uri="{FF2B5EF4-FFF2-40B4-BE49-F238E27FC236}">
                <a16:creationId xmlns:a16="http://schemas.microsoft.com/office/drawing/2014/main" id="{B8C37602-B18D-43C4-A571-81D07A9800EC}"/>
              </a:ext>
            </a:extLst>
          </p:cNvPr>
          <p:cNvSpPr/>
          <p:nvPr/>
        </p:nvSpPr>
        <p:spPr>
          <a:xfrm>
            <a:off x="2416629" y="6412299"/>
            <a:ext cx="9599799" cy="307777"/>
          </a:xfrm>
          <a:prstGeom prst="rect">
            <a:avLst/>
          </a:prstGeom>
        </p:spPr>
        <p:txBody>
          <a:bodyPr wrap="square">
            <a:spAutoFit/>
          </a:bodyPr>
          <a:lstStyle/>
          <a:p>
            <a:pPr algn="r"/>
            <a:r>
              <a:rPr lang="pt-BR" baseline="40000" dirty="0"/>
              <a:t>(*) </a:t>
            </a:r>
            <a:r>
              <a:rPr lang="pt-BR" sz="1400" dirty="0"/>
              <a:t>Variações: Aliciador “iniciante/veterano” e Aliciador se passando por criança =&gt; Construir os diálogos de acordo.</a:t>
            </a:r>
            <a:endParaRPr lang="pt-BR" sz="1400" baseline="40000" dirty="0"/>
          </a:p>
        </p:txBody>
      </p:sp>
      <p:sp>
        <p:nvSpPr>
          <p:cNvPr id="17" name="CaixaDeTexto 16">
            <a:extLst>
              <a:ext uri="{FF2B5EF4-FFF2-40B4-BE49-F238E27FC236}">
                <a16:creationId xmlns:a16="http://schemas.microsoft.com/office/drawing/2014/main" id="{F1D726C1-274E-4BBE-8A1B-ED0E0FD670ED}"/>
              </a:ext>
            </a:extLst>
          </p:cNvPr>
          <p:cNvSpPr txBox="1"/>
          <p:nvPr/>
        </p:nvSpPr>
        <p:spPr>
          <a:xfrm>
            <a:off x="1190314" y="907854"/>
            <a:ext cx="10398306" cy="923330"/>
          </a:xfrm>
          <a:prstGeom prst="rect">
            <a:avLst/>
          </a:prstGeom>
          <a:noFill/>
        </p:spPr>
        <p:txBody>
          <a:bodyPr wrap="square" rtlCol="0">
            <a:spAutoFit/>
          </a:bodyPr>
          <a:lstStyle/>
          <a:p>
            <a:r>
              <a:rPr lang="pt-BR" dirty="0"/>
              <a:t>Identificar </a:t>
            </a:r>
            <a:r>
              <a:rPr lang="pt-BR" u="sng" dirty="0"/>
              <a:t>possíveis</a:t>
            </a:r>
            <a:r>
              <a:rPr lang="pt-BR" dirty="0"/>
              <a:t> comportamentos </a:t>
            </a:r>
            <a:r>
              <a:rPr lang="pt-BR" dirty="0" err="1"/>
              <a:t>aliciatórios</a:t>
            </a:r>
            <a:r>
              <a:rPr lang="pt-BR" dirty="0"/>
              <a:t> em usuários de redes sociais e chats.</a:t>
            </a:r>
          </a:p>
          <a:p>
            <a:r>
              <a:rPr lang="pt-BR" dirty="0"/>
              <a:t>Usuários que apresentem comportamentos suspeitos terão as informações coletadas e essas informações serão avaliadas pela polícia e julgadas se são relevantes ou não.</a:t>
            </a:r>
          </a:p>
        </p:txBody>
      </p:sp>
      <p:sp>
        <p:nvSpPr>
          <p:cNvPr id="18" name="Retângulo 17">
            <a:extLst>
              <a:ext uri="{FF2B5EF4-FFF2-40B4-BE49-F238E27FC236}">
                <a16:creationId xmlns:a16="http://schemas.microsoft.com/office/drawing/2014/main" id="{1EE6785B-0795-4004-841C-5385FC496107}"/>
              </a:ext>
            </a:extLst>
          </p:cNvPr>
          <p:cNvSpPr/>
          <p:nvPr/>
        </p:nvSpPr>
        <p:spPr>
          <a:xfrm>
            <a:off x="1889818" y="3000575"/>
            <a:ext cx="9485150" cy="338554"/>
          </a:xfrm>
          <a:prstGeom prst="rect">
            <a:avLst/>
          </a:prstGeom>
        </p:spPr>
        <p:txBody>
          <a:bodyPr wrap="square">
            <a:spAutoFit/>
          </a:bodyPr>
          <a:lstStyle/>
          <a:p>
            <a:r>
              <a:rPr lang="pt-BR" sz="1600" dirty="0"/>
              <a:t>Multiplataforma, deve manter a memória das conversações realizadas em outros ambientes.</a:t>
            </a:r>
          </a:p>
        </p:txBody>
      </p:sp>
      <p:sp>
        <p:nvSpPr>
          <p:cNvPr id="19" name="Retângulo 18">
            <a:extLst>
              <a:ext uri="{FF2B5EF4-FFF2-40B4-BE49-F238E27FC236}">
                <a16:creationId xmlns:a16="http://schemas.microsoft.com/office/drawing/2014/main" id="{13A0D4D2-142A-4AB2-9413-2D7396463413}"/>
              </a:ext>
            </a:extLst>
          </p:cNvPr>
          <p:cNvSpPr/>
          <p:nvPr/>
        </p:nvSpPr>
        <p:spPr>
          <a:xfrm>
            <a:off x="1889818" y="3368050"/>
            <a:ext cx="9485150" cy="338554"/>
          </a:xfrm>
          <a:prstGeom prst="rect">
            <a:avLst/>
          </a:prstGeom>
        </p:spPr>
        <p:txBody>
          <a:bodyPr wrap="square">
            <a:spAutoFit/>
          </a:bodyPr>
          <a:lstStyle/>
          <a:p>
            <a:r>
              <a:rPr lang="pt-BR" sz="1600" dirty="0"/>
              <a:t>Atemporal, deve conseguir manter a memória de conversas realizadas em outros dias.</a:t>
            </a:r>
          </a:p>
        </p:txBody>
      </p:sp>
    </p:spTree>
    <p:extLst>
      <p:ext uri="{BB962C8B-B14F-4D97-AF65-F5344CB8AC3E}">
        <p14:creationId xmlns:p14="http://schemas.microsoft.com/office/powerpoint/2010/main" val="46738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2B2F5991-0933-48E8-8E7D-3129C52A6C1B}"/>
              </a:ext>
            </a:extLst>
          </p:cNvPr>
          <p:cNvPicPr>
            <a:picLocks noChangeAspect="1"/>
          </p:cNvPicPr>
          <p:nvPr/>
        </p:nvPicPr>
        <p:blipFill>
          <a:blip r:embed="rId2"/>
          <a:stretch>
            <a:fillRect/>
          </a:stretch>
        </p:blipFill>
        <p:spPr>
          <a:xfrm>
            <a:off x="5560079" y="358344"/>
            <a:ext cx="6381292" cy="3128112"/>
          </a:xfrm>
          <a:prstGeom prst="rect">
            <a:avLst/>
          </a:prstGeom>
        </p:spPr>
      </p:pic>
      <p:sp>
        <p:nvSpPr>
          <p:cNvPr id="5" name="Retângulo 4">
            <a:extLst>
              <a:ext uri="{FF2B5EF4-FFF2-40B4-BE49-F238E27FC236}">
                <a16:creationId xmlns:a16="http://schemas.microsoft.com/office/drawing/2014/main" id="{4A1EFE3C-4578-4148-87D9-E6AA8779EB5F}"/>
              </a:ext>
            </a:extLst>
          </p:cNvPr>
          <p:cNvSpPr/>
          <p:nvPr/>
        </p:nvSpPr>
        <p:spPr>
          <a:xfrm>
            <a:off x="5560079" y="425638"/>
            <a:ext cx="4795601" cy="3158283"/>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A6EF1773-DC74-4430-86B2-CF9665E4126F}"/>
              </a:ext>
            </a:extLst>
          </p:cNvPr>
          <p:cNvSpPr txBox="1"/>
          <p:nvPr/>
        </p:nvSpPr>
        <p:spPr>
          <a:xfrm>
            <a:off x="345235" y="340102"/>
            <a:ext cx="1151662" cy="369332"/>
          </a:xfrm>
          <a:prstGeom prst="rect">
            <a:avLst/>
          </a:prstGeom>
          <a:noFill/>
        </p:spPr>
        <p:txBody>
          <a:bodyPr wrap="none" rtlCol="0">
            <a:spAutoFit/>
          </a:bodyPr>
          <a:lstStyle/>
          <a:p>
            <a:r>
              <a:rPr lang="pt-BR" dirty="0"/>
              <a:t>0 - </a:t>
            </a:r>
            <a:r>
              <a:rPr lang="pt-BR" b="1" dirty="0">
                <a:solidFill>
                  <a:schemeClr val="accent5"/>
                </a:solidFill>
              </a:rPr>
              <a:t>Neutro</a:t>
            </a:r>
          </a:p>
        </p:txBody>
      </p:sp>
      <p:sp>
        <p:nvSpPr>
          <p:cNvPr id="9" name="CaixaDeTexto 8">
            <a:extLst>
              <a:ext uri="{FF2B5EF4-FFF2-40B4-BE49-F238E27FC236}">
                <a16:creationId xmlns:a16="http://schemas.microsoft.com/office/drawing/2014/main" id="{74A23ACF-713F-4C51-8FE1-D0A1ACBDAFF1}"/>
              </a:ext>
            </a:extLst>
          </p:cNvPr>
          <p:cNvSpPr txBox="1"/>
          <p:nvPr/>
        </p:nvSpPr>
        <p:spPr>
          <a:xfrm>
            <a:off x="343854" y="1844988"/>
            <a:ext cx="2127570" cy="369332"/>
          </a:xfrm>
          <a:prstGeom prst="rect">
            <a:avLst/>
          </a:prstGeom>
          <a:noFill/>
        </p:spPr>
        <p:txBody>
          <a:bodyPr wrap="none" rtlCol="0">
            <a:spAutoFit/>
          </a:bodyPr>
          <a:lstStyle/>
          <a:p>
            <a:r>
              <a:rPr lang="pt-BR" dirty="0"/>
              <a:t>1 – </a:t>
            </a:r>
            <a:r>
              <a:rPr lang="pt-BR" b="1" dirty="0">
                <a:solidFill>
                  <a:srgbClr val="FFFF00"/>
                </a:solidFill>
              </a:rPr>
              <a:t>Possível Pedófilo</a:t>
            </a:r>
          </a:p>
        </p:txBody>
      </p:sp>
      <p:sp>
        <p:nvSpPr>
          <p:cNvPr id="10" name="CaixaDeTexto 9">
            <a:extLst>
              <a:ext uri="{FF2B5EF4-FFF2-40B4-BE49-F238E27FC236}">
                <a16:creationId xmlns:a16="http://schemas.microsoft.com/office/drawing/2014/main" id="{6BDAD685-29E8-4D65-B02D-A549D1C4BF79}"/>
              </a:ext>
            </a:extLst>
          </p:cNvPr>
          <p:cNvSpPr txBox="1"/>
          <p:nvPr/>
        </p:nvSpPr>
        <p:spPr>
          <a:xfrm>
            <a:off x="343854" y="3975769"/>
            <a:ext cx="2186817" cy="369332"/>
          </a:xfrm>
          <a:prstGeom prst="rect">
            <a:avLst/>
          </a:prstGeom>
          <a:noFill/>
        </p:spPr>
        <p:txBody>
          <a:bodyPr wrap="none" rtlCol="0">
            <a:spAutoFit/>
          </a:bodyPr>
          <a:lstStyle/>
          <a:p>
            <a:r>
              <a:rPr lang="pt-BR" dirty="0"/>
              <a:t>2 – </a:t>
            </a:r>
            <a:r>
              <a:rPr lang="pt-BR" b="1" dirty="0">
                <a:solidFill>
                  <a:srgbClr val="FFC000"/>
                </a:solidFill>
              </a:rPr>
              <a:t>Provável Pedófilo</a:t>
            </a:r>
          </a:p>
        </p:txBody>
      </p:sp>
      <p:sp>
        <p:nvSpPr>
          <p:cNvPr id="11" name="CaixaDeTexto 10">
            <a:extLst>
              <a:ext uri="{FF2B5EF4-FFF2-40B4-BE49-F238E27FC236}">
                <a16:creationId xmlns:a16="http://schemas.microsoft.com/office/drawing/2014/main" id="{252B0A03-EF19-4020-9DB8-E212F2C1A714}"/>
              </a:ext>
            </a:extLst>
          </p:cNvPr>
          <p:cNvSpPr txBox="1"/>
          <p:nvPr/>
        </p:nvSpPr>
        <p:spPr>
          <a:xfrm>
            <a:off x="343854" y="5487618"/>
            <a:ext cx="1314271" cy="369332"/>
          </a:xfrm>
          <a:prstGeom prst="rect">
            <a:avLst/>
          </a:prstGeom>
          <a:noFill/>
        </p:spPr>
        <p:txBody>
          <a:bodyPr wrap="none" rtlCol="0">
            <a:spAutoFit/>
          </a:bodyPr>
          <a:lstStyle/>
          <a:p>
            <a:r>
              <a:rPr lang="pt-BR" dirty="0"/>
              <a:t>3 – </a:t>
            </a:r>
            <a:r>
              <a:rPr lang="pt-BR" b="1" dirty="0">
                <a:solidFill>
                  <a:srgbClr val="FF0000"/>
                </a:solidFill>
              </a:rPr>
              <a:t>Pedófilo</a:t>
            </a:r>
          </a:p>
        </p:txBody>
      </p:sp>
      <p:sp>
        <p:nvSpPr>
          <p:cNvPr id="12" name="CaixaDeTexto 11">
            <a:extLst>
              <a:ext uri="{FF2B5EF4-FFF2-40B4-BE49-F238E27FC236}">
                <a16:creationId xmlns:a16="http://schemas.microsoft.com/office/drawing/2014/main" id="{3775BD7C-9E48-446D-B587-9DF93706792E}"/>
              </a:ext>
            </a:extLst>
          </p:cNvPr>
          <p:cNvSpPr txBox="1"/>
          <p:nvPr/>
        </p:nvSpPr>
        <p:spPr>
          <a:xfrm>
            <a:off x="692807" y="709434"/>
            <a:ext cx="4795601" cy="1169551"/>
          </a:xfrm>
          <a:prstGeom prst="rect">
            <a:avLst/>
          </a:prstGeom>
          <a:noFill/>
        </p:spPr>
        <p:txBody>
          <a:bodyPr wrap="square" rtlCol="0">
            <a:spAutoFit/>
          </a:bodyPr>
          <a:lstStyle/>
          <a:p>
            <a:r>
              <a:rPr lang="pt-BR" sz="1400" dirty="0"/>
              <a:t>O </a:t>
            </a:r>
            <a:r>
              <a:rPr lang="pt-BR" sz="1400" dirty="0" err="1"/>
              <a:t>ChatBot</a:t>
            </a:r>
            <a:r>
              <a:rPr lang="pt-BR" sz="1400" dirty="0"/>
              <a:t> fica em “</a:t>
            </a:r>
            <a:r>
              <a:rPr lang="pt-BR" sz="1400" dirty="0" err="1"/>
              <a:t>stand-by</a:t>
            </a:r>
            <a:r>
              <a:rPr lang="pt-BR" sz="1400" dirty="0"/>
              <a:t>”, respondendo de forma neutra as perguntas realizadas. Neste estágio o </a:t>
            </a:r>
            <a:r>
              <a:rPr lang="pt-BR" sz="1400" dirty="0" err="1"/>
              <a:t>ChatBot</a:t>
            </a:r>
            <a:r>
              <a:rPr lang="pt-BR" sz="1400" dirty="0"/>
              <a:t> revela sua idade e analisa a reação do interlocutor mediante tal informação. São passadas informações comuns sobre gostos, filmes, músicas, etc.</a:t>
            </a:r>
          </a:p>
        </p:txBody>
      </p:sp>
      <p:sp>
        <p:nvSpPr>
          <p:cNvPr id="13" name="CaixaDeTexto 12">
            <a:extLst>
              <a:ext uri="{FF2B5EF4-FFF2-40B4-BE49-F238E27FC236}">
                <a16:creationId xmlns:a16="http://schemas.microsoft.com/office/drawing/2014/main" id="{B74A9C5E-6361-42AB-8DF0-C69D9B5577FE}"/>
              </a:ext>
            </a:extLst>
          </p:cNvPr>
          <p:cNvSpPr txBox="1"/>
          <p:nvPr/>
        </p:nvSpPr>
        <p:spPr>
          <a:xfrm>
            <a:off x="692807" y="2181714"/>
            <a:ext cx="4867272" cy="1600438"/>
          </a:xfrm>
          <a:prstGeom prst="rect">
            <a:avLst/>
          </a:prstGeom>
          <a:noFill/>
        </p:spPr>
        <p:txBody>
          <a:bodyPr wrap="square" rtlCol="0">
            <a:spAutoFit/>
          </a:bodyPr>
          <a:lstStyle/>
          <a:p>
            <a:r>
              <a:rPr lang="pt-BR" sz="1400" dirty="0"/>
              <a:t>Esta pontuação é atingida quando o interlocutor sendo mais velho e mesmo sabendo que o </a:t>
            </a:r>
            <a:r>
              <a:rPr lang="pt-BR" sz="1400" dirty="0" err="1"/>
              <a:t>ChatBot</a:t>
            </a:r>
            <a:r>
              <a:rPr lang="pt-BR" sz="1400" dirty="0"/>
              <a:t> é uma criança, persiste no diálogo e começa a utilizar termos de elogio (“gostosinha”, “deve beijar bem”), busca obter informações físicas e propõe situações (“sentar no colinho”). O objetivo do </a:t>
            </a:r>
            <a:r>
              <a:rPr lang="pt-BR" sz="1400" dirty="0" err="1"/>
              <a:t>ChatBot</a:t>
            </a:r>
            <a:r>
              <a:rPr lang="pt-BR" sz="1400" dirty="0"/>
              <a:t> passa a ser de - sutilmente - dar brechas para ver se o interlocutor avança para o próximo nível.</a:t>
            </a:r>
          </a:p>
        </p:txBody>
      </p:sp>
      <p:sp>
        <p:nvSpPr>
          <p:cNvPr id="14" name="CaixaDeTexto 13">
            <a:extLst>
              <a:ext uri="{FF2B5EF4-FFF2-40B4-BE49-F238E27FC236}">
                <a16:creationId xmlns:a16="http://schemas.microsoft.com/office/drawing/2014/main" id="{E08B0D38-C29D-4BC8-9708-A0860CFEF5C1}"/>
              </a:ext>
            </a:extLst>
          </p:cNvPr>
          <p:cNvSpPr txBox="1"/>
          <p:nvPr/>
        </p:nvSpPr>
        <p:spPr>
          <a:xfrm>
            <a:off x="692807" y="4345101"/>
            <a:ext cx="7975332" cy="738664"/>
          </a:xfrm>
          <a:prstGeom prst="rect">
            <a:avLst/>
          </a:prstGeom>
          <a:noFill/>
        </p:spPr>
        <p:txBody>
          <a:bodyPr wrap="square" rtlCol="0">
            <a:spAutoFit/>
          </a:bodyPr>
          <a:lstStyle/>
          <a:p>
            <a:r>
              <a:rPr lang="pt-BR" sz="1400" dirty="0"/>
              <a:t>Esta pontuação é atingida se o interlocutor realiza perguntas de cunho sexual explícito (“virgem ou não”, “já saiu com homens mais velhos”), se busca explorar vulnerabilidades da vítima (pais separados, conflitos) ou se busca obter informações sensíveis da vítima (hábitos, com quem mora, Facebook </a:t>
            </a:r>
            <a:r>
              <a:rPr lang="pt-BR" sz="1400" dirty="0" err="1"/>
              <a:t>etc</a:t>
            </a:r>
            <a:r>
              <a:rPr lang="pt-BR" sz="1400" dirty="0"/>
              <a:t>). </a:t>
            </a:r>
          </a:p>
        </p:txBody>
      </p:sp>
      <p:sp>
        <p:nvSpPr>
          <p:cNvPr id="15" name="CaixaDeTexto 14">
            <a:extLst>
              <a:ext uri="{FF2B5EF4-FFF2-40B4-BE49-F238E27FC236}">
                <a16:creationId xmlns:a16="http://schemas.microsoft.com/office/drawing/2014/main" id="{2E0A0AAB-9722-483D-9ED8-A55D4E75E3A3}"/>
              </a:ext>
            </a:extLst>
          </p:cNvPr>
          <p:cNvSpPr txBox="1"/>
          <p:nvPr/>
        </p:nvSpPr>
        <p:spPr>
          <a:xfrm>
            <a:off x="692807" y="5844945"/>
            <a:ext cx="9337601" cy="738664"/>
          </a:xfrm>
          <a:prstGeom prst="rect">
            <a:avLst/>
          </a:prstGeom>
          <a:noFill/>
        </p:spPr>
        <p:txBody>
          <a:bodyPr wrap="square" rtlCol="0">
            <a:spAutoFit/>
          </a:bodyPr>
          <a:lstStyle/>
          <a:p>
            <a:r>
              <a:rPr lang="pt-BR" sz="1400" dirty="0"/>
              <a:t>Se o interlocutor pede para que a conversa seja passada para outros canais mais permanentes (</a:t>
            </a:r>
            <a:r>
              <a:rPr lang="pt-BR" sz="1400" dirty="0" err="1"/>
              <a:t>ex</a:t>
            </a:r>
            <a:r>
              <a:rPr lang="pt-BR" sz="1400" dirty="0"/>
              <a:t>: WhatsApp) e que permitem troca de mídia, o objetivo do </a:t>
            </a:r>
            <a:r>
              <a:rPr lang="pt-BR" sz="1400" dirty="0" err="1"/>
              <a:t>ChatBot</a:t>
            </a:r>
            <a:r>
              <a:rPr lang="pt-BR" sz="1400" dirty="0"/>
              <a:t> passa a ser a coleta de informações do aliciador (IP, Endereço Físico) e deixa abertura para que o aliciador se sinta a vontade para enviar material pornográfico e/ou combinar um encontro físico.</a:t>
            </a:r>
          </a:p>
        </p:txBody>
      </p:sp>
    </p:spTree>
    <p:extLst>
      <p:ext uri="{BB962C8B-B14F-4D97-AF65-F5344CB8AC3E}">
        <p14:creationId xmlns:p14="http://schemas.microsoft.com/office/powerpoint/2010/main" val="428335081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476</Words>
  <Application>Microsoft Office PowerPoint</Application>
  <PresentationFormat>Widescreen</PresentationFormat>
  <Paragraphs>21</Paragraphs>
  <Slides>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vt:i4>
      </vt:variant>
    </vt:vector>
  </HeadingPairs>
  <TitlesOfParts>
    <vt:vector size="6" baseType="lpstr">
      <vt:lpstr>Arial</vt:lpstr>
      <vt:lpstr>Calibri</vt:lpstr>
      <vt:lpstr>Calibri Light</vt:lpstr>
      <vt:lpstr>Tema do Office</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Abelardo Ocejo Rodriguez</dc:creator>
  <cp:lastModifiedBy>Abelardo Ocejo Rodriguez</cp:lastModifiedBy>
  <cp:revision>28</cp:revision>
  <dcterms:created xsi:type="dcterms:W3CDTF">2017-08-06T02:37:35Z</dcterms:created>
  <dcterms:modified xsi:type="dcterms:W3CDTF">2017-08-06T10:59:59Z</dcterms:modified>
</cp:coreProperties>
</file>