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s/comment1.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media/image2.jpeg" ContentType="image/jpeg"/>
  <Override PartName="/ppt/media/image3.jpeg" ContentType="image/jpeg"/>
  <Override PartName="/ppt/media/image4.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lien Lucca" initials="J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comments" Target="comments/comment1.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5-06-05T16:40:39.337" idx="1">
    <p:pos x="2050" y="2901"/>
    <p:text>#Paradigmas em linguagens de programação
Uma série de conceitos e estilos fundamentais que definem regras e estruturas de programas de computadores.
As linguagens de programação usam um ou mais paradigmas para definir sua estrutura, e funcionalidades.
Alguns exemplos:
	•	funcional (Haskell, Elixir, Javascript, C#, Java, R, D, Lisp, Erlang)
	•	orientado a objetos (Smalltalk, Eiffel, C++, Java)
	◦	Linguagem notável: HLA — Assembly Orientado a Objetos
	•	procedural (COBOL, FORTRAN, BASIC, C, ALGOL)
	•	Esotéricas (Brainfuck, LOLCODE, Arnold C, Whitespace
	•	etc
Certas linguagens suportam diversos paradigmas ao mesmo tempo, enquanto algumas suportam somente um deles, essas são conhecidas como linguagens puras.
Linguagens puras:
	•	Smalltalk
	•	Haskell
Linguagens com diversos paradigmas:
	•	C++
	•	C#
	•	Lisp
	•	Python
	•	Ruby</p:text>
  </p:cm>
</p:cmLst>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hape 32"/>
          <p:cNvSpPr/>
          <p:nvPr>
            <p:ph type="sldImg"/>
          </p:nvPr>
        </p:nvSpPr>
        <p:spPr>
          <a:xfrm>
            <a:off x="1143000" y="685800"/>
            <a:ext cx="4572000" cy="3429000"/>
          </a:xfrm>
          <a:prstGeom prst="rect">
            <a:avLst/>
          </a:prstGeom>
        </p:spPr>
        <p:txBody>
          <a:bodyPr/>
          <a:lstStyle/>
          <a:p>
            <a:pPr lvl="0"/>
          </a:p>
        </p:txBody>
      </p:sp>
      <p:sp>
        <p:nvSpPr>
          <p:cNvPr id="33" name="Shape 33"/>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 name="Shape 59"/>
          <p:cNvSpPr/>
          <p:nvPr>
            <p:ph type="sldImg"/>
          </p:nvPr>
        </p:nvSpPr>
        <p:spPr>
          <a:prstGeom prst="rect">
            <a:avLst/>
          </a:prstGeom>
        </p:spPr>
        <p:txBody>
          <a:bodyPr/>
          <a:lstStyle/>
          <a:p>
            <a:pPr lvl="0"/>
          </a:p>
        </p:txBody>
      </p:sp>
      <p:sp>
        <p:nvSpPr>
          <p:cNvPr id="60" name="Shape 60"/>
          <p:cNvSpPr/>
          <p:nvPr>
            <p:ph type="body" sz="quarter" idx="1"/>
          </p:nvPr>
        </p:nvSpPr>
        <p:spPr>
          <a:prstGeom prst="rect">
            <a:avLst/>
          </a:prstGeom>
        </p:spPr>
        <p:txBody>
          <a:bodyPr/>
          <a:lstStyle/>
          <a:p>
            <a:pPr lvl="0">
              <a:defRPr sz="1800"/>
            </a:pPr>
            <a:r>
              <a:rPr sz="2200"/>
              <a:t>#Paradigmas em linguagens de programação</a:t>
            </a:r>
            <a:endParaRPr sz="2200"/>
          </a:p>
          <a:p>
            <a:pPr lvl="0">
              <a:defRPr sz="1800"/>
            </a:pPr>
            <a:r>
              <a:rPr sz="2200"/>
              <a:t>Uma série de conceitos e estilos fundamentais que definem regras e estruturas de programas de computadores.</a:t>
            </a:r>
            <a:endParaRPr sz="2200"/>
          </a:p>
          <a:p>
            <a:pPr lvl="0">
              <a:defRPr sz="1800"/>
            </a:pPr>
            <a:r>
              <a:rPr sz="2200"/>
              <a:t>As linguagens de programação usam um ou mais paradigmas para definir sua estrutura, e funcionalidades.</a:t>
            </a:r>
            <a:endParaRPr sz="2200"/>
          </a:p>
          <a:p>
            <a:pPr lvl="0">
              <a:defRPr sz="1800"/>
            </a:pPr>
            <a:r>
              <a:rPr sz="2200"/>
              <a:t>Alguns exemplos:</a:t>
            </a:r>
            <a:endParaRPr sz="2200"/>
          </a:p>
          <a:p>
            <a:pPr lvl="0">
              <a:defRPr sz="1800"/>
            </a:pPr>
            <a:r>
              <a:rPr sz="2200"/>
              <a:t>	•	funcional (Haskell, Elixir, Javascript, C#, Java, R, D, Lisp, Erlang)</a:t>
            </a:r>
            <a:endParaRPr sz="2200"/>
          </a:p>
          <a:p>
            <a:pPr lvl="0">
              <a:defRPr sz="1800"/>
            </a:pPr>
            <a:r>
              <a:rPr sz="2200"/>
              <a:t>	•	orientado a objetos (Smalltalk, Eiffel, C++, Java)</a:t>
            </a:r>
            <a:endParaRPr sz="2200"/>
          </a:p>
          <a:p>
            <a:pPr lvl="0">
              <a:defRPr sz="1800"/>
            </a:pPr>
            <a:r>
              <a:rPr sz="2200"/>
              <a:t>	◦	Linguagem notável: HLA — Assembly Orientado a Objetos</a:t>
            </a:r>
            <a:endParaRPr sz="2200"/>
          </a:p>
          <a:p>
            <a:pPr lvl="0">
              <a:defRPr sz="1800"/>
            </a:pPr>
            <a:r>
              <a:rPr sz="2200"/>
              <a:t>	•	procedural (COBOL, FORTRAN, BASIC, C, ALGOL)</a:t>
            </a:r>
            <a:endParaRPr sz="2200"/>
          </a:p>
          <a:p>
            <a:pPr lvl="0">
              <a:defRPr sz="1800"/>
            </a:pPr>
            <a:r>
              <a:rPr sz="2200"/>
              <a:t>	•	Esotéricas (Brainfuck, LOLCODE, Arnold C, Whitespace</a:t>
            </a:r>
            <a:endParaRPr sz="2200"/>
          </a:p>
          <a:p>
            <a:pPr lvl="0">
              <a:defRPr sz="1800"/>
            </a:pPr>
            <a:r>
              <a:rPr sz="2200"/>
              <a:t>	•	etc</a:t>
            </a:r>
            <a:endParaRPr sz="2200"/>
          </a:p>
          <a:p>
            <a:pPr lvl="0">
              <a:defRPr sz="1800"/>
            </a:pPr>
            <a:r>
              <a:rPr sz="2200"/>
              <a:t>Certas linguagens suportam diversos paradigmas ao mesmo tempo, enquanto algumas suportam somente um deles, essas são conhecidas como linguagens puras.</a:t>
            </a:r>
            <a:endParaRPr sz="2200"/>
          </a:p>
          <a:p>
            <a:pPr lvl="0">
              <a:defRPr sz="1800"/>
            </a:pPr>
            <a:r>
              <a:rPr sz="2200"/>
              <a:t>Linguagens puras:</a:t>
            </a:r>
            <a:endParaRPr sz="2200"/>
          </a:p>
          <a:p>
            <a:pPr lvl="0">
              <a:defRPr sz="1800"/>
            </a:pPr>
            <a:r>
              <a:rPr sz="2200"/>
              <a:t>	•	Smalltalk</a:t>
            </a:r>
            <a:endParaRPr sz="2200"/>
          </a:p>
          <a:p>
            <a:pPr lvl="0">
              <a:defRPr sz="1800"/>
            </a:pPr>
            <a:r>
              <a:rPr sz="2200"/>
              <a:t>	•	Haskell</a:t>
            </a:r>
            <a:endParaRPr sz="2200"/>
          </a:p>
          <a:p>
            <a:pPr lvl="0">
              <a:defRPr sz="1800"/>
            </a:pPr>
            <a:r>
              <a:rPr sz="2200"/>
              <a:t>Linguagens com diversos paradigmas:</a:t>
            </a:r>
            <a:endParaRPr sz="2200"/>
          </a:p>
          <a:p>
            <a:pPr lvl="0">
              <a:defRPr sz="1800"/>
            </a:pPr>
            <a:r>
              <a:rPr sz="2200"/>
              <a:t>	•	C++</a:t>
            </a:r>
            <a:endParaRPr sz="2200"/>
          </a:p>
          <a:p>
            <a:pPr lvl="0">
              <a:defRPr sz="1800"/>
            </a:pPr>
            <a:r>
              <a:rPr sz="2200"/>
              <a:t>	•	C#</a:t>
            </a:r>
            <a:endParaRPr sz="2200"/>
          </a:p>
          <a:p>
            <a:pPr lvl="0">
              <a:defRPr sz="1800"/>
            </a:pPr>
            <a:r>
              <a:rPr sz="2200"/>
              <a:t>	•	Lisp</a:t>
            </a:r>
            <a:endParaRPr sz="2200"/>
          </a:p>
          <a:p>
            <a:pPr lvl="0">
              <a:defRPr sz="1800"/>
            </a:pPr>
            <a:r>
              <a:rPr sz="2200"/>
              <a:t>	•	Python</a:t>
            </a:r>
            <a:endParaRPr sz="2200"/>
          </a:p>
          <a:p>
            <a:pPr lvl="0">
              <a:defRPr sz="1800"/>
            </a:pPr>
            <a:r>
              <a:rPr sz="2200"/>
              <a:t>	•	Ruby#Paradigmas em linguagens de programação</a:t>
            </a:r>
            <a:endParaRPr sz="2200"/>
          </a:p>
          <a:p>
            <a:pPr lvl="0">
              <a:defRPr sz="1800"/>
            </a:pPr>
            <a:r>
              <a:rPr sz="2200"/>
              <a:t>Uma série de conceitos e estilos fundamentais que definem regras e estruturas de programas de computadores.</a:t>
            </a:r>
            <a:endParaRPr sz="2200"/>
          </a:p>
          <a:p>
            <a:pPr lvl="0">
              <a:defRPr sz="1800"/>
            </a:pPr>
            <a:r>
              <a:rPr sz="2200"/>
              <a:t>As linguagens de programação usam um ou mais paradigmas para definir sua estrutura, e funcionalidades.</a:t>
            </a:r>
            <a:endParaRPr sz="2200"/>
          </a:p>
          <a:p>
            <a:pPr lvl="0">
              <a:defRPr sz="1800"/>
            </a:pPr>
            <a:r>
              <a:rPr sz="2200"/>
              <a:t>Alguns exemplos:</a:t>
            </a:r>
            <a:endParaRPr sz="2200"/>
          </a:p>
          <a:p>
            <a:pPr lvl="0">
              <a:defRPr sz="1800"/>
            </a:pPr>
            <a:r>
              <a:rPr sz="2200"/>
              <a:t>	•	funcional (Haskell, Elixir, Javascript, C#, Java, R, D, Lisp, Erlang)</a:t>
            </a:r>
            <a:endParaRPr sz="2200"/>
          </a:p>
          <a:p>
            <a:pPr lvl="0">
              <a:defRPr sz="1800"/>
            </a:pPr>
            <a:r>
              <a:rPr sz="2200"/>
              <a:t>	•	orientado a objetos (Smalltalk, Eiffel, C++, Java)</a:t>
            </a:r>
            <a:endParaRPr sz="2200"/>
          </a:p>
          <a:p>
            <a:pPr lvl="0">
              <a:defRPr sz="1800"/>
            </a:pPr>
            <a:r>
              <a:rPr sz="2200"/>
              <a:t>	◦	Linguagem notável: HLA — Assembly Orientado a Objetos</a:t>
            </a:r>
            <a:endParaRPr sz="2200"/>
          </a:p>
          <a:p>
            <a:pPr lvl="0">
              <a:defRPr sz="1800"/>
            </a:pPr>
            <a:r>
              <a:rPr sz="2200"/>
              <a:t>	•	procedural (COBOL, FORTRAN, BASIC, C, ALGOL)</a:t>
            </a:r>
            <a:endParaRPr sz="2200"/>
          </a:p>
          <a:p>
            <a:pPr lvl="0">
              <a:defRPr sz="1800"/>
            </a:pPr>
            <a:r>
              <a:rPr sz="2200"/>
              <a:t>	•	Esotéricas (Brainfuck, LOLCODE, Arnold C, Whitespace</a:t>
            </a:r>
            <a:endParaRPr sz="2200"/>
          </a:p>
          <a:p>
            <a:pPr lvl="0">
              <a:defRPr sz="1800"/>
            </a:pPr>
            <a:r>
              <a:rPr sz="2200"/>
              <a:t>	•	etc</a:t>
            </a:r>
            <a:endParaRPr sz="2200"/>
          </a:p>
          <a:p>
            <a:pPr lvl="0">
              <a:defRPr sz="1800"/>
            </a:pPr>
            <a:r>
              <a:rPr sz="2200"/>
              <a:t>Certas linguagens suportam diversos paradigmas ao mesmo tempo, enquanto algumas suportam somente um deles, essas são conhecidas como linguagens puras.</a:t>
            </a:r>
            <a:endParaRPr sz="2200"/>
          </a:p>
          <a:p>
            <a:pPr lvl="0">
              <a:defRPr sz="1800"/>
            </a:pPr>
            <a:r>
              <a:rPr sz="2200"/>
              <a:t>Linguagens puras:</a:t>
            </a:r>
            <a:endParaRPr sz="2200"/>
          </a:p>
          <a:p>
            <a:pPr lvl="0">
              <a:defRPr sz="1800"/>
            </a:pPr>
            <a:r>
              <a:rPr sz="2200"/>
              <a:t>	•	Smalltalk</a:t>
            </a:r>
            <a:endParaRPr sz="2200"/>
          </a:p>
          <a:p>
            <a:pPr lvl="0">
              <a:defRPr sz="1800"/>
            </a:pPr>
            <a:r>
              <a:rPr sz="2200"/>
              <a:t>	•	Haskell</a:t>
            </a:r>
            <a:endParaRPr sz="2200"/>
          </a:p>
          <a:p>
            <a:pPr lvl="0">
              <a:defRPr sz="1800"/>
            </a:pPr>
            <a:r>
              <a:rPr sz="2200"/>
              <a:t>Linguagens com diversos paradigmas:</a:t>
            </a:r>
            <a:endParaRPr sz="2200"/>
          </a:p>
          <a:p>
            <a:pPr lvl="0">
              <a:defRPr sz="1800"/>
            </a:pPr>
            <a:r>
              <a:rPr sz="2200"/>
              <a:t>	•	C++</a:t>
            </a:r>
            <a:endParaRPr sz="2200"/>
          </a:p>
          <a:p>
            <a:pPr lvl="0">
              <a:defRPr sz="1800"/>
            </a:pPr>
            <a:r>
              <a:rPr sz="2200"/>
              <a:t>	•	C#</a:t>
            </a:r>
            <a:endParaRPr sz="2200"/>
          </a:p>
          <a:p>
            <a:pPr lvl="0">
              <a:defRPr sz="1800"/>
            </a:pPr>
            <a:r>
              <a:rPr sz="2200"/>
              <a:t>	•	Lisp</a:t>
            </a:r>
            <a:endParaRPr sz="2200"/>
          </a:p>
          <a:p>
            <a:pPr lvl="0">
              <a:defRPr sz="1800"/>
            </a:pPr>
            <a:r>
              <a:rPr sz="2200"/>
              <a:t>	•	Python</a:t>
            </a:r>
            <a:endParaRPr sz="2200"/>
          </a:p>
          <a:p>
            <a:pPr lvl="0">
              <a:defRPr sz="1800"/>
            </a:pPr>
            <a:r>
              <a:rPr sz="2200"/>
              <a:t>	•	Ruby</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p:spTree>
      <p:nvGrpSpPr>
        <p:cNvPr id="1" name=""/>
        <p:cNvGrpSpPr/>
        <p:nvPr/>
      </p:nvGrpSpPr>
      <p:grpSpPr>
        <a:xfrm>
          <a:off x="0" y="0"/>
          <a:ext cx="0" cy="0"/>
          <a:chOff x="0" y="0"/>
          <a:chExt cx="0" cy="0"/>
        </a:xfrm>
      </p:grpSpPr>
      <p:sp>
        <p:nvSpPr>
          <p:cNvPr id="8" name="Shape 8"/>
          <p:cNvSpPr/>
          <p:nvPr>
            <p:ph type="title"/>
          </p:nvPr>
        </p:nvSpPr>
        <p:spPr>
          <a:xfrm>
            <a:off x="1270000" y="1638300"/>
            <a:ext cx="10464800" cy="3302000"/>
          </a:xfrm>
          <a:prstGeom prst="rect">
            <a:avLst/>
          </a:prstGeom>
        </p:spPr>
        <p:txBody>
          <a:bodyPr anchor="b"/>
          <a:lstStyle/>
          <a:p>
            <a:pPr lvl="0">
              <a:defRPr sz="1800"/>
            </a:pPr>
            <a:r>
              <a:rPr sz="8000"/>
              <a:t>Title Text</a:t>
            </a:r>
          </a:p>
        </p:txBody>
      </p:sp>
      <p:sp>
        <p:nvSpPr>
          <p:cNvPr id="9" name="Shape 9"/>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spTree>
      <p:nvGrpSpPr>
        <p:cNvPr id="1" name=""/>
        <p:cNvGrpSpPr/>
        <p:nvPr/>
      </p:nvGrpSpPr>
      <p:grpSpPr>
        <a:xfrm>
          <a:off x="0" y="0"/>
          <a:ext cx="0" cy="0"/>
          <a:chOff x="0" y="0"/>
          <a:chExt cx="0" cy="0"/>
        </a:xfrm>
      </p:grpSpPr>
      <p:sp>
        <p:nvSpPr>
          <p:cNvPr id="11" name="Shape 11"/>
          <p:cNvSpPr/>
          <p:nvPr>
            <p:ph type="title"/>
          </p:nvPr>
        </p:nvSpPr>
        <p:spPr>
          <a:xfrm>
            <a:off x="1270000" y="6718300"/>
            <a:ext cx="10464800" cy="1422400"/>
          </a:xfrm>
          <a:prstGeom prst="rect">
            <a:avLst/>
          </a:prstGeom>
        </p:spPr>
        <p:txBody>
          <a:bodyPr anchor="b"/>
          <a:lstStyle/>
          <a:p>
            <a:pPr lvl="0">
              <a:defRPr sz="1800"/>
            </a:pPr>
            <a:r>
              <a:rPr sz="8000"/>
              <a:t>Title Text</a:t>
            </a:r>
          </a:p>
        </p:txBody>
      </p:sp>
      <p:sp>
        <p:nvSpPr>
          <p:cNvPr id="12" name="Shape 12"/>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spTree>
      <p:nvGrpSpPr>
        <p:cNvPr id="1" name=""/>
        <p:cNvGrpSpPr/>
        <p:nvPr/>
      </p:nvGrpSpPr>
      <p:grpSpPr>
        <a:xfrm>
          <a:off x="0" y="0"/>
          <a:ext cx="0" cy="0"/>
          <a:chOff x="0" y="0"/>
          <a:chExt cx="0" cy="0"/>
        </a:xfrm>
      </p:grpSpPr>
      <p:sp>
        <p:nvSpPr>
          <p:cNvPr id="14" name="Shape 14"/>
          <p:cNvSpPr/>
          <p:nvPr>
            <p:ph type="title"/>
          </p:nvPr>
        </p:nvSpPr>
        <p:spPr>
          <a:xfrm>
            <a:off x="1270000" y="3225800"/>
            <a:ext cx="10464800" cy="3302000"/>
          </a:xfrm>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spTree>
      <p:nvGrpSpPr>
        <p:cNvPr id="1" name=""/>
        <p:cNvGrpSpPr/>
        <p:nvPr/>
      </p:nvGrpSpPr>
      <p:grpSpPr>
        <a:xfrm>
          <a:off x="0" y="0"/>
          <a:ext cx="0" cy="0"/>
          <a:chOff x="0" y="0"/>
          <a:chExt cx="0" cy="0"/>
        </a:xfrm>
      </p:grpSpPr>
      <p:sp>
        <p:nvSpPr>
          <p:cNvPr id="16" name="Shape 16"/>
          <p:cNvSpPr/>
          <p:nvPr>
            <p:ph type="title"/>
          </p:nvPr>
        </p:nvSpPr>
        <p:spPr>
          <a:xfrm>
            <a:off x="952500" y="635000"/>
            <a:ext cx="5334000" cy="3987800"/>
          </a:xfrm>
          <a:prstGeom prst="rect">
            <a:avLst/>
          </a:prstGeom>
        </p:spPr>
        <p:txBody>
          <a:bodyPr anchor="b"/>
          <a:lstStyle>
            <a:lvl1pPr>
              <a:defRPr sz="6000"/>
            </a:lvl1pPr>
          </a:lstStyle>
          <a:p>
            <a:pPr lvl="0">
              <a:defRPr sz="1800"/>
            </a:pPr>
            <a:r>
              <a:rPr sz="6000"/>
              <a:t>Title Text</a:t>
            </a:r>
          </a:p>
        </p:txBody>
      </p:sp>
      <p:sp>
        <p:nvSpPr>
          <p:cNvPr id="17" name="Shape 17"/>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itle - Top">
    <p:spTree>
      <p:nvGrpSpPr>
        <p:cNvPr id="1" name=""/>
        <p:cNvGrpSpPr/>
        <p:nvPr/>
      </p:nvGrpSpPr>
      <p:grpSpPr>
        <a:xfrm>
          <a:off x="0" y="0"/>
          <a:ext cx="0" cy="0"/>
          <a:chOff x="0" y="0"/>
          <a:chExt cx="0" cy="0"/>
        </a:xfrm>
      </p:grpSpPr>
      <p:sp>
        <p:nvSpPr>
          <p:cNvPr id="19" name="Shape 19"/>
          <p:cNvSpPr/>
          <p:nvPr>
            <p:ph type="title"/>
          </p:nvPr>
        </p:nvSpPr>
        <p:spPr>
          <a:xfrm>
            <a:off x="952500" y="444500"/>
            <a:ext cx="11099800" cy="2159000"/>
          </a:xfrm>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pPr>
            <a:r>
              <a:rPr sz="8000"/>
              <a:t>Title Text</a:t>
            </a:r>
          </a:p>
        </p:txBody>
      </p:sp>
      <p:sp>
        <p:nvSpPr>
          <p:cNvPr id="22" name="Shape 22"/>
          <p:cNvSpPr/>
          <p:nvPr>
            <p:ph type="body" idx="1"/>
          </p:nvPr>
        </p:nvSpPr>
        <p:spPr>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24" name="Shape 24"/>
          <p:cNvSpPr/>
          <p:nvPr>
            <p:ph type="title"/>
          </p:nvPr>
        </p:nvSpPr>
        <p:spPr>
          <a:xfrm>
            <a:off x="952500" y="444500"/>
            <a:ext cx="11099800" cy="2159000"/>
          </a:xfrm>
          <a:prstGeom prst="rect">
            <a:avLst/>
          </a:prstGeom>
        </p:spPr>
        <p:txBody>
          <a:bodyPr/>
          <a:lstStyle/>
          <a:p>
            <a:pPr lvl="0">
              <a:defRPr sz="1800"/>
            </a:pPr>
            <a:r>
              <a:rPr sz="8000"/>
              <a:t>Title Text</a:t>
            </a:r>
          </a:p>
        </p:txBody>
      </p:sp>
      <p:sp>
        <p:nvSpPr>
          <p:cNvPr id="25" name="Shape 25"/>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Bullets">
    <p:spTree>
      <p:nvGrpSpPr>
        <p:cNvPr id="1" name=""/>
        <p:cNvGrpSpPr/>
        <p:nvPr/>
      </p:nvGrpSpPr>
      <p:grpSpPr>
        <a:xfrm>
          <a:off x="0" y="0"/>
          <a:ext cx="0" cy="0"/>
          <a:chOff x="0" y="0"/>
          <a:chExt cx="0" cy="0"/>
        </a:xfrm>
      </p:grpSpPr>
      <p:sp>
        <p:nvSpPr>
          <p:cNvPr id="27" name="Shape 27"/>
          <p:cNvSpPr/>
          <p:nvPr>
            <p:ph type="body" idx="1"/>
          </p:nvPr>
        </p:nvSpPr>
        <p:spPr>
          <a:xfrm>
            <a:off x="952500" y="1270000"/>
            <a:ext cx="11099800" cy="7213600"/>
          </a:xfrm>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1541239"/>
            <a:ext cx="11099800" cy="14859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8000"/>
              <a:t>Title Text</a:t>
            </a:r>
          </a:p>
        </p:txBody>
      </p:sp>
      <p:sp>
        <p:nvSpPr>
          <p:cNvPr id="3" name="Shape 3"/>
          <p:cNvSpPr/>
          <p:nvPr>
            <p:ph type="body" idx="1"/>
          </p:nvPr>
        </p:nvSpPr>
        <p:spPr>
          <a:xfrm>
            <a:off x="952500" y="3495228"/>
            <a:ext cx="11099800" cy="539477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
        <p:nvSpPr>
          <p:cNvPr id="4" name="Shape 4"/>
          <p:cNvSpPr/>
          <p:nvPr/>
        </p:nvSpPr>
        <p:spPr>
          <a:xfrm>
            <a:off x="952499" y="381000"/>
            <a:ext cx="11099802" cy="381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1" sz="1800">
                <a:solidFill>
                  <a:srgbClr val="F39019"/>
                </a:solidFill>
                <a:latin typeface="Helvetica"/>
                <a:ea typeface="Helvetica"/>
                <a:cs typeface="Helvetica"/>
                <a:sym typeface="Helvetica"/>
              </a:defRPr>
            </a:lvl1pPr>
          </a:lstStyle>
          <a:p>
            <a:pPr lvl="0">
              <a:defRPr b="0">
                <a:solidFill>
                  <a:srgbClr val="000000"/>
                </a:solidFill>
              </a:defRPr>
            </a:pPr>
            <a:r>
              <a:rPr b="1">
                <a:solidFill>
                  <a:srgbClr val="F39019"/>
                </a:solidFill>
              </a:rPr>
              <a:t>#4 Kiik::Dev::Talk</a:t>
            </a:r>
          </a:p>
        </p:txBody>
      </p:sp>
      <p:sp>
        <p:nvSpPr>
          <p:cNvPr id="5" name="Shape 5"/>
          <p:cNvSpPr/>
          <p:nvPr/>
        </p:nvSpPr>
        <p:spPr>
          <a:xfrm>
            <a:off x="952499" y="755650"/>
            <a:ext cx="11099802" cy="31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solidFill>
                  <a:srgbClr val="53585F"/>
                </a:solidFill>
                <a:latin typeface="Helvetica"/>
                <a:ea typeface="Helvetica"/>
                <a:cs typeface="Helvetica"/>
                <a:sym typeface="Helvetica"/>
              </a:defRPr>
            </a:lvl1pPr>
          </a:lstStyle>
          <a:p>
            <a:pPr lvl="0">
              <a:defRPr sz="1800">
                <a:solidFill>
                  <a:srgbClr val="000000"/>
                </a:solidFill>
              </a:defRPr>
            </a:pPr>
            <a:r>
              <a:rPr sz="1400">
                <a:solidFill>
                  <a:srgbClr val="53585F"/>
                </a:solidFill>
              </a:rPr>
              <a:t>Introdução a Programação Funcional</a:t>
            </a:r>
          </a:p>
        </p:txBody>
      </p:sp>
      <p:sp>
        <p:nvSpPr>
          <p:cNvPr id="6" name="Shape 6"/>
          <p:cNvSpPr/>
          <p:nvPr/>
        </p:nvSpPr>
        <p:spPr>
          <a:xfrm>
            <a:off x="965200" y="1151619"/>
            <a:ext cx="11099801" cy="1"/>
          </a:xfrm>
          <a:prstGeom prst="line">
            <a:avLst/>
          </a:prstGeom>
          <a:ln w="12700">
            <a:solidFill>
              <a:srgbClr val="DCDEE0"/>
            </a:solidFill>
            <a:miter lim="400000"/>
          </a:ln>
        </p:spPr>
        <p:txBody>
          <a:bodyPr lIns="0" tIns="0" rIns="0" bIns="0" anchor="ctr"/>
          <a:lstStyle/>
          <a:p>
            <a:pPr lvl="0">
              <a:defRPr sz="2400"/>
            </a:pP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p:titleStyle>
    <p:bodyStyle>
      <a:lvl1pPr marL="444500" indent="-444500" defTabSz="584200">
        <a:spcBef>
          <a:spcPts val="4200"/>
        </a:spcBef>
        <a:buSzPct val="75000"/>
        <a:buChar char="•"/>
        <a:defRPr sz="3600">
          <a:latin typeface="+mn-lt"/>
          <a:ea typeface="+mn-ea"/>
          <a:cs typeface="+mn-cs"/>
          <a:sym typeface="Helvetica Light"/>
        </a:defRPr>
      </a:lvl1pPr>
      <a:lvl2pPr marL="889000" indent="-444500" defTabSz="584200">
        <a:spcBef>
          <a:spcPts val="4200"/>
        </a:spcBef>
        <a:buSzPct val="75000"/>
        <a:buChar char="•"/>
        <a:defRPr sz="3600">
          <a:latin typeface="+mn-lt"/>
          <a:ea typeface="+mn-ea"/>
          <a:cs typeface="+mn-cs"/>
          <a:sym typeface="Helvetica Light"/>
        </a:defRPr>
      </a:lvl2pPr>
      <a:lvl3pPr marL="1333500" indent="-444500" defTabSz="584200">
        <a:spcBef>
          <a:spcPts val="4200"/>
        </a:spcBef>
        <a:buSzPct val="75000"/>
        <a:buChar char="•"/>
        <a:defRPr sz="3600">
          <a:latin typeface="+mn-lt"/>
          <a:ea typeface="+mn-ea"/>
          <a:cs typeface="+mn-cs"/>
          <a:sym typeface="Helvetica Light"/>
        </a:defRPr>
      </a:lvl3pPr>
      <a:lvl4pPr marL="1778000" indent="-444500" defTabSz="584200">
        <a:spcBef>
          <a:spcPts val="4200"/>
        </a:spcBef>
        <a:buSzPct val="75000"/>
        <a:buChar char="•"/>
        <a:defRPr sz="3600">
          <a:latin typeface="+mn-lt"/>
          <a:ea typeface="+mn-ea"/>
          <a:cs typeface="+mn-cs"/>
          <a:sym typeface="Helvetica Light"/>
        </a:defRPr>
      </a:lvl4pPr>
      <a:lvl5pPr marL="2222500" indent="-444500" defTabSz="584200">
        <a:spcBef>
          <a:spcPts val="4200"/>
        </a:spcBef>
        <a:buSzPct val="75000"/>
        <a:buChar char="•"/>
        <a:defRPr sz="3600">
          <a:latin typeface="+mn-lt"/>
          <a:ea typeface="+mn-ea"/>
          <a:cs typeface="+mn-cs"/>
          <a:sym typeface="Helvetica Light"/>
        </a:defRPr>
      </a:lvl5pPr>
      <a:lvl6pPr marL="2667000" indent="-444500" defTabSz="584200">
        <a:spcBef>
          <a:spcPts val="4200"/>
        </a:spcBef>
        <a:buSzPct val="75000"/>
        <a:buChar char="•"/>
        <a:defRPr sz="3600">
          <a:latin typeface="+mn-lt"/>
          <a:ea typeface="+mn-ea"/>
          <a:cs typeface="+mn-cs"/>
          <a:sym typeface="Helvetica Light"/>
        </a:defRPr>
      </a:lvl6pPr>
      <a:lvl7pPr marL="3111500" indent="-444500" defTabSz="584200">
        <a:spcBef>
          <a:spcPts val="4200"/>
        </a:spcBef>
        <a:buSzPct val="75000"/>
        <a:buChar char="•"/>
        <a:defRPr sz="3600">
          <a:latin typeface="+mn-lt"/>
          <a:ea typeface="+mn-ea"/>
          <a:cs typeface="+mn-cs"/>
          <a:sym typeface="Helvetica Light"/>
        </a:defRPr>
      </a:lvl7pPr>
      <a:lvl8pPr marL="3556000" indent="-444500" defTabSz="584200">
        <a:spcBef>
          <a:spcPts val="4200"/>
        </a:spcBef>
        <a:buSzPct val="75000"/>
        <a:buChar char="•"/>
        <a:defRPr sz="3600">
          <a:latin typeface="+mn-lt"/>
          <a:ea typeface="+mn-ea"/>
          <a:cs typeface="+mn-cs"/>
          <a:sym typeface="Helvetica Light"/>
        </a:defRPr>
      </a:lvl8pPr>
      <a:lvl9pPr marL="4000500" indent="-444500" defTabSz="584200">
        <a:spcBef>
          <a:spcPts val="4200"/>
        </a:spcBef>
        <a:buSzPct val="75000"/>
        <a:buChar char="•"/>
        <a:defRPr sz="36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jpe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jpe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 name="Shape 35"/>
          <p:cNvSpPr/>
          <p:nvPr>
            <p:ph type="title"/>
          </p:nvPr>
        </p:nvSpPr>
        <p:spPr>
          <a:prstGeom prst="rect">
            <a:avLst/>
          </a:prstGeom>
        </p:spPr>
        <p:txBody>
          <a:bodyPr/>
          <a:lstStyle>
            <a:lvl1pPr>
              <a:defRPr b="1">
                <a:solidFill>
                  <a:srgbClr val="F39019"/>
                </a:solidFill>
                <a:latin typeface="Helvetica"/>
                <a:ea typeface="Helvetica"/>
                <a:cs typeface="Helvetica"/>
                <a:sym typeface="Helvetica"/>
              </a:defRPr>
            </a:lvl1pPr>
          </a:lstStyle>
          <a:p>
            <a:pPr lvl="0">
              <a:defRPr b="0" sz="1800">
                <a:solidFill>
                  <a:srgbClr val="000000"/>
                </a:solidFill>
              </a:defRPr>
            </a:pPr>
            <a:r>
              <a:rPr b="1" sz="8000">
                <a:solidFill>
                  <a:srgbClr val="F39019"/>
                </a:solidFill>
              </a:rPr>
              <a:t>#4 Kiik::Dev::Talk</a:t>
            </a:r>
          </a:p>
        </p:txBody>
      </p:sp>
      <p:sp>
        <p:nvSpPr>
          <p:cNvPr id="36" name="Shape 36"/>
          <p:cNvSpPr/>
          <p:nvPr>
            <p:ph type="body" idx="1"/>
          </p:nvPr>
        </p:nvSpPr>
        <p:spPr>
          <a:prstGeom prst="rect">
            <a:avLst/>
          </a:prstGeom>
        </p:spPr>
        <p:txBody>
          <a:bodyPr/>
          <a:lstStyle>
            <a:lvl1pPr>
              <a:defRPr b="1">
                <a:solidFill>
                  <a:srgbClr val="53585F"/>
                </a:solidFill>
                <a:latin typeface="Helvetica"/>
                <a:ea typeface="Helvetica"/>
                <a:cs typeface="Helvetica"/>
                <a:sym typeface="Helvetica"/>
              </a:defRPr>
            </a:lvl1pPr>
          </a:lstStyle>
          <a:p>
            <a:pPr lvl="0">
              <a:defRPr b="0" sz="1800">
                <a:solidFill>
                  <a:srgbClr val="000000"/>
                </a:solidFill>
              </a:defRPr>
            </a:pPr>
            <a:r>
              <a:rPr b="1" sz="3200">
                <a:solidFill>
                  <a:srgbClr val="53585F"/>
                </a:solidFill>
              </a:rPr>
              <a:t>Introdução a Programação Funcional</a:t>
            </a:r>
          </a:p>
        </p:txBody>
      </p:sp>
      <p:sp>
        <p:nvSpPr>
          <p:cNvPr id="37" name="Shape 37"/>
          <p:cNvSpPr/>
          <p:nvPr/>
        </p:nvSpPr>
        <p:spPr>
          <a:xfrm>
            <a:off x="5665723" y="6718300"/>
            <a:ext cx="1673353" cy="889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b="1" sz="3000">
                <a:solidFill>
                  <a:srgbClr val="53585F"/>
                </a:solidFill>
                <a:latin typeface="Helvetica"/>
                <a:ea typeface="Helvetica"/>
                <a:cs typeface="Helvetica"/>
                <a:sym typeface="Helvetica"/>
              </a:rPr>
              <a:t>Lucca</a:t>
            </a:r>
            <a:endParaRPr b="1" sz="3000">
              <a:solidFill>
                <a:srgbClr val="53585F"/>
              </a:solidFill>
              <a:latin typeface="Helvetica"/>
              <a:ea typeface="Helvetica"/>
              <a:cs typeface="Helvetica"/>
              <a:sym typeface="Helvetica"/>
            </a:endParaRPr>
          </a:p>
          <a:p>
            <a:pPr lvl="0">
              <a:defRPr sz="1800"/>
            </a:pPr>
            <a:r>
              <a:rPr sz="2200">
                <a:solidFill>
                  <a:srgbClr val="53585F"/>
                </a:solidFill>
              </a:rPr>
              <a:t>@julienlucca</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 name="Shape 71"/>
          <p:cNvSpPr/>
          <p:nvPr/>
        </p:nvSpPr>
        <p:spPr>
          <a:xfrm>
            <a:off x="358220" y="3657600"/>
            <a:ext cx="12288360" cy="4191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i="1" sz="3800"/>
              <a:t>O problema com linguagens orientadas a objeto é que elas possuem todo esse contexto implicito que elas carregam. Você queria uma banana, mas acaba levando um gorilla segurando uma banana com uma selva inteira junto.</a:t>
            </a:r>
            <a:endParaRPr i="1" sz="3800"/>
          </a:p>
          <a:p>
            <a:pPr lvl="0">
              <a:defRPr sz="1800"/>
            </a:pPr>
            <a:endParaRPr i="1" sz="3800"/>
          </a:p>
          <a:p>
            <a:pPr lvl="0" algn="r">
              <a:defRPr sz="1800"/>
            </a:pPr>
            <a:r>
              <a:rPr i="1" sz="3800"/>
              <a:t>— Joe Armstrong, criador do Erlang</a:t>
            </a:r>
          </a:p>
        </p:txBody>
      </p:sp>
      <p:pic>
        <p:nvPicPr>
          <p:cNvPr id="72" name="gorilla.jpg"/>
          <p:cNvPicPr/>
          <p:nvPr/>
        </p:nvPicPr>
        <p:blipFill>
          <a:blip r:embed="rId2">
            <a:extLst/>
          </a:blip>
          <a:stretch>
            <a:fillRect/>
          </a:stretch>
        </p:blipFill>
        <p:spPr>
          <a:xfrm>
            <a:off x="0" y="0"/>
            <a:ext cx="13004800" cy="9753600"/>
          </a:xfrm>
          <a:prstGeom prst="rect">
            <a:avLst/>
          </a:prstGeom>
          <a:ln w="12700">
            <a:miter lim="400000"/>
          </a:ln>
        </p:spPr>
      </p:pic>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8" presetID="22" grpId="1" fill="hold">
                                  <p:stCondLst>
                                    <p:cond delay="0"/>
                                  </p:stCondLst>
                                  <p:iterate type="el" backwards="0">
                                    <p:tmAbs val="0"/>
                                  </p:iterate>
                                  <p:childTnLst>
                                    <p:set>
                                      <p:cBhvr>
                                        <p:cTn id="6" fill="hold"/>
                                        <p:tgtEl>
                                          <p:spTgt spid="72"/>
                                        </p:tgtEl>
                                        <p:attrNameLst>
                                          <p:attrName>style.visibility</p:attrName>
                                        </p:attrNameLst>
                                      </p:cBhvr>
                                      <p:to>
                                        <p:strVal val="visible"/>
                                      </p:to>
                                    </p:set>
                                    <p:animEffect filter="wipe(left)" transition="in">
                                      <p:cBhvr>
                                        <p:cTn id="7" dur="1500"/>
                                        <p:tgtEl>
                                          <p:spTgt spid="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2" grpId="1"/>
    </p:bldLst>
  </p:timing>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 name="Shape 74"/>
          <p:cNvSpPr/>
          <p:nvPr/>
        </p:nvSpPr>
        <p:spPr>
          <a:xfrm>
            <a:off x="957302" y="1397788"/>
            <a:ext cx="11115596" cy="7747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4200"/>
              </a:spcBef>
            </a:lvl1pPr>
          </a:lstStyle>
          <a:p>
            <a:pPr lvl="0">
              <a:defRPr sz="1800"/>
            </a:pPr>
            <a:r>
              <a:rPr sz="3600"/>
              <a:t>Outro efeito colateral da abstração Orientada a Objetos é a tendência de otimização tende a desaparecer. Por exemplo, a + a + a + a pode acabar virando a * 4 ou a &lt;&lt; 2, mesmo se a for um inteiro. Mas se você criar uma classe com operadores, não há nada que indique que são comultativas, distribuitivas ou associativas. Como não se é esperado olhar dentro de um objeto para entender seu funcionamento, não é possível saber quais das expressões equivalentes são mais eficientes. Não há motivos para evitar OO em novos projetos (...). Mas há razão para pensar muito antes de transformar um código não orientado a objetos em uma hierarquia de classes.</a:t>
            </a:r>
          </a:p>
        </p:txBody>
      </p:sp>
      <p:sp>
        <p:nvSpPr>
          <p:cNvPr id="75" name="Shape 75"/>
          <p:cNvSpPr/>
          <p:nvPr/>
        </p:nvSpPr>
        <p:spPr>
          <a:xfrm>
            <a:off x="225043" y="4552950"/>
            <a:ext cx="1255471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 Eric S. Raymond, em artigo sobre programação em UNIX.</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xit" presetSubtype="8" presetID="22" grpId="1" fill="hold">
                                  <p:stCondLst>
                                    <p:cond delay="0"/>
                                  </p:stCondLst>
                                  <p:iterate type="el" backwards="0">
                                    <p:tmAbs val="0"/>
                                  </p:iterate>
                                  <p:childTnLst>
                                    <p:animEffect filter="wipe(left)" transition="out">
                                      <p:cBhvr>
                                        <p:cTn id="6" dur="1000" fill="hold"/>
                                        <p:tgtEl>
                                          <p:spTgt spid="74"/>
                                        </p:tgtEl>
                                      </p:cBhvr>
                                    </p:animEffect>
                                    <p:set>
                                      <p:cBhvr>
                                        <p:cTn id="7" fill="hold">
                                          <p:stCondLst>
                                            <p:cond delay="999"/>
                                          </p:stCondLst>
                                        </p:cTn>
                                        <p:tgtEl>
                                          <p:spTgt spid="7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nodeType="clickEffect" presetClass="entr" presetSubtype="8" presetID="2" grpId="2" fill="hold">
                                  <p:stCondLst>
                                    <p:cond delay="0"/>
                                  </p:stCondLst>
                                  <p:iterate type="el" backwards="0">
                                    <p:tmAbs val="0"/>
                                  </p:iterate>
                                  <p:childTnLst>
                                    <p:set>
                                      <p:cBhvr>
                                        <p:cTn id="11" fill="hold"/>
                                        <p:tgtEl>
                                          <p:spTgt spid="75"/>
                                        </p:tgtEl>
                                        <p:attrNameLst>
                                          <p:attrName>style.visibility</p:attrName>
                                        </p:attrNameLst>
                                      </p:cBhvr>
                                      <p:to>
                                        <p:strVal val="visible"/>
                                      </p:to>
                                    </p:set>
                                    <p:anim calcmode="lin" valueType="num">
                                      <p:cBhvr>
                                        <p:cTn id="12" dur="1000" fill="hold"/>
                                        <p:tgtEl>
                                          <p:spTgt spid="75"/>
                                        </p:tgtEl>
                                        <p:attrNameLst>
                                          <p:attrName>ppt_x</p:attrName>
                                        </p:attrNameLst>
                                      </p:cBhvr>
                                      <p:tavLst>
                                        <p:tav tm="0">
                                          <p:val>
                                            <p:strVal val="0-#ppt_w/2"/>
                                          </p:val>
                                        </p:tav>
                                        <p:tav tm="100000">
                                          <p:val>
                                            <p:strVal val="#ppt_x"/>
                                          </p:val>
                                        </p:tav>
                                      </p:tavLst>
                                    </p:anim>
                                    <p:anim calcmode="lin" valueType="num">
                                      <p:cBhvr>
                                        <p:cTn id="13" dur="1000" fill="hold"/>
                                        <p:tgtEl>
                                          <p:spTgt spid="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4" grpId="1"/>
      <p:bldP build="whole" bldLvl="1" animBg="1" rev="0" advAuto="0" spid="75" grpId="2"/>
    </p:bldLst>
  </p:timing>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 name="Shape 77"/>
          <p:cNvSpPr/>
          <p:nvPr/>
        </p:nvSpPr>
        <p:spPr>
          <a:xfrm>
            <a:off x="21361" y="3460749"/>
            <a:ext cx="12962078" cy="2832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De acordo com Paul Graham (contribuidor da linguagem LISP e criador do ARC), a popularidade de OOP em grandes companhias se deve ao fato de haver muitos programadores medíocres. A disciplina forçada do paradigma previne um programador de causar muitos problemas</a:t>
            </a:r>
          </a:p>
        </p:txBody>
      </p:sp>
      <p:pic>
        <p:nvPicPr>
          <p:cNvPr id="78" name="iur.jpg"/>
          <p:cNvPicPr/>
          <p:nvPr/>
        </p:nvPicPr>
        <p:blipFill>
          <a:blip r:embed="rId2">
            <a:extLst/>
          </a:blip>
          <a:stretch>
            <a:fillRect/>
          </a:stretch>
        </p:blipFill>
        <p:spPr>
          <a:xfrm>
            <a:off x="-108656" y="-913877"/>
            <a:ext cx="13247512" cy="10814967"/>
          </a:xfrm>
          <a:prstGeom prst="rect">
            <a:avLst/>
          </a:prstGeom>
          <a:ln w="12700">
            <a:miter lim="400000"/>
          </a:ln>
        </p:spPr>
      </p:pic>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xit" presetSubtype="2" presetID="2" grpId="1" fill="hold">
                                  <p:stCondLst>
                                    <p:cond delay="0"/>
                                  </p:stCondLst>
                                  <p:iterate type="lt" backwards="0">
                                    <p:tmAbs val="0"/>
                                  </p:iterate>
                                  <p:childTnLst>
                                    <p:anim calcmode="lin" valueType="num">
                                      <p:cBhvr>
                                        <p:cTn id="6" dur="1000" fill="hold"/>
                                        <p:tgtEl>
                                          <p:spTgt spid="77"/>
                                        </p:tgtEl>
                                        <p:attrNameLst>
                                          <p:attrName>ppt_x</p:attrName>
                                        </p:attrNameLst>
                                      </p:cBhvr>
                                      <p:tavLst>
                                        <p:tav tm="0">
                                          <p:val>
                                            <p:strVal val="ppt_x"/>
                                          </p:val>
                                        </p:tav>
                                        <p:tav tm="100000">
                                          <p:val>
                                            <p:strVal val="1+ppt_w/2"/>
                                          </p:val>
                                        </p:tav>
                                      </p:tavLst>
                                    </p:anim>
                                    <p:anim calcmode="lin" valueType="num">
                                      <p:cBhvr>
                                        <p:cTn id="7" dur="1000" fill="hold"/>
                                        <p:tgtEl>
                                          <p:spTgt spid="77"/>
                                        </p:tgtEl>
                                        <p:attrNameLst>
                                          <p:attrName>ppt_y</p:attrName>
                                        </p:attrNameLst>
                                      </p:cBhvr>
                                      <p:tavLst>
                                        <p:tav tm="0">
                                          <p:val>
                                            <p:strVal val="ppt_y"/>
                                          </p:val>
                                        </p:tav>
                                        <p:tav tm="100000">
                                          <p:val>
                                            <p:strVal val="ppt_y"/>
                                          </p:val>
                                        </p:tav>
                                      </p:tavLst>
                                    </p:anim>
                                    <p:set>
                                      <p:cBhvr>
                                        <p:cTn id="8" fill="hold">
                                          <p:stCondLst>
                                            <p:cond delay="999"/>
                                          </p:stCondLst>
                                        </p:cTn>
                                        <p:tgtEl>
                                          <p:spTgt spid="77"/>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nodeType="clickEffect" presetClass="entr" presetSubtype="32" presetID="23" grpId="2" fill="hold">
                                  <p:stCondLst>
                                    <p:cond delay="0"/>
                                  </p:stCondLst>
                                  <p:iterate type="el" backwards="0">
                                    <p:tmAbs val="0"/>
                                  </p:iterate>
                                  <p:childTnLst>
                                    <p:set>
                                      <p:cBhvr>
                                        <p:cTn id="12" fill="hold"/>
                                        <p:tgtEl>
                                          <p:spTgt spid="78"/>
                                        </p:tgtEl>
                                        <p:attrNameLst>
                                          <p:attrName>style.visibility</p:attrName>
                                        </p:attrNameLst>
                                      </p:cBhvr>
                                      <p:to>
                                        <p:strVal val="visible"/>
                                      </p:to>
                                    </p:set>
                                    <p:anim calcmode="lin" valueType="num">
                                      <p:cBhvr>
                                        <p:cTn id="13" dur="2500" fill="hold"/>
                                        <p:tgtEl>
                                          <p:spTgt spid="78"/>
                                        </p:tgtEl>
                                        <p:attrNameLst>
                                          <p:attrName>ppt_w</p:attrName>
                                        </p:attrNameLst>
                                      </p:cBhvr>
                                      <p:tavLst>
                                        <p:tav tm="0">
                                          <p:val>
                                            <p:fltVal val="0"/>
                                          </p:val>
                                        </p:tav>
                                        <p:tav tm="100000">
                                          <p:val>
                                            <p:strVal val="#ppt_w"/>
                                          </p:val>
                                        </p:tav>
                                      </p:tavLst>
                                    </p:anim>
                                    <p:anim calcmode="lin" valueType="num">
                                      <p:cBhvr>
                                        <p:cTn id="14" dur="2500" fill="hold"/>
                                        <p:tgtEl>
                                          <p:spTgt spid="78"/>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nodeType="clickEffect" presetClass="exit" presetSubtype="16" presetID="23" grpId="3" fill="hold">
                                  <p:stCondLst>
                                    <p:cond delay="0"/>
                                  </p:stCondLst>
                                  <p:iterate type="lt" backwards="0">
                                    <p:tmAbs val="0"/>
                                  </p:iterate>
                                  <p:childTnLst>
                                    <p:anim calcmode="lin" valueType="num">
                                      <p:cBhvr>
                                        <p:cTn id="18" dur="1000" fill="hold"/>
                                        <p:tgtEl>
                                          <p:spTgt spid="78"/>
                                        </p:tgtEl>
                                        <p:attrNameLst>
                                          <p:attrName>ppt_w</p:attrName>
                                        </p:attrNameLst>
                                      </p:cBhvr>
                                      <p:tavLst>
                                        <p:tav tm="0">
                                          <p:val>
                                            <p:strVal val="ppt_w"/>
                                          </p:val>
                                        </p:tav>
                                        <p:tav tm="100000">
                                          <p:val>
                                            <p:fltVal val="0"/>
                                          </p:val>
                                        </p:tav>
                                      </p:tavLst>
                                    </p:anim>
                                    <p:anim calcmode="lin" valueType="num">
                                      <p:cBhvr>
                                        <p:cTn id="19" dur="1000" fill="hold"/>
                                        <p:tgtEl>
                                          <p:spTgt spid="78"/>
                                        </p:tgtEl>
                                        <p:attrNameLst>
                                          <p:attrName>ppt_h</p:attrName>
                                        </p:attrNameLst>
                                      </p:cBhvr>
                                      <p:tavLst>
                                        <p:tav tm="0">
                                          <p:val>
                                            <p:strVal val="ppt_h"/>
                                          </p:val>
                                        </p:tav>
                                        <p:tav tm="100000">
                                          <p:val>
                                            <p:fltVal val="0"/>
                                          </p:val>
                                        </p:tav>
                                      </p:tavLst>
                                    </p:anim>
                                    <p:set>
                                      <p:cBhvr>
                                        <p:cTn id="20" fill="hold">
                                          <p:stCondLst>
                                            <p:cond delay="999"/>
                                          </p:stCondLst>
                                        </p:cTn>
                                        <p:tgtEl>
                                          <p:spTgt spid="7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8" grpId="2"/>
      <p:bldP build="whole" bldLvl="1" animBg="1" rev="0" advAuto="0" spid="78" grpId="3"/>
      <p:bldP build="whole" bldLvl="1" animBg="1" rev="0" advAuto="0" spid="77" grpId="1"/>
    </p:bldLst>
  </p:timing>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 name="Shape 80"/>
          <p:cNvSpPr/>
          <p:nvPr>
            <p:ph type="title"/>
          </p:nvPr>
        </p:nvSpPr>
        <p:spPr>
          <a:prstGeom prst="rect">
            <a:avLst/>
          </a:prstGeom>
        </p:spPr>
        <p:txBody>
          <a:bodyPr/>
          <a:lstStyle/>
          <a:p>
            <a:pPr lvl="0" defTabSz="309625">
              <a:defRPr sz="1800"/>
            </a:pPr>
            <a:r>
              <a:rPr sz="4240"/>
              <a:t>Conceitos básicos de programação funcional</a:t>
            </a:r>
            <a:endParaRPr sz="4240"/>
          </a:p>
          <a:p>
            <a:pPr lvl="0" defTabSz="309625">
              <a:defRPr sz="1800"/>
            </a:pPr>
            <a:r>
              <a:rPr sz="2755"/>
              <a:t>High order Functions / Functions as first class citizens</a:t>
            </a:r>
          </a:p>
        </p:txBody>
      </p:sp>
      <p:sp>
        <p:nvSpPr>
          <p:cNvPr id="81" name="Shape 81"/>
          <p:cNvSpPr/>
          <p:nvPr>
            <p:ph type="body" idx="1"/>
          </p:nvPr>
        </p:nvSpPr>
        <p:spPr>
          <a:xfrm>
            <a:off x="977900" y="3495228"/>
            <a:ext cx="11099800" cy="5394772"/>
          </a:xfrm>
          <a:prstGeom prst="rect">
            <a:avLst/>
          </a:prstGeom>
        </p:spPr>
        <p:txBody>
          <a:bodyPr/>
          <a:lstStyle/>
          <a:p>
            <a:pPr lvl="0" marL="0" indent="0">
              <a:buSzTx/>
              <a:buNone/>
              <a:defRPr sz="1800"/>
            </a:pPr>
            <a:r>
              <a:rPr sz="3600">
                <a:latin typeface="Source Code Pro for Powerline"/>
                <a:ea typeface="Source Code Pro for Powerline"/>
                <a:cs typeface="Source Code Pro for Powerline"/>
                <a:sym typeface="Source Code Pro for Powerline"/>
              </a:rPr>
              <a:t>function jmap(arr, fn) {</a:t>
            </a:r>
            <a:endParaRPr sz="3600">
              <a:latin typeface="Source Code Pro for Powerline"/>
              <a:ea typeface="Source Code Pro for Powerline"/>
              <a:cs typeface="Source Code Pro for Powerline"/>
              <a:sym typeface="Source Code Pro for Powerline"/>
            </a:endParaRPr>
          </a:p>
          <a:p>
            <a:pPr lvl="0" marL="0" indent="0">
              <a:buSzTx/>
              <a:buNone/>
              <a:defRPr sz="1800"/>
            </a:pPr>
            <a:r>
              <a:rPr sz="3600">
                <a:latin typeface="Source Code Pro for Powerline"/>
                <a:ea typeface="Source Code Pro for Powerline"/>
                <a:cs typeface="Source Code Pro for Powerline"/>
                <a:sym typeface="Source Code Pro for Powerline"/>
              </a:rPr>
              <a:t>  for (var elem in arr) {</a:t>
            </a:r>
            <a:endParaRPr sz="3600">
              <a:latin typeface="Source Code Pro for Powerline"/>
              <a:ea typeface="Source Code Pro for Powerline"/>
              <a:cs typeface="Source Code Pro for Powerline"/>
              <a:sym typeface="Source Code Pro for Powerline"/>
            </a:endParaRPr>
          </a:p>
          <a:p>
            <a:pPr lvl="0" marL="0" indent="0">
              <a:buSzTx/>
              <a:buNone/>
              <a:defRPr sz="1800"/>
            </a:pPr>
            <a:r>
              <a:rPr sz="3600">
                <a:latin typeface="Source Code Pro for Powerline"/>
                <a:ea typeface="Source Code Pro for Powerline"/>
                <a:cs typeface="Source Code Pro for Powerline"/>
                <a:sym typeface="Source Code Pro for Powerline"/>
              </a:rPr>
              <a:t>    print(fn(elem));</a:t>
            </a:r>
            <a:endParaRPr sz="3600">
              <a:latin typeface="Source Code Pro for Powerline"/>
              <a:ea typeface="Source Code Pro for Powerline"/>
              <a:cs typeface="Source Code Pro for Powerline"/>
              <a:sym typeface="Source Code Pro for Powerline"/>
            </a:endParaRPr>
          </a:p>
          <a:p>
            <a:pPr lvl="0" marL="0" indent="0">
              <a:buSzTx/>
              <a:buNone/>
              <a:defRPr sz="1800"/>
            </a:pPr>
            <a:r>
              <a:rPr sz="3600">
                <a:latin typeface="Source Code Pro for Powerline"/>
                <a:ea typeface="Source Code Pro for Powerline"/>
                <a:cs typeface="Source Code Pro for Powerline"/>
                <a:sym typeface="Source Code Pro for Powerline"/>
              </a:rPr>
              <a:t>  };</a:t>
            </a:r>
            <a:endParaRPr sz="3600">
              <a:latin typeface="Source Code Pro for Powerline"/>
              <a:ea typeface="Source Code Pro for Powerline"/>
              <a:cs typeface="Source Code Pro for Powerline"/>
              <a:sym typeface="Source Code Pro for Powerline"/>
            </a:endParaRPr>
          </a:p>
          <a:p>
            <a:pPr lvl="0" marL="0" indent="0">
              <a:buSzTx/>
              <a:buNone/>
              <a:defRPr sz="1800"/>
            </a:pPr>
            <a:r>
              <a:rPr sz="3600">
                <a:latin typeface="Source Code Pro for Powerline"/>
                <a:ea typeface="Source Code Pro for Powerline"/>
                <a:cs typeface="Source Code Pro for Powerline"/>
                <a:sym typeface="Source Code Pro for Powerline"/>
              </a:rPr>
              <a:t>}</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 name="Shape 83"/>
          <p:cNvSpPr/>
          <p:nvPr>
            <p:ph type="title"/>
          </p:nvPr>
        </p:nvSpPr>
        <p:spPr>
          <a:prstGeom prst="rect">
            <a:avLst/>
          </a:prstGeom>
        </p:spPr>
        <p:txBody>
          <a:bodyPr/>
          <a:lstStyle/>
          <a:p>
            <a:pPr lvl="0" defTabSz="309625">
              <a:defRPr sz="1800"/>
            </a:pPr>
            <a:r>
              <a:rPr sz="4240"/>
              <a:t>Conceitos básicos de programação funcional</a:t>
            </a:r>
            <a:endParaRPr sz="4240"/>
          </a:p>
          <a:p>
            <a:pPr lvl="0" defTabSz="309625">
              <a:defRPr sz="1800"/>
            </a:pPr>
            <a:r>
              <a:rPr sz="2755"/>
              <a:t>Pure, no side-effect function</a:t>
            </a:r>
          </a:p>
        </p:txBody>
      </p:sp>
      <p:sp>
        <p:nvSpPr>
          <p:cNvPr id="84" name="Shape 84"/>
          <p:cNvSpPr/>
          <p:nvPr>
            <p:ph type="body" idx="1"/>
          </p:nvPr>
        </p:nvSpPr>
        <p:spPr>
          <a:prstGeom prst="rect">
            <a:avLst/>
          </a:prstGeom>
        </p:spPr>
        <p:txBody>
          <a:bodyPr/>
          <a:lstStyle>
            <a:lvl1pPr marL="0" indent="0" algn="ctr">
              <a:lnSpc>
                <a:spcPct val="10000"/>
              </a:lnSpc>
              <a:spcBef>
                <a:spcPts val="2800"/>
              </a:spcBef>
              <a:buSzTx/>
              <a:buNone/>
              <a:defRPr sz="2600"/>
            </a:lvl1pPr>
          </a:lstStyle>
          <a:p>
            <a:pPr lvl="0">
              <a:defRPr sz="1800"/>
            </a:pPr>
            <a:r>
              <a:rPr sz="2600"/>
              <a:t>Um exemplo real de Composição de funções</a:t>
            </a: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 name="Shape 86"/>
          <p:cNvSpPr/>
          <p:nvPr>
            <p:ph type="title"/>
          </p:nvPr>
        </p:nvSpPr>
        <p:spPr>
          <a:prstGeom prst="rect">
            <a:avLst/>
          </a:prstGeom>
        </p:spPr>
        <p:txBody>
          <a:bodyPr/>
          <a:lstStyle/>
          <a:p>
            <a:pPr lvl="0" defTabSz="309625">
              <a:defRPr sz="1800"/>
            </a:pPr>
            <a:r>
              <a:rPr sz="4240"/>
              <a:t>Conceitos básicos de programação funcional</a:t>
            </a:r>
            <a:endParaRPr sz="4240"/>
          </a:p>
          <a:p>
            <a:pPr lvl="0" defTabSz="309625">
              <a:defRPr sz="1800"/>
            </a:pPr>
            <a:r>
              <a:rPr sz="2755"/>
              <a:t>Recursão e Pattern Matching</a:t>
            </a:r>
          </a:p>
        </p:txBody>
      </p:sp>
      <p:sp>
        <p:nvSpPr>
          <p:cNvPr id="87" name="Shape 87"/>
          <p:cNvSpPr/>
          <p:nvPr>
            <p:ph type="body" idx="1"/>
          </p:nvPr>
        </p:nvSpPr>
        <p:spPr>
          <a:xfrm>
            <a:off x="952500" y="3410408"/>
            <a:ext cx="11099800" cy="5394773"/>
          </a:xfrm>
          <a:prstGeom prst="rect">
            <a:avLst/>
          </a:prstGeom>
        </p:spPr>
        <p:txBody>
          <a:bodyPr/>
          <a:lstStyle/>
          <a:p>
            <a:pPr lvl="0" marL="0" indent="0">
              <a:lnSpc>
                <a:spcPct val="10000"/>
              </a:lnSpc>
              <a:spcBef>
                <a:spcPts val="2800"/>
              </a:spcBef>
              <a:buSzTx/>
              <a:buNone/>
              <a:defRPr sz="1800"/>
            </a:pPr>
            <a:endParaRPr sz="2600">
              <a:latin typeface="Inconsolata-g"/>
              <a:ea typeface="Inconsolata-g"/>
              <a:cs typeface="Inconsolata-g"/>
              <a:sym typeface="Inconsolata-g"/>
            </a:endParaRPr>
          </a:p>
          <a:p>
            <a:pPr lvl="0" marL="0" indent="0">
              <a:lnSpc>
                <a:spcPct val="10000"/>
              </a:lnSpc>
              <a:spcBef>
                <a:spcPts val="2800"/>
              </a:spcBef>
              <a:buSzTx/>
              <a:buNone/>
              <a:defRPr sz="1800"/>
            </a:pPr>
            <a:r>
              <a:rPr sz="2600">
                <a:latin typeface="Inconsolata-g"/>
                <a:ea typeface="Inconsolata-g"/>
                <a:cs typeface="Inconsolata-g"/>
                <a:sym typeface="Inconsolata-g"/>
              </a:rPr>
              <a:t>def fat(n) when n &lt; 2, do: 1</a:t>
            </a:r>
            <a:endParaRPr sz="2600">
              <a:latin typeface="Inconsolata-g"/>
              <a:ea typeface="Inconsolata-g"/>
              <a:cs typeface="Inconsolata-g"/>
              <a:sym typeface="Inconsolata-g"/>
            </a:endParaRPr>
          </a:p>
          <a:p>
            <a:pPr lvl="0" marL="0" indent="0">
              <a:lnSpc>
                <a:spcPct val="10000"/>
              </a:lnSpc>
              <a:spcBef>
                <a:spcPts val="2800"/>
              </a:spcBef>
              <a:buSzTx/>
              <a:buNone/>
              <a:defRPr sz="1800"/>
            </a:pPr>
            <a:r>
              <a:rPr sz="2600">
                <a:latin typeface="Inconsolata-g"/>
                <a:ea typeface="Inconsolata-g"/>
                <a:cs typeface="Inconsolata-g"/>
                <a:sym typeface="Inconsolata-g"/>
              </a:rPr>
              <a:t>def fat(n), do: n * fat(n -1)</a:t>
            </a:r>
            <a:endParaRPr sz="2600">
              <a:latin typeface="Inconsolata-g"/>
              <a:ea typeface="Inconsolata-g"/>
              <a:cs typeface="Inconsolata-g"/>
              <a:sym typeface="Inconsolata-g"/>
            </a:endParaRPr>
          </a:p>
          <a:p>
            <a:pPr lvl="0" marL="0" indent="0">
              <a:lnSpc>
                <a:spcPct val="10000"/>
              </a:lnSpc>
              <a:spcBef>
                <a:spcPts val="2800"/>
              </a:spcBef>
              <a:buSzTx/>
              <a:buNone/>
              <a:defRPr sz="1800"/>
            </a:pPr>
            <a:endParaRPr sz="2600">
              <a:latin typeface="Inconsolata-g"/>
              <a:ea typeface="Inconsolata-g"/>
              <a:cs typeface="Inconsolata-g"/>
              <a:sym typeface="Inconsolata-g"/>
            </a:endParaRPr>
          </a:p>
          <a:p>
            <a:pPr lvl="0" marL="0" indent="0">
              <a:lnSpc>
                <a:spcPct val="10000"/>
              </a:lnSpc>
              <a:spcBef>
                <a:spcPts val="2800"/>
              </a:spcBef>
              <a:buSzTx/>
              <a:buNone/>
              <a:defRPr sz="1800"/>
            </a:pPr>
            <a:r>
              <a:rPr sz="2600">
                <a:latin typeface="Inconsolata-g"/>
                <a:ea typeface="Inconsolata-g"/>
                <a:cs typeface="Inconsolata-g"/>
                <a:sym typeface="Inconsolata-g"/>
              </a:rPr>
              <a:t>def power(x, 0), do: 1</a:t>
            </a:r>
            <a:endParaRPr sz="2600">
              <a:latin typeface="Inconsolata-g"/>
              <a:ea typeface="Inconsolata-g"/>
              <a:cs typeface="Inconsolata-g"/>
              <a:sym typeface="Inconsolata-g"/>
            </a:endParaRPr>
          </a:p>
          <a:p>
            <a:pPr lvl="0" marL="0" indent="0">
              <a:lnSpc>
                <a:spcPct val="10000"/>
              </a:lnSpc>
              <a:spcBef>
                <a:spcPts val="2800"/>
              </a:spcBef>
              <a:buSzTx/>
              <a:buNone/>
              <a:defRPr sz="1800"/>
            </a:pPr>
            <a:r>
              <a:rPr sz="2600">
                <a:latin typeface="Inconsolata-g"/>
                <a:ea typeface="Inconsolata-g"/>
                <a:cs typeface="Inconsolata-g"/>
                <a:sym typeface="Inconsolata-g"/>
              </a:rPr>
              <a:t>def power(x, n), do: x * (power(x, n-1))</a:t>
            </a: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 name="Shape 89"/>
          <p:cNvSpPr/>
          <p:nvPr>
            <p:ph type="title"/>
          </p:nvPr>
        </p:nvSpPr>
        <p:spPr>
          <a:xfrm>
            <a:off x="965200" y="4133850"/>
            <a:ext cx="11099800" cy="1485900"/>
          </a:xfrm>
          <a:prstGeom prst="rect">
            <a:avLst/>
          </a:prstGeom>
        </p:spPr>
        <p:txBody>
          <a:bodyPr/>
          <a:lstStyle/>
          <a:p>
            <a:pPr lvl="0" defTabSz="309625">
              <a:defRPr sz="1800"/>
            </a:pPr>
            <a:r>
              <a:rPr sz="4240"/>
              <a:t>Conceitos básicos de programação funcional</a:t>
            </a:r>
            <a:endParaRPr sz="4240"/>
          </a:p>
          <a:p>
            <a:pPr lvl="0" defTabSz="309625">
              <a:defRPr sz="1800"/>
            </a:pPr>
            <a:r>
              <a:rPr sz="2755"/>
              <a:t>Eager loading vs. Lazy Loading</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91" name="Link-from-Twilight-Princess-twilight-princess-19802252-597-448.jpg"/>
          <p:cNvPicPr/>
          <p:nvPr/>
        </p:nvPicPr>
        <p:blipFill>
          <a:blip r:embed="rId2">
            <a:extLst/>
          </a:blip>
          <a:stretch>
            <a:fillRect/>
          </a:stretch>
        </p:blipFill>
        <p:spPr>
          <a:xfrm>
            <a:off x="-811398" y="-71784"/>
            <a:ext cx="14627596" cy="10976824"/>
          </a:xfrm>
          <a:prstGeom prst="rect">
            <a:avLst/>
          </a:prstGeom>
          <a:ln w="12700">
            <a:miter lim="400000"/>
          </a:ln>
        </p:spPr>
      </p:pic>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93" name="dark-souls-2-game-dragon-hd-wallpaper-1920x1080.jpg"/>
          <p:cNvPicPr/>
          <p:nvPr/>
        </p:nvPicPr>
        <p:blipFill>
          <a:blip r:embed="rId2">
            <a:extLst/>
          </a:blip>
          <a:stretch>
            <a:fillRect/>
          </a:stretch>
        </p:blipFill>
        <p:spPr>
          <a:xfrm>
            <a:off x="-2805973" y="-109604"/>
            <a:ext cx="18258448" cy="10270378"/>
          </a:xfrm>
          <a:prstGeom prst="rect">
            <a:avLst/>
          </a:prstGeom>
          <a:ln w="12700">
            <a:miter lim="400000"/>
          </a:ln>
        </p:spPr>
      </p:pic>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4" presetID="22" grpId="1" fill="hold">
                                  <p:stCondLst>
                                    <p:cond delay="0"/>
                                  </p:stCondLst>
                                  <p:iterate type="el" backwards="0">
                                    <p:tmAbs val="0"/>
                                  </p:iterate>
                                  <p:childTnLst>
                                    <p:set>
                                      <p:cBhvr>
                                        <p:cTn id="6" fill="hold"/>
                                        <p:tgtEl>
                                          <p:spTgt spid="93"/>
                                        </p:tgtEl>
                                        <p:attrNameLst>
                                          <p:attrName>style.visibility</p:attrName>
                                        </p:attrNameLst>
                                      </p:cBhvr>
                                      <p:to>
                                        <p:strVal val="visible"/>
                                      </p:to>
                                    </p:set>
                                    <p:animEffect filter="wipe(down)" transition="in">
                                      <p:cBhvr>
                                        <p:cTn id="7" dur="2500"/>
                                        <p:tgtEl>
                                          <p:spTgt spid="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3" grpId="1"/>
    </p:bldLst>
  </p:timing>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 name="Shape 95"/>
          <p:cNvSpPr/>
          <p:nvPr/>
        </p:nvSpPr>
        <p:spPr>
          <a:xfrm>
            <a:off x="1270000" y="4267200"/>
            <a:ext cx="10464800" cy="6858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3800"/>
            </a:lvl1pPr>
          </a:lstStyle>
          <a:p>
            <a:pPr lvl="0">
              <a:defRPr sz="1800"/>
            </a:pPr>
            <a:r>
              <a:rPr sz="3800"/>
              <a:t>“Obrigado! Não parem nunca de tentar.” </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 name="Shape 39"/>
          <p:cNvSpPr/>
          <p:nvPr>
            <p:ph type="title"/>
          </p:nvPr>
        </p:nvSpPr>
        <p:spPr>
          <a:prstGeom prst="rect">
            <a:avLst/>
          </a:prstGeom>
        </p:spPr>
        <p:txBody>
          <a:bodyPr/>
          <a:lstStyle/>
          <a:p>
            <a:pPr lvl="0">
              <a:defRPr sz="1800"/>
            </a:pPr>
            <a:r>
              <a:rPr sz="8000"/>
              <a:t>Objetivo</a:t>
            </a:r>
          </a:p>
        </p:txBody>
      </p:sp>
      <p:sp>
        <p:nvSpPr>
          <p:cNvPr id="40" name="Shape 40"/>
          <p:cNvSpPr/>
          <p:nvPr>
            <p:ph type="body" idx="1"/>
          </p:nvPr>
        </p:nvSpPr>
        <p:spPr>
          <a:prstGeom prst="rect">
            <a:avLst/>
          </a:prstGeom>
        </p:spPr>
        <p:txBody>
          <a:bodyPr/>
          <a:lstStyle/>
          <a:p>
            <a:pPr lvl="0">
              <a:defRPr sz="1800"/>
            </a:pPr>
            <a:r>
              <a:rPr sz="3600"/>
              <a:t>Introduzir o conceito de programação funcional e praticar alguns de seus conceitos</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 name="Shape 42"/>
          <p:cNvSpPr/>
          <p:nvPr>
            <p:ph type="title"/>
          </p:nvPr>
        </p:nvSpPr>
        <p:spPr>
          <a:prstGeom prst="rect">
            <a:avLst/>
          </a:prstGeom>
        </p:spPr>
        <p:txBody>
          <a:bodyPr/>
          <a:lstStyle/>
          <a:p>
            <a:pPr lvl="0">
              <a:defRPr sz="1800"/>
            </a:pPr>
            <a:r>
              <a:rPr sz="8000"/>
              <a:t>Agenda</a:t>
            </a:r>
          </a:p>
        </p:txBody>
      </p:sp>
      <p:sp>
        <p:nvSpPr>
          <p:cNvPr id="43" name="Shape 43"/>
          <p:cNvSpPr/>
          <p:nvPr>
            <p:ph type="body" idx="1"/>
          </p:nvPr>
        </p:nvSpPr>
        <p:spPr>
          <a:prstGeom prst="rect">
            <a:avLst/>
          </a:prstGeom>
        </p:spPr>
        <p:txBody>
          <a:bodyPr/>
          <a:lstStyle/>
          <a:p>
            <a:pPr lvl="0">
              <a:defRPr sz="1800"/>
            </a:pPr>
            <a:r>
              <a:rPr sz="3600"/>
              <a:t>Paradigmas de programação e o seus objetivos.</a:t>
            </a:r>
            <a:endParaRPr sz="3600"/>
          </a:p>
          <a:p>
            <a:pPr lvl="0">
              <a:defRPr sz="1800"/>
            </a:pPr>
            <a:r>
              <a:rPr sz="3600"/>
              <a:t>Orientação a Objetos é sempre a melhor opção? Por quê mudar?</a:t>
            </a:r>
            <a:endParaRPr sz="3600"/>
          </a:p>
          <a:p>
            <a:pPr lvl="0">
              <a:defRPr sz="1800"/>
            </a:pPr>
            <a:r>
              <a:rPr sz="3600"/>
              <a:t>Conceitos básicos de programação funcional + Exemplos em Elixir</a:t>
            </a:r>
            <a:endParaRPr sz="3600"/>
          </a:p>
          <a:p>
            <a:pPr lvl="0">
              <a:defRPr sz="1800"/>
            </a:pPr>
            <a:r>
              <a:rPr sz="3600"/>
              <a:t>O que eu tenho a ver com isso?</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 name="Shape 45"/>
          <p:cNvSpPr/>
          <p:nvPr>
            <p:ph type="title"/>
          </p:nvPr>
        </p:nvSpPr>
        <p:spPr>
          <a:prstGeom prst="rect">
            <a:avLst/>
          </a:prstGeom>
        </p:spPr>
        <p:txBody>
          <a:bodyPr/>
          <a:lstStyle/>
          <a:p>
            <a:pPr lvl="0" defTabSz="286258">
              <a:defRPr sz="1800"/>
            </a:pPr>
            <a:r>
              <a:rPr sz="3920"/>
              <a:t>Paradigmas de programação e o seus objetivos. </a:t>
            </a:r>
            <a:endParaRPr sz="3920"/>
          </a:p>
          <a:p>
            <a:pPr lvl="0" defTabSz="286258">
              <a:defRPr sz="1800"/>
            </a:pPr>
            <a:r>
              <a:rPr sz="2548"/>
              <a:t>Entendendo os principais paradigmas</a:t>
            </a:r>
          </a:p>
        </p:txBody>
      </p:sp>
      <p:sp>
        <p:nvSpPr>
          <p:cNvPr id="46" name="Shape 46"/>
          <p:cNvSpPr/>
          <p:nvPr>
            <p:ph type="body" idx="1"/>
          </p:nvPr>
        </p:nvSpPr>
        <p:spPr>
          <a:prstGeom prst="rect">
            <a:avLst/>
          </a:prstGeom>
        </p:spPr>
        <p:txBody>
          <a:bodyPr/>
          <a:lstStyle/>
          <a:p>
            <a:pPr lvl="0">
              <a:defRPr sz="1800"/>
            </a:pPr>
            <a:r>
              <a:rPr sz="3600"/>
              <a:t>Estruturada</a:t>
            </a:r>
            <a:endParaRPr sz="3600"/>
          </a:p>
          <a:p>
            <a:pPr lvl="0">
              <a:defRPr sz="1800"/>
            </a:pPr>
            <a:r>
              <a:rPr sz="3600"/>
              <a:t>Funcional</a:t>
            </a:r>
            <a:endParaRPr sz="3600"/>
          </a:p>
          <a:p>
            <a:pPr lvl="0">
              <a:defRPr sz="1800"/>
            </a:pPr>
            <a:r>
              <a:rPr sz="3600"/>
              <a:t>Orientada a Objetos</a:t>
            </a:r>
            <a:endParaRPr sz="3600"/>
          </a:p>
          <a:p>
            <a:pPr lvl="0">
              <a:defRPr sz="1800"/>
            </a:pPr>
            <a:r>
              <a:rPr sz="3600"/>
              <a:t>Esotéricas, Procedural, etc</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lvl="0" defTabSz="286258">
              <a:defRPr sz="1800"/>
            </a:pPr>
            <a:r>
              <a:rPr sz="3920"/>
              <a:t>Paradigmas de programação e o seus objetivos. </a:t>
            </a:r>
            <a:endParaRPr sz="3920"/>
          </a:p>
          <a:p>
            <a:pPr lvl="0" defTabSz="286258">
              <a:defRPr sz="1800"/>
            </a:pPr>
            <a:r>
              <a:rPr sz="2548"/>
              <a:t>Esotéricas e Procedural</a:t>
            </a:r>
          </a:p>
        </p:txBody>
      </p:sp>
      <p:sp>
        <p:nvSpPr>
          <p:cNvPr id="49" name="Shape 49"/>
          <p:cNvSpPr/>
          <p:nvPr>
            <p:ph type="body" idx="1"/>
          </p:nvPr>
        </p:nvSpPr>
        <p:spPr>
          <a:xfrm>
            <a:off x="952500" y="3495228"/>
            <a:ext cx="5530602" cy="1292970"/>
          </a:xfrm>
          <a:prstGeom prst="rect">
            <a:avLst/>
          </a:prstGeom>
        </p:spPr>
        <p:txBody>
          <a:bodyPr anchor="t"/>
          <a:lstStyle/>
          <a:p>
            <a:pPr lvl="0" marL="0" indent="0">
              <a:lnSpc>
                <a:spcPct val="10000"/>
              </a:lnSpc>
              <a:spcBef>
                <a:spcPts val="2800"/>
              </a:spcBef>
              <a:buSzTx/>
              <a:buNone/>
              <a:defRPr sz="1800"/>
            </a:pPr>
            <a:r>
              <a:rPr sz="2600"/>
              <a:t>BrainFuck</a:t>
            </a:r>
            <a:endParaRPr sz="2600"/>
          </a:p>
          <a:p>
            <a:pPr lvl="0" marL="0" indent="0">
              <a:lnSpc>
                <a:spcPct val="10000"/>
              </a:lnSpc>
              <a:spcBef>
                <a:spcPts val="2800"/>
              </a:spcBef>
              <a:buSzTx/>
              <a:buNone/>
              <a:defRPr sz="1800"/>
            </a:pPr>
            <a:endParaRPr sz="2600"/>
          </a:p>
          <a:p>
            <a:pPr lvl="0" marL="0" indent="0" defTabSz="457200">
              <a:spcBef>
                <a:spcPts val="0"/>
              </a:spcBef>
              <a:buSzTx/>
              <a:buNone/>
              <a:defRPr sz="1800"/>
            </a:pPr>
            <a:r>
              <a:rPr sz="1300">
                <a:solidFill>
                  <a:srgbClr val="323333"/>
                </a:solidFill>
                <a:latin typeface="Source Code Pro"/>
                <a:ea typeface="Source Code Pro"/>
                <a:cs typeface="Source Code Pro"/>
                <a:sym typeface="Source Code Pro"/>
              </a:rPr>
              <a:t>++++++++++</a:t>
            </a:r>
            <a:r>
              <a:rPr sz="1300">
                <a:solidFill>
                  <a:srgbClr val="991200"/>
                </a:solidFill>
                <a:latin typeface="Source Code Pro Semibold"/>
                <a:ea typeface="Source Code Pro Semibold"/>
                <a:cs typeface="Source Code Pro Semibold"/>
                <a:sym typeface="Source Code Pro Semibold"/>
              </a:rPr>
              <a:t>[</a:t>
            </a:r>
            <a:r>
              <a:rPr sz="1300">
                <a:solidFill>
                  <a:srgbClr val="323333"/>
                </a:solidFill>
                <a:latin typeface="Source Code Pro"/>
                <a:ea typeface="Source Code Pro"/>
                <a:cs typeface="Source Code Pro"/>
                <a:sym typeface="Source Code Pro"/>
              </a:rPr>
              <a:t>&gt;+++++++&gt;++++++++++&gt;+++&lt;&lt;&lt;-</a:t>
            </a:r>
            <a:r>
              <a:rPr sz="1300">
                <a:solidFill>
                  <a:srgbClr val="991200"/>
                </a:solidFill>
                <a:latin typeface="Source Code Pro Semibold"/>
                <a:ea typeface="Source Code Pro Semibold"/>
                <a:cs typeface="Source Code Pro Semibold"/>
                <a:sym typeface="Source Code Pro Semibold"/>
              </a:rPr>
              <a:t>]</a:t>
            </a:r>
            <a:r>
              <a:rPr sz="1300">
                <a:solidFill>
                  <a:srgbClr val="323333"/>
                </a:solidFill>
                <a:latin typeface="Source Code Pro"/>
                <a:ea typeface="Source Code Pro"/>
                <a:cs typeface="Source Code Pro"/>
                <a:sym typeface="Source Code Pro"/>
              </a:rPr>
              <a:t>&gt;++</a:t>
            </a:r>
            <a:r>
              <a:rPr sz="1300">
                <a:solidFill>
                  <a:srgbClr val="DD2244"/>
                </a:solidFill>
                <a:latin typeface="Source Code Pro"/>
                <a:ea typeface="Source Code Pro"/>
                <a:cs typeface="Source Code Pro"/>
                <a:sym typeface="Source Code Pro"/>
              </a:rPr>
              <a:t>.</a:t>
            </a:r>
            <a:r>
              <a:rPr sz="1300">
                <a:solidFill>
                  <a:srgbClr val="323333"/>
                </a:solidFill>
                <a:latin typeface="Source Code Pro"/>
                <a:ea typeface="Source Code Pro"/>
                <a:cs typeface="Source Code Pro"/>
                <a:sym typeface="Source Code Pro"/>
              </a:rPr>
              <a:t>&gt;+</a:t>
            </a:r>
            <a:r>
              <a:rPr sz="1300">
                <a:solidFill>
                  <a:srgbClr val="DD2244"/>
                </a:solidFill>
                <a:latin typeface="Source Code Pro"/>
                <a:ea typeface="Source Code Pro"/>
                <a:cs typeface="Source Code Pro"/>
                <a:sym typeface="Source Code Pro"/>
              </a:rPr>
              <a:t>.</a:t>
            </a:r>
            <a:r>
              <a:rPr sz="1300">
                <a:solidFill>
                  <a:srgbClr val="323333"/>
                </a:solidFill>
                <a:latin typeface="Source Code Pro"/>
                <a:ea typeface="Source Code Pro"/>
                <a:cs typeface="Source Code Pro"/>
                <a:sym typeface="Source Code Pro"/>
              </a:rPr>
              <a:t>+++++++</a:t>
            </a:r>
            <a:endParaRPr sz="1300">
              <a:solidFill>
                <a:srgbClr val="323333"/>
              </a:solidFill>
              <a:latin typeface="Source Code Pro"/>
              <a:ea typeface="Source Code Pro"/>
              <a:cs typeface="Source Code Pro"/>
              <a:sym typeface="Source Code Pro"/>
            </a:endParaRPr>
          </a:p>
          <a:p>
            <a:pPr lvl="0" marL="0" indent="0" defTabSz="457200">
              <a:spcBef>
                <a:spcPts val="0"/>
              </a:spcBef>
              <a:buSzTx/>
              <a:buNone/>
              <a:defRPr sz="1800"/>
            </a:pPr>
            <a:r>
              <a:rPr sz="1300">
                <a:solidFill>
                  <a:srgbClr val="323333"/>
                </a:solidFill>
                <a:latin typeface="Source Code Pro"/>
                <a:ea typeface="Source Code Pro"/>
                <a:cs typeface="Source Code Pro"/>
                <a:sym typeface="Source Code Pro"/>
              </a:rPr>
              <a:t> </a:t>
            </a:r>
            <a:r>
              <a:rPr sz="1300">
                <a:solidFill>
                  <a:srgbClr val="DD2244"/>
                </a:solidFill>
                <a:latin typeface="Source Code Pro"/>
                <a:ea typeface="Source Code Pro"/>
                <a:cs typeface="Source Code Pro"/>
                <a:sym typeface="Source Code Pro"/>
              </a:rPr>
              <a:t>..</a:t>
            </a:r>
            <a:r>
              <a:rPr sz="1300">
                <a:solidFill>
                  <a:srgbClr val="323333"/>
                </a:solidFill>
                <a:latin typeface="Source Code Pro"/>
                <a:ea typeface="Source Code Pro"/>
                <a:cs typeface="Source Code Pro"/>
                <a:sym typeface="Source Code Pro"/>
              </a:rPr>
              <a:t>+++</a:t>
            </a:r>
            <a:r>
              <a:rPr sz="1300">
                <a:solidFill>
                  <a:srgbClr val="DD2244"/>
                </a:solidFill>
                <a:latin typeface="Source Code Pro"/>
                <a:ea typeface="Source Code Pro"/>
                <a:cs typeface="Source Code Pro"/>
                <a:sym typeface="Source Code Pro"/>
              </a:rPr>
              <a:t>.</a:t>
            </a:r>
            <a:r>
              <a:rPr sz="1300">
                <a:solidFill>
                  <a:srgbClr val="323333"/>
                </a:solidFill>
                <a:latin typeface="Source Code Pro"/>
                <a:ea typeface="Source Code Pro"/>
                <a:cs typeface="Source Code Pro"/>
                <a:sym typeface="Source Code Pro"/>
              </a:rPr>
              <a:t>&gt;++</a:t>
            </a:r>
            <a:r>
              <a:rPr sz="1300">
                <a:solidFill>
                  <a:srgbClr val="DD2244"/>
                </a:solidFill>
                <a:latin typeface="Source Code Pro"/>
                <a:ea typeface="Source Code Pro"/>
                <a:cs typeface="Source Code Pro"/>
                <a:sym typeface="Source Code Pro"/>
              </a:rPr>
              <a:t>.</a:t>
            </a:r>
            <a:r>
              <a:rPr sz="1300">
                <a:solidFill>
                  <a:srgbClr val="323333"/>
                </a:solidFill>
                <a:latin typeface="Source Code Pro"/>
                <a:ea typeface="Source Code Pro"/>
                <a:cs typeface="Source Code Pro"/>
                <a:sym typeface="Source Code Pro"/>
              </a:rPr>
              <a:t>&lt;&lt;+++++++++++++++</a:t>
            </a:r>
            <a:r>
              <a:rPr sz="1300">
                <a:solidFill>
                  <a:srgbClr val="DD2244"/>
                </a:solidFill>
                <a:latin typeface="Source Code Pro"/>
                <a:ea typeface="Source Code Pro"/>
                <a:cs typeface="Source Code Pro"/>
                <a:sym typeface="Source Code Pro"/>
              </a:rPr>
              <a:t>.</a:t>
            </a:r>
            <a:r>
              <a:rPr sz="1300">
                <a:solidFill>
                  <a:srgbClr val="323333"/>
                </a:solidFill>
                <a:latin typeface="Source Code Pro"/>
                <a:ea typeface="Source Code Pro"/>
                <a:cs typeface="Source Code Pro"/>
                <a:sym typeface="Source Code Pro"/>
              </a:rPr>
              <a:t>&gt;</a:t>
            </a:r>
            <a:r>
              <a:rPr sz="1300">
                <a:solidFill>
                  <a:srgbClr val="DD2244"/>
                </a:solidFill>
                <a:latin typeface="Source Code Pro"/>
                <a:ea typeface="Source Code Pro"/>
                <a:cs typeface="Source Code Pro"/>
                <a:sym typeface="Source Code Pro"/>
              </a:rPr>
              <a:t>.</a:t>
            </a:r>
            <a:r>
              <a:rPr sz="1300">
                <a:solidFill>
                  <a:srgbClr val="323333"/>
                </a:solidFill>
                <a:latin typeface="Source Code Pro"/>
                <a:ea typeface="Source Code Pro"/>
                <a:cs typeface="Source Code Pro"/>
                <a:sym typeface="Source Code Pro"/>
              </a:rPr>
              <a:t>+++</a:t>
            </a:r>
            <a:r>
              <a:rPr sz="1300">
                <a:solidFill>
                  <a:srgbClr val="DD2244"/>
                </a:solidFill>
                <a:latin typeface="Source Code Pro"/>
                <a:ea typeface="Source Code Pro"/>
                <a:cs typeface="Source Code Pro"/>
                <a:sym typeface="Source Code Pro"/>
              </a:rPr>
              <a:t>.</a:t>
            </a:r>
            <a:r>
              <a:rPr sz="1300">
                <a:solidFill>
                  <a:srgbClr val="323333"/>
                </a:solidFill>
                <a:latin typeface="Source Code Pro"/>
                <a:ea typeface="Source Code Pro"/>
                <a:cs typeface="Source Code Pro"/>
                <a:sym typeface="Source Code Pro"/>
              </a:rPr>
              <a:t>———</a:t>
            </a:r>
            <a:r>
              <a:rPr sz="1300">
                <a:solidFill>
                  <a:srgbClr val="DD2244"/>
                </a:solidFill>
                <a:latin typeface="Source Code Pro"/>
                <a:ea typeface="Source Code Pro"/>
                <a:cs typeface="Source Code Pro"/>
                <a:sym typeface="Source Code Pro"/>
              </a:rPr>
              <a:t>.</a:t>
            </a:r>
            <a:r>
              <a:rPr sz="1300">
                <a:solidFill>
                  <a:srgbClr val="323333"/>
                </a:solidFill>
                <a:latin typeface="Source Code Pro"/>
                <a:ea typeface="Source Code Pro"/>
                <a:cs typeface="Source Code Pro"/>
                <a:sym typeface="Source Code Pro"/>
              </a:rPr>
              <a:t>--------</a:t>
            </a:r>
            <a:r>
              <a:rPr sz="1300">
                <a:solidFill>
                  <a:srgbClr val="DD2244"/>
                </a:solidFill>
                <a:latin typeface="Source Code Pro"/>
                <a:ea typeface="Source Code Pro"/>
                <a:cs typeface="Source Code Pro"/>
                <a:sym typeface="Source Code Pro"/>
              </a:rPr>
              <a:t>.</a:t>
            </a:r>
            <a:r>
              <a:rPr sz="1300">
                <a:solidFill>
                  <a:srgbClr val="323333"/>
                </a:solidFill>
                <a:latin typeface="Source Code Pro"/>
                <a:ea typeface="Source Code Pro"/>
                <a:cs typeface="Source Code Pro"/>
                <a:sym typeface="Source Code Pro"/>
              </a:rPr>
              <a:t>&gt;+</a:t>
            </a:r>
            <a:r>
              <a:rPr sz="1300">
                <a:solidFill>
                  <a:srgbClr val="DD2244"/>
                </a:solidFill>
                <a:latin typeface="Source Code Pro"/>
                <a:ea typeface="Source Code Pro"/>
                <a:cs typeface="Source Code Pro"/>
                <a:sym typeface="Source Code Pro"/>
              </a:rPr>
              <a:t>.</a:t>
            </a:r>
            <a:endParaRPr sz="1300">
              <a:solidFill>
                <a:srgbClr val="DD2244"/>
              </a:solidFill>
              <a:latin typeface="Source Code Pro"/>
              <a:ea typeface="Source Code Pro"/>
              <a:cs typeface="Source Code Pro"/>
              <a:sym typeface="Source Code Pro"/>
            </a:endParaRPr>
          </a:p>
          <a:p>
            <a:pPr lvl="0" marL="0" indent="0" defTabSz="457200">
              <a:spcBef>
                <a:spcPts val="0"/>
              </a:spcBef>
              <a:buSzTx/>
              <a:buNone/>
              <a:defRPr sz="1800"/>
            </a:pPr>
            <a:r>
              <a:rPr sz="1300">
                <a:solidFill>
                  <a:srgbClr val="DD2244"/>
                </a:solidFill>
                <a:latin typeface="Source Code Pro"/>
                <a:ea typeface="Source Code Pro"/>
                <a:cs typeface="Source Code Pro"/>
                <a:sym typeface="Source Code Pro"/>
              </a:rPr>
              <a:t>&gt;&gt; Hello world</a:t>
            </a:r>
          </a:p>
        </p:txBody>
      </p:sp>
      <p:sp>
        <p:nvSpPr>
          <p:cNvPr id="50" name="Shape 50"/>
          <p:cNvSpPr/>
          <p:nvPr/>
        </p:nvSpPr>
        <p:spPr>
          <a:xfrm>
            <a:off x="952500" y="4866828"/>
            <a:ext cx="5530602" cy="129297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lgn="l" defTabSz="566674">
              <a:lnSpc>
                <a:spcPct val="10000"/>
              </a:lnSpc>
              <a:spcBef>
                <a:spcPts val="2700"/>
              </a:spcBef>
              <a:defRPr sz="1800"/>
            </a:pPr>
            <a:r>
              <a:rPr sz="2522"/>
              <a:t>LOLCODE</a:t>
            </a:r>
            <a:endParaRPr sz="2522"/>
          </a:p>
          <a:p>
            <a:pPr lvl="0" algn="l" defTabSz="566674">
              <a:lnSpc>
                <a:spcPct val="10000"/>
              </a:lnSpc>
              <a:spcBef>
                <a:spcPts val="2700"/>
              </a:spcBef>
              <a:defRPr sz="1800"/>
            </a:pPr>
            <a:endParaRPr sz="2522"/>
          </a:p>
          <a:p>
            <a:pPr lvl="0" algn="l" defTabSz="443484">
              <a:defRPr sz="1800"/>
            </a:pPr>
            <a:r>
              <a:rPr sz="1261">
                <a:solidFill>
                  <a:srgbClr val="323333"/>
                </a:solidFill>
                <a:latin typeface="Source Code Pro"/>
                <a:ea typeface="Source Code Pro"/>
                <a:cs typeface="Source Code Pro"/>
                <a:sym typeface="Source Code Pro"/>
              </a:rPr>
              <a:t>HAI</a:t>
            </a:r>
            <a:endParaRPr sz="1261">
              <a:solidFill>
                <a:srgbClr val="323333"/>
              </a:solidFill>
              <a:latin typeface="Source Code Pro"/>
              <a:ea typeface="Source Code Pro"/>
              <a:cs typeface="Source Code Pro"/>
              <a:sym typeface="Source Code Pro"/>
            </a:endParaRPr>
          </a:p>
          <a:p>
            <a:pPr lvl="0" algn="l" defTabSz="443484">
              <a:defRPr sz="1800"/>
            </a:pPr>
            <a:r>
              <a:rPr sz="1261">
                <a:solidFill>
                  <a:srgbClr val="323333"/>
                </a:solidFill>
                <a:latin typeface="Source Code Pro"/>
                <a:ea typeface="Source Code Pro"/>
                <a:cs typeface="Source Code Pro"/>
                <a:sym typeface="Source Code Pro"/>
              </a:rPr>
              <a:t>CAN HAS STDIO?</a:t>
            </a:r>
            <a:endParaRPr sz="1261">
              <a:solidFill>
                <a:srgbClr val="323333"/>
              </a:solidFill>
              <a:latin typeface="Source Code Pro"/>
              <a:ea typeface="Source Code Pro"/>
              <a:cs typeface="Source Code Pro"/>
              <a:sym typeface="Source Code Pro"/>
            </a:endParaRPr>
          </a:p>
          <a:p>
            <a:pPr lvl="0" algn="l" defTabSz="443484">
              <a:defRPr sz="1800"/>
            </a:pPr>
            <a:r>
              <a:rPr sz="1261">
                <a:solidFill>
                  <a:srgbClr val="323333"/>
                </a:solidFill>
                <a:latin typeface="Source Code Pro"/>
                <a:ea typeface="Source Code Pro"/>
                <a:cs typeface="Source Code Pro"/>
                <a:sym typeface="Source Code Pro"/>
              </a:rPr>
              <a:t>VISIBLE “HAI WORLD!” </a:t>
            </a:r>
            <a:endParaRPr sz="1261">
              <a:solidFill>
                <a:srgbClr val="323333"/>
              </a:solidFill>
              <a:latin typeface="Source Code Pro"/>
              <a:ea typeface="Source Code Pro"/>
              <a:cs typeface="Source Code Pro"/>
              <a:sym typeface="Source Code Pro"/>
            </a:endParaRPr>
          </a:p>
          <a:p>
            <a:pPr lvl="0" algn="l" defTabSz="443484">
              <a:defRPr sz="1800"/>
            </a:pPr>
            <a:r>
              <a:rPr sz="1261">
                <a:solidFill>
                  <a:srgbClr val="323333"/>
                </a:solidFill>
                <a:latin typeface="Source Code Pro"/>
                <a:ea typeface="Source Code Pro"/>
                <a:cs typeface="Source Code Pro"/>
                <a:sym typeface="Source Code Pro"/>
              </a:rPr>
              <a:t>KTHXBYE</a:t>
            </a:r>
          </a:p>
        </p:txBody>
      </p:sp>
      <p:sp>
        <p:nvSpPr>
          <p:cNvPr id="51" name="Shape 51"/>
          <p:cNvSpPr/>
          <p:nvPr/>
        </p:nvSpPr>
        <p:spPr>
          <a:xfrm>
            <a:off x="952500" y="6231917"/>
            <a:ext cx="5530602" cy="129297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a:lnSpc>
                <a:spcPct val="10000"/>
              </a:lnSpc>
              <a:spcBef>
                <a:spcPts val="2800"/>
              </a:spcBef>
              <a:defRPr sz="2600"/>
            </a:lvl1pPr>
          </a:lstStyle>
          <a:p>
            <a:pPr lvl="0">
              <a:defRPr sz="1800"/>
            </a:pPr>
            <a:r>
              <a:rPr sz="2600"/>
              <a:t>Whitespace</a:t>
            </a:r>
            <a:endParaRPr sz="2600"/>
          </a:p>
        </p:txBody>
      </p:sp>
      <p:sp>
        <p:nvSpPr>
          <p:cNvPr id="52" name="Shape 52"/>
          <p:cNvSpPr/>
          <p:nvPr/>
        </p:nvSpPr>
        <p:spPr>
          <a:xfrm>
            <a:off x="7188200" y="3495228"/>
            <a:ext cx="5530602" cy="14859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lgn="l" defTabSz="479044">
              <a:lnSpc>
                <a:spcPct val="10000"/>
              </a:lnSpc>
              <a:spcBef>
                <a:spcPts val="2200"/>
              </a:spcBef>
              <a:defRPr sz="1800"/>
            </a:pPr>
            <a:r>
              <a:rPr sz="2132"/>
              <a:t>COBOL</a:t>
            </a:r>
            <a:endParaRPr sz="2132"/>
          </a:p>
          <a:p>
            <a:pPr lvl="0" algn="l" defTabSz="479044">
              <a:lnSpc>
                <a:spcPct val="10000"/>
              </a:lnSpc>
              <a:spcBef>
                <a:spcPts val="2200"/>
              </a:spcBef>
              <a:defRPr sz="1800"/>
            </a:pPr>
            <a:endParaRPr sz="2132"/>
          </a:p>
          <a:p>
            <a:pPr lvl="0" algn="l" defTabSz="374904">
              <a:defRPr sz="1800"/>
            </a:pPr>
            <a:r>
              <a:rPr sz="1066">
                <a:solidFill>
                  <a:srgbClr val="323333"/>
                </a:solidFill>
                <a:latin typeface="Source Code Pro"/>
                <a:ea typeface="Source Code Pro"/>
                <a:cs typeface="Source Code Pro"/>
                <a:sym typeface="Source Code Pro"/>
              </a:rPr>
              <a:t>IDENTIFICATION DIVISION.</a:t>
            </a:r>
            <a:endParaRPr sz="1066">
              <a:solidFill>
                <a:srgbClr val="323333"/>
              </a:solidFill>
              <a:latin typeface="Source Code Pro"/>
              <a:ea typeface="Source Code Pro"/>
              <a:cs typeface="Source Code Pro"/>
              <a:sym typeface="Source Code Pro"/>
            </a:endParaRPr>
          </a:p>
          <a:p>
            <a:pPr lvl="0" algn="l" defTabSz="374904">
              <a:defRPr sz="1800"/>
            </a:pPr>
            <a:r>
              <a:rPr sz="1066">
                <a:solidFill>
                  <a:srgbClr val="323333"/>
                </a:solidFill>
                <a:latin typeface="Source Code Pro"/>
                <a:ea typeface="Source Code Pro"/>
                <a:cs typeface="Source Code Pro"/>
                <a:sym typeface="Source Code Pro"/>
              </a:rPr>
              <a:t>PROGRAM-ID. HELLOWORLD.</a:t>
            </a:r>
            <a:endParaRPr sz="1066">
              <a:solidFill>
                <a:srgbClr val="323333"/>
              </a:solidFill>
              <a:latin typeface="Source Code Pro"/>
              <a:ea typeface="Source Code Pro"/>
              <a:cs typeface="Source Code Pro"/>
              <a:sym typeface="Source Code Pro"/>
            </a:endParaRPr>
          </a:p>
          <a:p>
            <a:pPr lvl="0" algn="l" defTabSz="374904">
              <a:defRPr sz="1800"/>
            </a:pPr>
            <a:r>
              <a:rPr sz="1066">
                <a:solidFill>
                  <a:srgbClr val="323333"/>
                </a:solidFill>
                <a:latin typeface="Source Code Pro"/>
                <a:ea typeface="Source Code Pro"/>
                <a:cs typeface="Source Code Pro"/>
                <a:sym typeface="Source Code Pro"/>
              </a:rPr>
              <a:t>PROCEDURE DIVISION.</a:t>
            </a:r>
            <a:endParaRPr sz="1066">
              <a:solidFill>
                <a:srgbClr val="323333"/>
              </a:solidFill>
              <a:latin typeface="Source Code Pro"/>
              <a:ea typeface="Source Code Pro"/>
              <a:cs typeface="Source Code Pro"/>
              <a:sym typeface="Source Code Pro"/>
            </a:endParaRPr>
          </a:p>
          <a:p>
            <a:pPr lvl="0" algn="l" defTabSz="374904">
              <a:defRPr sz="1800"/>
            </a:pPr>
            <a:r>
              <a:rPr sz="1066">
                <a:solidFill>
                  <a:srgbClr val="323333"/>
                </a:solidFill>
                <a:latin typeface="Source Code Pro"/>
                <a:ea typeface="Source Code Pro"/>
                <a:cs typeface="Source Code Pro"/>
                <a:sym typeface="Source Code Pro"/>
              </a:rPr>
              <a:t>MAIN.</a:t>
            </a:r>
            <a:endParaRPr sz="1066">
              <a:solidFill>
                <a:srgbClr val="323333"/>
              </a:solidFill>
              <a:latin typeface="Source Code Pro"/>
              <a:ea typeface="Source Code Pro"/>
              <a:cs typeface="Source Code Pro"/>
              <a:sym typeface="Source Code Pro"/>
            </a:endParaRPr>
          </a:p>
          <a:p>
            <a:pPr lvl="1" indent="187452" algn="l" defTabSz="374904">
              <a:defRPr sz="1800"/>
            </a:pPr>
            <a:r>
              <a:rPr sz="1066">
                <a:solidFill>
                  <a:srgbClr val="323333"/>
                </a:solidFill>
                <a:latin typeface="Source Code Pro"/>
                <a:ea typeface="Source Code Pro"/>
                <a:cs typeface="Source Code Pro"/>
                <a:sym typeface="Source Code Pro"/>
              </a:rPr>
              <a:t>DISPLAY ‘Hello, world.’.</a:t>
            </a:r>
            <a:endParaRPr sz="1066">
              <a:solidFill>
                <a:srgbClr val="323333"/>
              </a:solidFill>
              <a:latin typeface="Source Code Pro"/>
              <a:ea typeface="Source Code Pro"/>
              <a:cs typeface="Source Code Pro"/>
              <a:sym typeface="Source Code Pro"/>
            </a:endParaRPr>
          </a:p>
          <a:p>
            <a:pPr lvl="1" indent="187452" algn="l" defTabSz="374904">
              <a:defRPr sz="1800"/>
            </a:pPr>
            <a:r>
              <a:rPr sz="1066">
                <a:solidFill>
                  <a:srgbClr val="323333"/>
                </a:solidFill>
                <a:latin typeface="Source Code Pro"/>
                <a:ea typeface="Source Code Pro"/>
                <a:cs typeface="Source Code Pro"/>
                <a:sym typeface="Source Code Pro"/>
              </a:rPr>
              <a:t>STOP RUN.</a:t>
            </a:r>
          </a:p>
        </p:txBody>
      </p:sp>
      <p:sp>
        <p:nvSpPr>
          <p:cNvPr id="53" name="Shape 53"/>
          <p:cNvSpPr/>
          <p:nvPr/>
        </p:nvSpPr>
        <p:spPr>
          <a:xfrm>
            <a:off x="7188200" y="5010150"/>
            <a:ext cx="5530602" cy="87401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lgn="l" defTabSz="566674">
              <a:lnSpc>
                <a:spcPct val="10000"/>
              </a:lnSpc>
              <a:spcBef>
                <a:spcPts val="2700"/>
              </a:spcBef>
              <a:defRPr sz="1800"/>
            </a:pPr>
            <a:r>
              <a:rPr sz="2522"/>
              <a:t>T-SQL</a:t>
            </a:r>
            <a:endParaRPr sz="2522"/>
          </a:p>
          <a:p>
            <a:pPr lvl="0" algn="l" defTabSz="566674">
              <a:lnSpc>
                <a:spcPct val="10000"/>
              </a:lnSpc>
              <a:spcBef>
                <a:spcPts val="2700"/>
              </a:spcBef>
              <a:defRPr sz="1800"/>
            </a:pPr>
            <a:endParaRPr sz="2522"/>
          </a:p>
          <a:p>
            <a:pPr lvl="0" algn="l" defTabSz="443484">
              <a:defRPr sz="1800"/>
            </a:pPr>
            <a:r>
              <a:rPr sz="1261">
                <a:solidFill>
                  <a:srgbClr val="323333"/>
                </a:solidFill>
                <a:latin typeface="Source Code Pro"/>
                <a:ea typeface="Source Code Pro"/>
                <a:cs typeface="Source Code Pro"/>
                <a:sym typeface="Source Code Pro"/>
              </a:rPr>
              <a:t>SELECT ‘Hello, world'</a:t>
            </a:r>
          </a:p>
        </p:txBody>
      </p:sp>
      <p:sp>
        <p:nvSpPr>
          <p:cNvPr id="54" name="Shape 54"/>
          <p:cNvSpPr/>
          <p:nvPr/>
        </p:nvSpPr>
        <p:spPr>
          <a:xfrm>
            <a:off x="7188200" y="5861050"/>
            <a:ext cx="5530602" cy="215865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lgn="l">
              <a:lnSpc>
                <a:spcPct val="10000"/>
              </a:lnSpc>
              <a:spcBef>
                <a:spcPts val="2800"/>
              </a:spcBef>
              <a:defRPr sz="1800"/>
            </a:pPr>
            <a:r>
              <a:rPr sz="2600"/>
              <a:t>C</a:t>
            </a:r>
            <a:endParaRPr sz="2600"/>
          </a:p>
          <a:p>
            <a:pPr lvl="0" algn="l">
              <a:lnSpc>
                <a:spcPct val="10000"/>
              </a:lnSpc>
              <a:spcBef>
                <a:spcPts val="2800"/>
              </a:spcBef>
              <a:defRPr sz="1800"/>
            </a:pPr>
            <a:endParaRPr sz="2600"/>
          </a:p>
          <a:p>
            <a:pPr lvl="0" algn="l" defTabSz="457200">
              <a:defRPr sz="1800"/>
            </a:pPr>
            <a:r>
              <a:rPr sz="1300">
                <a:solidFill>
                  <a:srgbClr val="323333"/>
                </a:solidFill>
                <a:latin typeface="Source Code Pro"/>
                <a:ea typeface="Source Code Pro"/>
                <a:cs typeface="Source Code Pro"/>
                <a:sym typeface="Source Code Pro"/>
              </a:rPr>
              <a:t>#include&lt;stdio.h&gt;</a:t>
            </a:r>
            <a:endParaRPr sz="1300">
              <a:solidFill>
                <a:srgbClr val="323333"/>
              </a:solidFill>
              <a:latin typeface="Source Code Pro"/>
              <a:ea typeface="Source Code Pro"/>
              <a:cs typeface="Source Code Pro"/>
              <a:sym typeface="Source Code Pro"/>
            </a:endParaRPr>
          </a:p>
          <a:p>
            <a:pPr lvl="0" algn="l" defTabSz="457200">
              <a:defRPr sz="1800"/>
            </a:pPr>
            <a:endParaRPr sz="1300">
              <a:solidFill>
                <a:srgbClr val="323333"/>
              </a:solidFill>
              <a:latin typeface="Source Code Pro"/>
              <a:ea typeface="Source Code Pro"/>
              <a:cs typeface="Source Code Pro"/>
              <a:sym typeface="Source Code Pro"/>
            </a:endParaRPr>
          </a:p>
          <a:p>
            <a:pPr lvl="0" algn="l" defTabSz="457200">
              <a:defRPr sz="1800"/>
            </a:pPr>
            <a:r>
              <a:rPr sz="1300">
                <a:solidFill>
                  <a:srgbClr val="323333"/>
                </a:solidFill>
                <a:latin typeface="Source Code Pro"/>
                <a:ea typeface="Source Code Pro"/>
                <a:cs typeface="Source Code Pro"/>
                <a:sym typeface="Source Code Pro"/>
              </a:rPr>
              <a:t>int main(void) {</a:t>
            </a:r>
            <a:endParaRPr sz="1300">
              <a:solidFill>
                <a:srgbClr val="323333"/>
              </a:solidFill>
              <a:latin typeface="Source Code Pro"/>
              <a:ea typeface="Source Code Pro"/>
              <a:cs typeface="Source Code Pro"/>
              <a:sym typeface="Source Code Pro"/>
            </a:endParaRPr>
          </a:p>
          <a:p>
            <a:pPr lvl="1" algn="l" defTabSz="457200">
              <a:defRPr sz="1800"/>
            </a:pPr>
            <a:r>
              <a:rPr sz="1300">
                <a:solidFill>
                  <a:srgbClr val="323333"/>
                </a:solidFill>
                <a:latin typeface="Source Code Pro"/>
                <a:ea typeface="Source Code Pro"/>
                <a:cs typeface="Source Code Pro"/>
                <a:sym typeface="Source Code Pro"/>
              </a:rPr>
              <a:t>printf(“Hello World\n”);</a:t>
            </a:r>
            <a:endParaRPr sz="1300">
              <a:solidFill>
                <a:srgbClr val="323333"/>
              </a:solidFill>
              <a:latin typeface="Source Code Pro"/>
              <a:ea typeface="Source Code Pro"/>
              <a:cs typeface="Source Code Pro"/>
              <a:sym typeface="Source Code Pro"/>
            </a:endParaRPr>
          </a:p>
          <a:p>
            <a:pPr lvl="1" algn="l" defTabSz="457200">
              <a:defRPr sz="1800"/>
            </a:pPr>
            <a:r>
              <a:rPr sz="1300">
                <a:solidFill>
                  <a:srgbClr val="323333"/>
                </a:solidFill>
                <a:latin typeface="Source Code Pro"/>
                <a:ea typeface="Source Code Pro"/>
                <a:cs typeface="Source Code Pro"/>
                <a:sym typeface="Source Code Pro"/>
              </a:rPr>
              <a:t>return 0;</a:t>
            </a:r>
            <a:endParaRPr sz="1300">
              <a:solidFill>
                <a:srgbClr val="323333"/>
              </a:solidFill>
              <a:latin typeface="Source Code Pro"/>
              <a:ea typeface="Source Code Pro"/>
              <a:cs typeface="Source Code Pro"/>
              <a:sym typeface="Source Code Pro"/>
            </a:endParaRPr>
          </a:p>
          <a:p>
            <a:pPr lvl="0" algn="l" defTabSz="457200">
              <a:defRPr sz="1800"/>
            </a:pPr>
            <a:r>
              <a:rPr sz="1300">
                <a:solidFill>
                  <a:srgbClr val="323333"/>
                </a:solidFill>
                <a:latin typeface="Source Code Pro"/>
                <a:ea typeface="Source Code Pro"/>
                <a:cs typeface="Source Code Pro"/>
                <a:sym typeface="Source Code Pro"/>
              </a:rPr>
              <a:t>}</a:t>
            </a:r>
            <a:endParaRPr sz="1300">
              <a:solidFill>
                <a:srgbClr val="323333"/>
              </a:solidFill>
              <a:latin typeface="Source Code Pro"/>
              <a:ea typeface="Source Code Pro"/>
              <a:cs typeface="Source Code Pro"/>
              <a:sym typeface="Source Code Pro"/>
            </a:endParaRP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lvl="0" defTabSz="286258">
              <a:defRPr sz="1800"/>
            </a:pPr>
            <a:r>
              <a:rPr sz="3920"/>
              <a:t>Paradigmas de programação e o seus objetivos. </a:t>
            </a:r>
            <a:endParaRPr sz="3920"/>
          </a:p>
          <a:p>
            <a:pPr lvl="0" defTabSz="286258">
              <a:defRPr sz="1800"/>
            </a:pPr>
            <a:r>
              <a:rPr sz="2548"/>
              <a:t>Orientação a Objetos</a:t>
            </a:r>
          </a:p>
        </p:txBody>
      </p:sp>
      <p:sp>
        <p:nvSpPr>
          <p:cNvPr id="57" name="Shape 57"/>
          <p:cNvSpPr/>
          <p:nvPr/>
        </p:nvSpPr>
        <p:spPr>
          <a:xfrm>
            <a:off x="1313332" y="3423908"/>
            <a:ext cx="10378136"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sz="2400"/>
            </a:lvl1pPr>
          </a:lstStyle>
          <a:p>
            <a:pPr lvl="0">
              <a:defRPr i="0" sz="1800"/>
            </a:pPr>
            <a:r>
              <a:rPr i="1" sz="2400"/>
              <a:t>Abstrair programas em objetos que interagem de formas pré determinadas</a:t>
            </a:r>
          </a:p>
        </p:txBody>
      </p:sp>
      <p:sp>
        <p:nvSpPr>
          <p:cNvPr id="58" name="Shape 58"/>
          <p:cNvSpPr/>
          <p:nvPr/>
        </p:nvSpPr>
        <p:spPr>
          <a:xfrm>
            <a:off x="372719" y="4523081"/>
            <a:ext cx="12101020" cy="4995569"/>
          </a:xfrm>
          <a:prstGeom prst="rect">
            <a:avLst/>
          </a:prstGeom>
          <a:ln w="12700">
            <a:miter lim="400000"/>
          </a:ln>
          <a:extLst>
            <a:ext uri="{C572A759-6A51-4108-AA02-DFA0A04FC94B}">
              <ma14:wrappingTextBoxFlag xmlns:ma14="http://schemas.microsoft.com/office/mac/drawingml/2011/main" val="1"/>
            </a:ext>
          </a:extLst>
        </p:spPr>
        <p:txBody>
          <a:bodyPr lIns="0" tIns="0" rIns="0" bIns="0" numCol="2" spcCol="605050" anchor="ctr"/>
          <a:lstStyle/>
          <a:p>
            <a:pPr lvl="0" marL="444500" indent="-444500" algn="l">
              <a:spcBef>
                <a:spcPts val="4200"/>
              </a:spcBef>
              <a:buSzPct val="75000"/>
              <a:buChar char="•"/>
              <a:defRPr sz="1800"/>
            </a:pPr>
            <a:r>
              <a:rPr sz="3600"/>
              <a:t>Variáveis</a:t>
            </a:r>
            <a:endParaRPr sz="3600"/>
          </a:p>
          <a:p>
            <a:pPr lvl="0" marL="444500" indent="-444500" algn="l">
              <a:spcBef>
                <a:spcPts val="4200"/>
              </a:spcBef>
              <a:buSzPct val="75000"/>
              <a:buChar char="•"/>
              <a:defRPr sz="1800"/>
            </a:pPr>
            <a:r>
              <a:rPr sz="3600"/>
              <a:t>Métodos</a:t>
            </a:r>
            <a:endParaRPr sz="3600"/>
          </a:p>
          <a:p>
            <a:pPr lvl="0" marL="444500" indent="-444500" algn="l">
              <a:spcBef>
                <a:spcPts val="4200"/>
              </a:spcBef>
              <a:buSzPct val="75000"/>
              <a:buChar char="•"/>
              <a:defRPr sz="1800"/>
            </a:pPr>
            <a:r>
              <a:rPr sz="3600"/>
              <a:t>Objetos</a:t>
            </a:r>
            <a:endParaRPr sz="3600"/>
          </a:p>
          <a:p>
            <a:pPr lvl="0" marL="444500" indent="-444500" algn="l">
              <a:spcBef>
                <a:spcPts val="4200"/>
              </a:spcBef>
              <a:buSzPct val="75000"/>
              <a:buChar char="•"/>
              <a:defRPr sz="1800"/>
            </a:pPr>
            <a:r>
              <a:rPr sz="3600"/>
              <a:t>Classes</a:t>
            </a:r>
            <a:endParaRPr sz="3600"/>
          </a:p>
          <a:p>
            <a:pPr lvl="0" marL="444500" indent="-444500" algn="l">
              <a:spcBef>
                <a:spcPts val="4200"/>
              </a:spcBef>
              <a:buSzPct val="75000"/>
              <a:buChar char="•"/>
              <a:defRPr sz="1800"/>
            </a:pPr>
            <a:r>
              <a:rPr sz="3600"/>
              <a:t>Encapsulamento</a:t>
            </a:r>
            <a:endParaRPr sz="3600"/>
          </a:p>
          <a:p>
            <a:pPr lvl="0" marL="444500" indent="-444500" algn="l">
              <a:spcBef>
                <a:spcPts val="4200"/>
              </a:spcBef>
              <a:buSzPct val="75000"/>
              <a:buChar char="•"/>
              <a:defRPr sz="1800"/>
            </a:pPr>
            <a:r>
              <a:rPr sz="3600"/>
              <a:t>Mensagens</a:t>
            </a:r>
            <a:endParaRPr sz="3600"/>
          </a:p>
          <a:p>
            <a:pPr lvl="0" marL="444500" indent="-444500" algn="l">
              <a:spcBef>
                <a:spcPts val="4200"/>
              </a:spcBef>
              <a:buSzPct val="75000"/>
              <a:buChar char="•"/>
              <a:defRPr sz="1800"/>
            </a:pPr>
            <a:r>
              <a:rPr sz="3600"/>
              <a:t>Composição e Herança</a:t>
            </a:r>
            <a:endParaRPr sz="3600"/>
          </a:p>
          <a:p>
            <a:pPr lvl="0" marL="444500" indent="-444500" algn="l">
              <a:spcBef>
                <a:spcPts val="4200"/>
              </a:spcBef>
              <a:buSzPct val="75000"/>
              <a:buChar char="•"/>
              <a:defRPr sz="1800"/>
            </a:pPr>
            <a:r>
              <a:rPr sz="3600"/>
              <a:t>Delegação</a:t>
            </a:r>
            <a:endParaRPr sz="3600"/>
          </a:p>
          <a:p>
            <a:pPr lvl="0" marL="444500" indent="-444500" algn="l">
              <a:spcBef>
                <a:spcPts val="4200"/>
              </a:spcBef>
              <a:buSzPct val="75000"/>
              <a:buChar char="•"/>
              <a:defRPr sz="1800"/>
            </a:pPr>
            <a:r>
              <a:rPr sz="3600"/>
              <a:t>Polimorfismo *</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 name="Shape 62"/>
          <p:cNvSpPr/>
          <p:nvPr>
            <p:ph type="title"/>
          </p:nvPr>
        </p:nvSpPr>
        <p:spPr>
          <a:prstGeom prst="rect">
            <a:avLst/>
          </a:prstGeom>
        </p:spPr>
        <p:txBody>
          <a:bodyPr/>
          <a:lstStyle/>
          <a:p>
            <a:pPr lvl="0" defTabSz="286258">
              <a:defRPr sz="1800"/>
            </a:pPr>
            <a:r>
              <a:rPr sz="3920"/>
              <a:t>Paradigmas de programação e o seus objetivos. </a:t>
            </a:r>
            <a:endParaRPr sz="3920"/>
          </a:p>
          <a:p>
            <a:pPr lvl="0" defTabSz="286258">
              <a:defRPr sz="1800"/>
            </a:pPr>
            <a:r>
              <a:rPr sz="2548"/>
              <a:t>Funcional</a:t>
            </a:r>
          </a:p>
        </p:txBody>
      </p:sp>
      <p:sp>
        <p:nvSpPr>
          <p:cNvPr id="63" name="Shape 63"/>
          <p:cNvSpPr/>
          <p:nvPr/>
        </p:nvSpPr>
        <p:spPr>
          <a:xfrm>
            <a:off x="2535275" y="3423908"/>
            <a:ext cx="7934250"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sz="2400"/>
            </a:lvl1pPr>
          </a:lstStyle>
          <a:p>
            <a:pPr lvl="0">
              <a:defRPr i="0" sz="1800"/>
            </a:pPr>
            <a:r>
              <a:rPr i="1" sz="2400"/>
              <a:t>Abstrair programas em funções matemáticas sem estado</a:t>
            </a:r>
          </a:p>
        </p:txBody>
      </p:sp>
      <p:sp>
        <p:nvSpPr>
          <p:cNvPr id="64" name="Shape 64"/>
          <p:cNvSpPr/>
          <p:nvPr/>
        </p:nvSpPr>
        <p:spPr>
          <a:xfrm>
            <a:off x="869918" y="4308191"/>
            <a:ext cx="11443354" cy="5338657"/>
          </a:xfrm>
          <a:prstGeom prst="rect">
            <a:avLst/>
          </a:prstGeom>
          <a:ln w="12700">
            <a:miter lim="400000"/>
          </a:ln>
          <a:extLst>
            <a:ext uri="{C572A759-6A51-4108-AA02-DFA0A04FC94B}">
              <ma14:wrappingTextBoxFlag xmlns:ma14="http://schemas.microsoft.com/office/mac/drawingml/2011/main" val="1"/>
            </a:ext>
          </a:extLst>
        </p:spPr>
        <p:txBody>
          <a:bodyPr lIns="0" tIns="0" rIns="0" bIns="0" numCol="2" spcCol="572167" anchor="ctr"/>
          <a:lstStyle/>
          <a:p>
            <a:pPr lvl="0" marL="444500" indent="-444500" algn="l">
              <a:spcBef>
                <a:spcPts val="4200"/>
              </a:spcBef>
              <a:buSzPct val="75000"/>
              <a:buChar char="•"/>
              <a:defRPr sz="1800"/>
            </a:pPr>
            <a:r>
              <a:rPr sz="3600"/>
              <a:t>High order functions</a:t>
            </a:r>
            <a:endParaRPr sz="3600"/>
          </a:p>
          <a:p>
            <a:pPr lvl="0" marL="444500" indent="-444500" algn="l">
              <a:spcBef>
                <a:spcPts val="4200"/>
              </a:spcBef>
              <a:buSzPct val="75000"/>
              <a:buChar char="•"/>
              <a:defRPr sz="1800"/>
            </a:pPr>
            <a:r>
              <a:rPr sz="3600"/>
              <a:t>Funções puras</a:t>
            </a:r>
            <a:endParaRPr sz="3600"/>
          </a:p>
          <a:p>
            <a:pPr lvl="0" marL="444500" indent="-444500" algn="l">
              <a:spcBef>
                <a:spcPts val="4200"/>
              </a:spcBef>
              <a:buSzPct val="75000"/>
              <a:buChar char="•"/>
              <a:defRPr sz="1800"/>
            </a:pPr>
            <a:r>
              <a:rPr sz="3600"/>
              <a:t>Recursão</a:t>
            </a:r>
            <a:endParaRPr sz="3600"/>
          </a:p>
          <a:p>
            <a:pPr lvl="0" marL="444500" indent="-444500" algn="l">
              <a:spcBef>
                <a:spcPts val="4200"/>
              </a:spcBef>
              <a:buSzPct val="75000"/>
              <a:buChar char="•"/>
              <a:defRPr sz="1800"/>
            </a:pPr>
            <a:r>
              <a:rPr sz="3600"/>
              <a:t>Lazy / Eager</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 name="Shape 66"/>
          <p:cNvSpPr/>
          <p:nvPr>
            <p:ph type="title"/>
          </p:nvPr>
        </p:nvSpPr>
        <p:spPr>
          <a:prstGeom prst="rect">
            <a:avLst/>
          </a:prstGeom>
        </p:spPr>
        <p:txBody>
          <a:bodyPr/>
          <a:lstStyle/>
          <a:p>
            <a:pPr lvl="0" defTabSz="286258">
              <a:defRPr sz="1800"/>
            </a:pPr>
            <a:r>
              <a:rPr sz="3920"/>
              <a:t>Orientação a Objetos é sempre a melhor opção?</a:t>
            </a:r>
            <a:endParaRPr sz="3920"/>
          </a:p>
          <a:p>
            <a:pPr lvl="0" defTabSz="286258">
              <a:defRPr sz="1800"/>
            </a:pPr>
            <a:r>
              <a:rPr sz="2548"/>
              <a:t>Um pouco de criticismo sobre o padrão mais utilizado no mundo</a:t>
            </a:r>
          </a:p>
        </p:txBody>
      </p:sp>
      <p:sp>
        <p:nvSpPr>
          <p:cNvPr id="67" name="Shape 67"/>
          <p:cNvSpPr/>
          <p:nvPr>
            <p:ph type="body" idx="1"/>
          </p:nvPr>
        </p:nvSpPr>
        <p:spPr>
          <a:prstGeom prst="rect">
            <a:avLst/>
          </a:prstGeom>
        </p:spPr>
        <p:txBody>
          <a:bodyPr/>
          <a:lstStyle/>
          <a:p>
            <a:pPr lvl="0" marL="311150" indent="-311150" defTabSz="408940">
              <a:spcBef>
                <a:spcPts val="2900"/>
              </a:spcBef>
              <a:defRPr sz="1800"/>
            </a:pPr>
            <a:r>
              <a:rPr sz="2520"/>
              <a:t>Automaticamente maior e mais complexa</a:t>
            </a:r>
            <a:endParaRPr sz="2520"/>
          </a:p>
          <a:p>
            <a:pPr lvl="0" marL="311150" indent="-311150" defTabSz="408940">
              <a:spcBef>
                <a:spcPts val="2900"/>
              </a:spcBef>
              <a:defRPr sz="1800"/>
            </a:pPr>
            <a:r>
              <a:rPr sz="2520"/>
              <a:t>Na maioria das vezes não cria toda a promessa de re-uso</a:t>
            </a:r>
            <a:endParaRPr sz="2520"/>
          </a:p>
          <a:p>
            <a:pPr lvl="0" marL="311150" indent="-311150" defTabSz="408940">
              <a:spcBef>
                <a:spcPts val="2900"/>
              </a:spcBef>
              <a:defRPr sz="1800"/>
            </a:pPr>
            <a:r>
              <a:rPr sz="2520"/>
              <a:t>Herança nem sempre resolve um problema, muitas vezes é requerida!</a:t>
            </a:r>
            <a:endParaRPr sz="2520"/>
          </a:p>
          <a:p>
            <a:pPr lvl="0" marL="311150" indent="-311150" defTabSz="408940">
              <a:spcBef>
                <a:spcPts val="2900"/>
              </a:spcBef>
              <a:defRPr sz="1800"/>
            </a:pPr>
            <a:r>
              <a:rPr sz="2520"/>
              <a:t>Código melhor e mais rápido não é uma garantia</a:t>
            </a:r>
            <a:endParaRPr sz="2520"/>
          </a:p>
          <a:p>
            <a:pPr lvl="0" marL="311150" indent="-311150" defTabSz="408940">
              <a:spcBef>
                <a:spcPts val="2900"/>
              </a:spcBef>
              <a:defRPr sz="1800"/>
            </a:pPr>
            <a:r>
              <a:rPr sz="2520"/>
              <a:t>Muita complexidade para solucionar problemas que nem existiam (GoF)</a:t>
            </a:r>
            <a:endParaRPr sz="2520"/>
          </a:p>
          <a:p>
            <a:pPr lvl="0" marL="311150" indent="-311150" defTabSz="408940">
              <a:spcBef>
                <a:spcPts val="2900"/>
              </a:spcBef>
              <a:defRPr sz="1800"/>
            </a:pPr>
            <a:r>
              <a:rPr sz="2520"/>
              <a:t>Difícil de encontrar críticas, não existe algo que realmente “Rule’em all”</a:t>
            </a:r>
            <a:endParaRPr sz="2520"/>
          </a:p>
          <a:p>
            <a:pPr lvl="0" marL="311150" indent="-311150" defTabSz="408940">
              <a:spcBef>
                <a:spcPts val="2900"/>
              </a:spcBef>
              <a:defRPr sz="1800"/>
            </a:pPr>
            <a:r>
              <a:rPr sz="2520"/>
              <a:t>Só se sobressai com componentes de UX e UI (onde ela é claramente melhor)</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 name="Shape 69"/>
          <p:cNvSpPr/>
          <p:nvPr>
            <p:ph type="title"/>
          </p:nvPr>
        </p:nvSpPr>
        <p:spPr>
          <a:xfrm>
            <a:off x="965200" y="4133850"/>
            <a:ext cx="11099800" cy="1485900"/>
          </a:xfrm>
          <a:prstGeom prst="rect">
            <a:avLst/>
          </a:prstGeom>
        </p:spPr>
        <p:txBody>
          <a:bodyPr/>
          <a:lstStyle/>
          <a:p>
            <a:pPr lvl="0" defTabSz="286258">
              <a:defRPr sz="1800"/>
            </a:pPr>
            <a:r>
              <a:rPr sz="3920"/>
              <a:t>Orientação a Objetos é sempre a melhor opção? </a:t>
            </a:r>
            <a:endParaRPr sz="3920"/>
          </a:p>
          <a:p>
            <a:pPr lvl="0" defTabSz="286258">
              <a:defRPr sz="1800"/>
            </a:pPr>
            <a:r>
              <a:rPr sz="2548"/>
              <a:t>Algumas opiniões de gente que importa</a:t>
            </a: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