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71" r:id="rId13"/>
    <p:sldId id="272" r:id="rId14"/>
    <p:sldId id="273" r:id="rId15"/>
    <p:sldId id="274" r:id="rId16"/>
    <p:sldId id="275" r:id="rId17"/>
    <p:sldId id="276" r:id="rId18"/>
    <p:sldId id="277" r:id="rId19"/>
    <p:sldId id="280" r:id="rId20"/>
    <p:sldId id="281" r:id="rId21"/>
    <p:sldId id="278" r:id="rId22"/>
    <p:sldId id="279"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54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608012" y="609600"/>
            <a:ext cx="10972800" cy="5638800"/>
          </a:xfrm>
          <a:custGeom>
            <a:avLst/>
            <a:gdLst/>
            <a:ahLst/>
            <a:cxnLst/>
            <a:rect l="l" t="t" r="r" b="b"/>
            <a:pathLst>
              <a:path w="10972800" h="5638800">
                <a:moveTo>
                  <a:pt x="0" y="0"/>
                </a:moveTo>
                <a:lnTo>
                  <a:pt x="10972800" y="0"/>
                </a:lnTo>
                <a:lnTo>
                  <a:pt x="10972800" y="5638800"/>
                </a:lnTo>
                <a:lnTo>
                  <a:pt x="0" y="5638800"/>
                </a:lnTo>
                <a:lnTo>
                  <a:pt x="0" y="0"/>
                </a:lnTo>
                <a:close/>
              </a:path>
            </a:pathLst>
          </a:custGeom>
          <a:ln w="15875">
            <a:solidFill>
              <a:srgbClr val="83992A"/>
            </a:solidFill>
          </a:ln>
        </p:spPr>
        <p:txBody>
          <a:bodyPr wrap="square" lIns="0" tIns="0" rIns="0" bIns="0" rtlCol="0"/>
          <a:lstStyle/>
          <a:p>
            <a:endParaRPr/>
          </a:p>
        </p:txBody>
      </p:sp>
      <p:sp>
        <p:nvSpPr>
          <p:cNvPr id="18" name="bk object 18"/>
          <p:cNvSpPr/>
          <p:nvPr/>
        </p:nvSpPr>
        <p:spPr>
          <a:xfrm>
            <a:off x="0" y="3153831"/>
            <a:ext cx="761503" cy="605368"/>
          </a:xfrm>
          <a:prstGeom prst="rect">
            <a:avLst/>
          </a:prstGeom>
          <a:blipFill>
            <a:blip r:embed="rId8" cstate="print"/>
            <a:stretch>
              <a:fillRect/>
            </a:stretch>
          </a:blipFill>
        </p:spPr>
        <p:txBody>
          <a:bodyPr wrap="square" lIns="0" tIns="0" rIns="0" bIns="0" rtlCol="0"/>
          <a:lstStyle/>
          <a:p>
            <a:endParaRPr/>
          </a:p>
        </p:txBody>
      </p:sp>
      <p:sp>
        <p:nvSpPr>
          <p:cNvPr id="19" name="bk object 19"/>
          <p:cNvSpPr/>
          <p:nvPr/>
        </p:nvSpPr>
        <p:spPr>
          <a:xfrm>
            <a:off x="11442700" y="3153831"/>
            <a:ext cx="749300" cy="605368"/>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87800" y="215900"/>
            <a:ext cx="4216400" cy="528320"/>
          </a:xfrm>
          <a:prstGeom prst="rect">
            <a:avLst/>
          </a:prstGeom>
        </p:spPr>
        <p:txBody>
          <a:bodyPr wrap="square" lIns="0" tIns="0" rIns="0" bIns="0">
            <a:spAutoFit/>
          </a:bodyPr>
          <a:lstStyle>
            <a:lvl1pPr>
              <a:defRPr sz="3300" b="0" i="0">
                <a:solidFill>
                  <a:schemeClr val="tx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jp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jpg"/><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7.jp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7.jp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825" cy="685621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328331" y="1540930"/>
            <a:ext cx="7543800" cy="3835400"/>
          </a:xfrm>
          <a:custGeom>
            <a:avLst/>
            <a:gdLst/>
            <a:ahLst/>
            <a:cxnLst/>
            <a:rect l="l" t="t" r="r" b="b"/>
            <a:pathLst>
              <a:path w="7543800" h="3835400">
                <a:moveTo>
                  <a:pt x="0" y="0"/>
                </a:moveTo>
                <a:lnTo>
                  <a:pt x="7543802" y="0"/>
                </a:lnTo>
                <a:lnTo>
                  <a:pt x="7543802" y="3835401"/>
                </a:lnTo>
                <a:lnTo>
                  <a:pt x="0" y="3835401"/>
                </a:lnTo>
                <a:lnTo>
                  <a:pt x="0" y="0"/>
                </a:lnTo>
                <a:close/>
              </a:path>
            </a:pathLst>
          </a:custGeom>
          <a:ln w="15875">
            <a:solidFill>
              <a:srgbClr val="83992A"/>
            </a:solidFill>
          </a:ln>
        </p:spPr>
        <p:txBody>
          <a:bodyPr wrap="square" lIns="0" tIns="0" rIns="0" bIns="0" rtlCol="0"/>
          <a:lstStyle/>
          <a:p>
            <a:endParaRPr/>
          </a:p>
        </p:txBody>
      </p:sp>
      <p:sp>
        <p:nvSpPr>
          <p:cNvPr id="4" name="object 4"/>
          <p:cNvSpPr/>
          <p:nvPr/>
        </p:nvSpPr>
        <p:spPr>
          <a:xfrm>
            <a:off x="0" y="3149600"/>
            <a:ext cx="2461089" cy="609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740900" y="3149600"/>
            <a:ext cx="2451100" cy="609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692398" y="3522131"/>
            <a:ext cx="6816090" cy="0"/>
          </a:xfrm>
          <a:custGeom>
            <a:avLst/>
            <a:gdLst/>
            <a:ahLst/>
            <a:cxnLst/>
            <a:rect l="l" t="t" r="r" b="b"/>
            <a:pathLst>
              <a:path w="6816090">
                <a:moveTo>
                  <a:pt x="0" y="0"/>
                </a:moveTo>
                <a:lnTo>
                  <a:pt x="6815667" y="0"/>
                </a:lnTo>
              </a:path>
            </a:pathLst>
          </a:custGeom>
          <a:ln w="15875">
            <a:solidFill>
              <a:srgbClr val="83992A"/>
            </a:solidFill>
          </a:ln>
        </p:spPr>
        <p:txBody>
          <a:bodyPr wrap="square" lIns="0" tIns="0" rIns="0" bIns="0" rtlCol="0"/>
          <a:lstStyle/>
          <a:p>
            <a:endParaRPr/>
          </a:p>
        </p:txBody>
      </p:sp>
      <p:sp>
        <p:nvSpPr>
          <p:cNvPr id="8" name="object 8"/>
          <p:cNvSpPr txBox="1"/>
          <p:nvPr/>
        </p:nvSpPr>
        <p:spPr>
          <a:xfrm>
            <a:off x="2603500" y="545591"/>
            <a:ext cx="7322820" cy="1171575"/>
          </a:xfrm>
          <a:prstGeom prst="rect">
            <a:avLst/>
          </a:prstGeom>
        </p:spPr>
        <p:txBody>
          <a:bodyPr vert="horz" wrap="square" lIns="0" tIns="117475" rIns="0" bIns="0" rtlCol="0">
            <a:spAutoFit/>
          </a:bodyPr>
          <a:lstStyle/>
          <a:p>
            <a:pPr marL="1574800" marR="5080" indent="-1562100">
              <a:lnSpc>
                <a:spcPts val="4100"/>
              </a:lnSpc>
              <a:spcBef>
                <a:spcPts val="925"/>
              </a:spcBef>
              <a:tabLst>
                <a:tab pos="2618105" algn="l"/>
                <a:tab pos="3659504" algn="l"/>
                <a:tab pos="4182110" algn="l"/>
              </a:tabLst>
            </a:pPr>
            <a:r>
              <a:rPr sz="4100" spc="1425" dirty="0">
                <a:solidFill>
                  <a:srgbClr val="FFFFFF"/>
                </a:solidFill>
                <a:latin typeface="Arial"/>
                <a:cs typeface="Arial"/>
              </a:rPr>
              <a:t>LOST	</a:t>
            </a:r>
            <a:r>
              <a:rPr sz="4100" spc="2050" dirty="0">
                <a:solidFill>
                  <a:srgbClr val="FFFFFF"/>
                </a:solidFill>
                <a:latin typeface="Arial"/>
                <a:cs typeface="Arial"/>
              </a:rPr>
              <a:t>IN	</a:t>
            </a:r>
            <a:r>
              <a:rPr sz="4100" spc="1375" dirty="0">
                <a:solidFill>
                  <a:srgbClr val="FFFFFF"/>
                </a:solidFill>
                <a:latin typeface="Arial"/>
                <a:cs typeface="Arial"/>
              </a:rPr>
              <a:t>SPACE:  </a:t>
            </a:r>
            <a:r>
              <a:rPr sz="4100" spc="1370" dirty="0">
                <a:solidFill>
                  <a:srgbClr val="FFFFFF"/>
                </a:solidFill>
                <a:latin typeface="Arial"/>
                <a:cs typeface="Arial"/>
              </a:rPr>
              <a:t>THE	</a:t>
            </a:r>
            <a:r>
              <a:rPr sz="4100" spc="1085" dirty="0">
                <a:solidFill>
                  <a:srgbClr val="FFFFFF"/>
                </a:solidFill>
                <a:latin typeface="Arial"/>
                <a:cs typeface="Arial"/>
              </a:rPr>
              <a:t>GAME</a:t>
            </a:r>
            <a:endParaRPr sz="4100">
              <a:latin typeface="Arial"/>
              <a:cs typeface="Arial"/>
            </a:endParaRPr>
          </a:p>
        </p:txBody>
      </p:sp>
      <p:pic>
        <p:nvPicPr>
          <p:cNvPr id="10" name="Picture 9">
            <a:extLst>
              <a:ext uri="{FF2B5EF4-FFF2-40B4-BE49-F238E27FC236}">
                <a16:creationId xmlns:a16="http://schemas.microsoft.com/office/drawing/2014/main" id="{DF1B2445-4529-48DD-BB16-A508C729E6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5" y="-1786"/>
            <a:ext cx="1218882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0" y="2171700"/>
            <a:ext cx="3136900" cy="2171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70000" y="2171699"/>
            <a:ext cx="3136900" cy="2171700"/>
          </a:xfrm>
          <a:custGeom>
            <a:avLst/>
            <a:gdLst/>
            <a:ahLst/>
            <a:cxnLst/>
            <a:rect l="l" t="t" r="r" b="b"/>
            <a:pathLst>
              <a:path w="3136900" h="2171700">
                <a:moveTo>
                  <a:pt x="0" y="0"/>
                </a:moveTo>
                <a:lnTo>
                  <a:pt x="3136900" y="0"/>
                </a:lnTo>
                <a:lnTo>
                  <a:pt x="3136900" y="2171699"/>
                </a:lnTo>
                <a:lnTo>
                  <a:pt x="0" y="2171699"/>
                </a:lnTo>
                <a:lnTo>
                  <a:pt x="0" y="0"/>
                </a:lnTo>
                <a:close/>
              </a:path>
            </a:pathLst>
          </a:custGeom>
          <a:ln w="9525">
            <a:solidFill>
              <a:srgbClr val="B78E20"/>
            </a:solidFill>
          </a:ln>
        </p:spPr>
        <p:txBody>
          <a:bodyPr wrap="square" lIns="0" tIns="0" rIns="0" bIns="0" rtlCol="0"/>
          <a:lstStyle/>
          <a:p>
            <a:endParaRPr/>
          </a:p>
        </p:txBody>
      </p:sp>
      <p:sp>
        <p:nvSpPr>
          <p:cNvPr id="5" name="object 5"/>
          <p:cNvSpPr/>
          <p:nvPr/>
        </p:nvSpPr>
        <p:spPr>
          <a:xfrm>
            <a:off x="5139725" y="2057400"/>
            <a:ext cx="6363970" cy="2362200"/>
          </a:xfrm>
          <a:custGeom>
            <a:avLst/>
            <a:gdLst/>
            <a:ahLst/>
            <a:cxnLst/>
            <a:rect l="l" t="t" r="r" b="b"/>
            <a:pathLst>
              <a:path w="6363970" h="4901565">
                <a:moveTo>
                  <a:pt x="0" y="0"/>
                </a:moveTo>
                <a:lnTo>
                  <a:pt x="6363750" y="0"/>
                </a:lnTo>
                <a:lnTo>
                  <a:pt x="6363750" y="4901565"/>
                </a:lnTo>
                <a:lnTo>
                  <a:pt x="0" y="4901565"/>
                </a:lnTo>
                <a:lnTo>
                  <a:pt x="0" y="0"/>
                </a:lnTo>
                <a:close/>
              </a:path>
            </a:pathLst>
          </a:custGeom>
          <a:solidFill>
            <a:srgbClr val="D19E99"/>
          </a:solidFill>
        </p:spPr>
        <p:txBody>
          <a:bodyPr wrap="square" lIns="0" tIns="0" rIns="0" bIns="0" rtlCol="0"/>
          <a:lstStyle/>
          <a:p>
            <a:endParaRPr/>
          </a:p>
        </p:txBody>
      </p:sp>
      <p:sp>
        <p:nvSpPr>
          <p:cNvPr id="6" name="object 6"/>
          <p:cNvSpPr/>
          <p:nvPr/>
        </p:nvSpPr>
        <p:spPr>
          <a:xfrm>
            <a:off x="5139725" y="2057400"/>
            <a:ext cx="6363970" cy="2362200"/>
          </a:xfrm>
          <a:custGeom>
            <a:avLst/>
            <a:gdLst/>
            <a:ahLst/>
            <a:cxnLst/>
            <a:rect l="l" t="t" r="r" b="b"/>
            <a:pathLst>
              <a:path w="6363970" h="4901565">
                <a:moveTo>
                  <a:pt x="0" y="0"/>
                </a:moveTo>
                <a:lnTo>
                  <a:pt x="6363750" y="0"/>
                </a:lnTo>
                <a:lnTo>
                  <a:pt x="6363750" y="4901565"/>
                </a:lnTo>
                <a:lnTo>
                  <a:pt x="0" y="4901565"/>
                </a:lnTo>
                <a:lnTo>
                  <a:pt x="0" y="0"/>
                </a:lnTo>
                <a:close/>
              </a:path>
            </a:pathLst>
          </a:custGeom>
          <a:ln w="9524">
            <a:solidFill>
              <a:srgbClr val="B78E20"/>
            </a:solidFill>
          </a:ln>
        </p:spPr>
        <p:txBody>
          <a:bodyPr wrap="square" lIns="0" tIns="0" rIns="0" bIns="0" rtlCol="0"/>
          <a:lstStyle/>
          <a:p>
            <a:endParaRPr/>
          </a:p>
        </p:txBody>
      </p:sp>
      <p:sp>
        <p:nvSpPr>
          <p:cNvPr id="8" name="object 8"/>
          <p:cNvSpPr txBox="1"/>
          <p:nvPr/>
        </p:nvSpPr>
        <p:spPr>
          <a:xfrm>
            <a:off x="5170967" y="2362200"/>
            <a:ext cx="6153785" cy="1585755"/>
          </a:xfrm>
          <a:prstGeom prst="rect">
            <a:avLst/>
          </a:prstGeom>
        </p:spPr>
        <p:txBody>
          <a:bodyPr vert="horz" wrap="square" lIns="0" tIns="12700" rIns="0" bIns="0" rtlCol="0">
            <a:spAutoFit/>
          </a:bodyPr>
          <a:lstStyle/>
          <a:p>
            <a:pPr marL="469900" marR="57150">
              <a:lnSpc>
                <a:spcPct val="112900"/>
              </a:lnSpc>
              <a:spcBef>
                <a:spcPts val="100"/>
              </a:spcBef>
            </a:pPr>
            <a:r>
              <a:rPr sz="3100" b="1" spc="35" dirty="0">
                <a:latin typeface="Lucida Sans"/>
                <a:cs typeface="Lucida Sans"/>
              </a:rPr>
              <a:t>Up, </a:t>
            </a:r>
            <a:r>
              <a:rPr sz="3100" b="1" spc="5" dirty="0">
                <a:latin typeface="Lucida Sans"/>
                <a:cs typeface="Lucida Sans"/>
              </a:rPr>
              <a:t>down, </a:t>
            </a:r>
            <a:r>
              <a:rPr sz="3100" b="1" spc="-45" dirty="0">
                <a:latin typeface="Lucida Sans"/>
                <a:cs typeface="Lucida Sans"/>
              </a:rPr>
              <a:t>left, </a:t>
            </a:r>
            <a:r>
              <a:rPr sz="3100" b="1" spc="-105" dirty="0">
                <a:latin typeface="Lucida Sans"/>
                <a:cs typeface="Lucida Sans"/>
              </a:rPr>
              <a:t>right </a:t>
            </a:r>
            <a:r>
              <a:rPr sz="3100" b="1" spc="-125" dirty="0">
                <a:latin typeface="Lucida Sans"/>
                <a:cs typeface="Lucida Sans"/>
              </a:rPr>
              <a:t>keys </a:t>
            </a:r>
            <a:r>
              <a:rPr sz="3100" spc="65" dirty="0">
                <a:latin typeface="Arial"/>
                <a:cs typeface="Arial"/>
              </a:rPr>
              <a:t>:  </a:t>
            </a:r>
            <a:r>
              <a:rPr sz="3100" spc="-15" dirty="0">
                <a:latin typeface="Arial"/>
                <a:cs typeface="Arial"/>
              </a:rPr>
              <a:t>makes </a:t>
            </a:r>
            <a:r>
              <a:rPr sz="3100" spc="80" dirty="0">
                <a:latin typeface="Arial"/>
                <a:cs typeface="Arial"/>
              </a:rPr>
              <a:t>the </a:t>
            </a:r>
            <a:r>
              <a:rPr sz="3100" spc="25" dirty="0">
                <a:latin typeface="Arial"/>
                <a:cs typeface="Arial"/>
              </a:rPr>
              <a:t>character </a:t>
            </a:r>
            <a:r>
              <a:rPr sz="3100" spc="80" dirty="0">
                <a:latin typeface="Arial"/>
                <a:cs typeface="Arial"/>
              </a:rPr>
              <a:t>move  </a:t>
            </a:r>
            <a:r>
              <a:rPr sz="3100" spc="-40" dirty="0">
                <a:latin typeface="Arial"/>
                <a:cs typeface="Arial"/>
              </a:rPr>
              <a:t>across </a:t>
            </a:r>
            <a:r>
              <a:rPr sz="3100" spc="80" dirty="0">
                <a:latin typeface="Arial"/>
                <a:cs typeface="Arial"/>
              </a:rPr>
              <a:t>the </a:t>
            </a:r>
            <a:r>
              <a:rPr lang="en-US" sz="3100" spc="90" dirty="0">
                <a:latin typeface="Arial"/>
                <a:cs typeface="Arial"/>
              </a:rPr>
              <a:t>maze</a:t>
            </a:r>
            <a:r>
              <a:rPr sz="3100" spc="90" dirty="0">
                <a:latin typeface="Arial"/>
                <a:cs typeface="Arial"/>
              </a:rPr>
              <a:t>.</a:t>
            </a:r>
            <a:r>
              <a:rPr sz="3100" spc="-645" dirty="0">
                <a:latin typeface="Arial"/>
                <a:cs typeface="Arial"/>
              </a:rPr>
              <a:t> </a:t>
            </a:r>
            <a:r>
              <a:rPr lang="en-US" sz="3100" spc="85" dirty="0">
                <a:latin typeface="Arial"/>
                <a:cs typeface="Arial"/>
              </a:rPr>
              <a:t> </a:t>
            </a:r>
            <a:endParaRPr sz="31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52500" y="2336800"/>
            <a:ext cx="4102100" cy="15621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48852" y="2332147"/>
            <a:ext cx="4109085" cy="1563370"/>
          </a:xfrm>
          <a:custGeom>
            <a:avLst/>
            <a:gdLst/>
            <a:ahLst/>
            <a:cxnLst/>
            <a:rect l="l" t="t" r="r" b="b"/>
            <a:pathLst>
              <a:path w="4109085" h="1563370">
                <a:moveTo>
                  <a:pt x="0" y="0"/>
                </a:moveTo>
                <a:lnTo>
                  <a:pt x="0" y="1562893"/>
                </a:lnTo>
                <a:lnTo>
                  <a:pt x="4108846" y="1562893"/>
                </a:lnTo>
                <a:lnTo>
                  <a:pt x="4108846" y="0"/>
                </a:lnTo>
                <a:lnTo>
                  <a:pt x="0" y="0"/>
                </a:lnTo>
                <a:close/>
              </a:path>
            </a:pathLst>
          </a:custGeom>
          <a:ln w="9525">
            <a:solidFill>
              <a:srgbClr val="B78E20"/>
            </a:solidFill>
          </a:ln>
        </p:spPr>
        <p:txBody>
          <a:bodyPr wrap="square" lIns="0" tIns="0" rIns="0" bIns="0" rtlCol="0"/>
          <a:lstStyle/>
          <a:p>
            <a:endParaRPr/>
          </a:p>
        </p:txBody>
      </p:sp>
      <p:sp>
        <p:nvSpPr>
          <p:cNvPr id="5" name="object 5"/>
          <p:cNvSpPr txBox="1">
            <a:spLocks noGrp="1"/>
          </p:cNvSpPr>
          <p:nvPr>
            <p:ph type="title"/>
          </p:nvPr>
        </p:nvSpPr>
        <p:spPr>
          <a:xfrm>
            <a:off x="5532050" y="2377311"/>
            <a:ext cx="5659755" cy="1088183"/>
          </a:xfrm>
          <a:prstGeom prst="rect">
            <a:avLst/>
          </a:prstGeom>
          <a:solidFill>
            <a:srgbClr val="D19E99"/>
          </a:solidFill>
          <a:ln w="9525">
            <a:solidFill>
              <a:srgbClr val="B78E20"/>
            </a:solidFill>
          </a:ln>
        </p:spPr>
        <p:txBody>
          <a:bodyPr vert="horz" wrap="square" lIns="0" tIns="7620" rIns="0" bIns="0" rtlCol="0">
            <a:spAutoFit/>
          </a:bodyPr>
          <a:lstStyle/>
          <a:p>
            <a:pPr marL="55880" marR="744855" indent="101600" algn="just">
              <a:lnSpc>
                <a:spcPts val="4400"/>
              </a:lnSpc>
              <a:spcBef>
                <a:spcPts val="60"/>
              </a:spcBef>
            </a:pPr>
            <a:r>
              <a:rPr sz="3200" b="1" spc="70" dirty="0">
                <a:latin typeface="Lucida Sans"/>
                <a:cs typeface="Lucida Sans"/>
              </a:rPr>
              <a:t>*</a:t>
            </a:r>
            <a:r>
              <a:rPr sz="3200" b="1" spc="-235" dirty="0">
                <a:latin typeface="Lucida Sans"/>
                <a:cs typeface="Lucida Sans"/>
              </a:rPr>
              <a:t> </a:t>
            </a:r>
            <a:r>
              <a:rPr sz="3200" b="1" spc="-20" dirty="0">
                <a:latin typeface="Lucida Sans"/>
                <a:cs typeface="Lucida Sans"/>
              </a:rPr>
              <a:t>Space</a:t>
            </a:r>
            <a:r>
              <a:rPr sz="3200" b="1" spc="-229" dirty="0">
                <a:latin typeface="Lucida Sans"/>
                <a:cs typeface="Lucida Sans"/>
              </a:rPr>
              <a:t> </a:t>
            </a:r>
            <a:r>
              <a:rPr sz="3200" spc="70" dirty="0"/>
              <a:t>:</a:t>
            </a:r>
            <a:r>
              <a:rPr sz="3200" spc="-100" dirty="0"/>
              <a:t> </a:t>
            </a:r>
            <a:r>
              <a:rPr lang="en-US" sz="3200" spc="85" dirty="0"/>
              <a:t>starts the game.</a:t>
            </a:r>
            <a:endParaRPr sz="3200" dirty="0">
              <a:latin typeface="Lucida Sans"/>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06735" y="5187082"/>
            <a:ext cx="8302625" cy="1361440"/>
          </a:xfrm>
          <a:custGeom>
            <a:avLst/>
            <a:gdLst/>
            <a:ahLst/>
            <a:cxnLst/>
            <a:rect l="l" t="t" r="r" b="b"/>
            <a:pathLst>
              <a:path w="8302625" h="1361440">
                <a:moveTo>
                  <a:pt x="0" y="0"/>
                </a:moveTo>
                <a:lnTo>
                  <a:pt x="8302585" y="0"/>
                </a:lnTo>
                <a:lnTo>
                  <a:pt x="8302585" y="1361439"/>
                </a:lnTo>
                <a:lnTo>
                  <a:pt x="0" y="1361439"/>
                </a:lnTo>
                <a:lnTo>
                  <a:pt x="0" y="0"/>
                </a:lnTo>
                <a:close/>
              </a:path>
            </a:pathLst>
          </a:custGeom>
          <a:solidFill>
            <a:srgbClr val="A7A7A7">
              <a:alpha val="81559"/>
            </a:srgbClr>
          </a:solidFill>
        </p:spPr>
        <p:txBody>
          <a:bodyPr wrap="square" lIns="0" tIns="0" rIns="0" bIns="0" rtlCol="0"/>
          <a:lstStyle/>
          <a:p>
            <a:endParaRPr/>
          </a:p>
        </p:txBody>
      </p:sp>
      <p:sp>
        <p:nvSpPr>
          <p:cNvPr id="6" name="Title 5">
            <a:extLst>
              <a:ext uri="{FF2B5EF4-FFF2-40B4-BE49-F238E27FC236}">
                <a16:creationId xmlns:a16="http://schemas.microsoft.com/office/drawing/2014/main" id="{989A1E93-6961-4024-BFE7-3929851C3E2F}"/>
              </a:ext>
            </a:extLst>
          </p:cNvPr>
          <p:cNvSpPr>
            <a:spLocks noGrp="1"/>
          </p:cNvSpPr>
          <p:nvPr>
            <p:ph type="title"/>
          </p:nvPr>
        </p:nvSpPr>
        <p:spPr>
          <a:xfrm>
            <a:off x="3987800" y="215900"/>
            <a:ext cx="4216400" cy="528320"/>
          </a:xfrm>
        </p:spPr>
        <p:txBody>
          <a:bodyPr/>
          <a:lstStyle/>
          <a:p>
            <a:endParaRPr lang="en-US" dirty="0"/>
          </a:p>
        </p:txBody>
      </p:sp>
      <p:sp>
        <p:nvSpPr>
          <p:cNvPr id="7" name="Title 7">
            <a:extLst>
              <a:ext uri="{FF2B5EF4-FFF2-40B4-BE49-F238E27FC236}">
                <a16:creationId xmlns:a16="http://schemas.microsoft.com/office/drawing/2014/main" id="{5AC00A24-5D8D-46CC-9953-7425947E9E3B}"/>
              </a:ext>
            </a:extLst>
          </p:cNvPr>
          <p:cNvSpPr txBox="1">
            <a:spLocks/>
          </p:cNvSpPr>
          <p:nvPr/>
        </p:nvSpPr>
        <p:spPr>
          <a:xfrm>
            <a:off x="2514600" y="5498470"/>
            <a:ext cx="4953000" cy="738664"/>
          </a:xfrm>
          <a:prstGeom prst="rect">
            <a:avLst/>
          </a:prstGeom>
        </p:spPr>
        <p:txBody>
          <a:bodyPr wrap="square" lIns="0" tIns="0" rIns="0" bIns="0">
            <a:spAutoFit/>
          </a:bodyPr>
          <a:lstStyle>
            <a:lvl1pPr>
              <a:defRPr sz="3300" b="0" i="0">
                <a:solidFill>
                  <a:schemeClr val="tx1"/>
                </a:solidFill>
                <a:latin typeface="Arial"/>
                <a:ea typeface="+mj-ea"/>
                <a:cs typeface="Arial"/>
              </a:defRPr>
            </a:lvl1pPr>
          </a:lstStyle>
          <a:p>
            <a:r>
              <a:rPr lang="en-US" sz="4800" kern="0" dirty="0">
                <a:latin typeface="Impact" panose="020B0806030902050204" pitchFamily="34" charset="0"/>
              </a:rPr>
              <a:t>Significant Codes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54860" y="841692"/>
            <a:ext cx="7279640" cy="534762"/>
          </a:xfrm>
          <a:prstGeom prst="rect">
            <a:avLst/>
          </a:prstGeom>
          <a:solidFill>
            <a:srgbClr val="D19E99">
              <a:alpha val="74018"/>
            </a:srgbClr>
          </a:solidFill>
          <a:ln w="15875">
            <a:solidFill>
              <a:srgbClr val="83992A"/>
            </a:solidFill>
          </a:ln>
        </p:spPr>
        <p:txBody>
          <a:bodyPr vert="horz" wrap="square" lIns="0" tIns="59690" rIns="0" bIns="0" rtlCol="0">
            <a:spAutoFit/>
          </a:bodyPr>
          <a:lstStyle/>
          <a:p>
            <a:pPr algn="ctr">
              <a:lnSpc>
                <a:spcPts val="3670"/>
              </a:lnSpc>
              <a:spcBef>
                <a:spcPts val="470"/>
              </a:spcBef>
              <a:tabLst>
                <a:tab pos="2094864" algn="l"/>
              </a:tabLst>
            </a:pPr>
            <a:r>
              <a:rPr lang="en-US" spc="869" dirty="0"/>
              <a:t>PACMAN GAME</a:t>
            </a:r>
            <a:endParaRPr spc="1135" dirty="0"/>
          </a:p>
        </p:txBody>
      </p:sp>
      <p:pic>
        <p:nvPicPr>
          <p:cNvPr id="7" name="Picture 6">
            <a:extLst>
              <a:ext uri="{FF2B5EF4-FFF2-40B4-BE49-F238E27FC236}">
                <a16:creationId xmlns:a16="http://schemas.microsoft.com/office/drawing/2014/main" id="{24647739-3EF2-4D21-98B3-D6F1C05D6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5" y="1549837"/>
            <a:ext cx="5847876" cy="4552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5C282688-9B44-4064-AEBF-9FC6A8E87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6366" y="1502684"/>
            <a:ext cx="4493903" cy="355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D00EA595-3A46-4158-92AB-7460643ED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883" y="1486735"/>
            <a:ext cx="5259861" cy="4059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275BEC66-7D21-4155-9C3B-F9E8616DFF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3528" y="3564885"/>
            <a:ext cx="3103300" cy="3486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8512206D-B8F8-457D-A3A6-C7C74F7775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2917" y="3979904"/>
            <a:ext cx="3616409" cy="2878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278660" y="206692"/>
            <a:ext cx="7279640" cy="526415"/>
          </a:xfrm>
          <a:custGeom>
            <a:avLst/>
            <a:gdLst/>
            <a:ahLst/>
            <a:cxnLst/>
            <a:rect l="l" t="t" r="r" b="b"/>
            <a:pathLst>
              <a:path w="7279640" h="526415">
                <a:moveTo>
                  <a:pt x="0" y="0"/>
                </a:moveTo>
                <a:lnTo>
                  <a:pt x="7279078" y="0"/>
                </a:lnTo>
                <a:lnTo>
                  <a:pt x="7279078" y="526415"/>
                </a:lnTo>
                <a:lnTo>
                  <a:pt x="0" y="526415"/>
                </a:lnTo>
                <a:lnTo>
                  <a:pt x="0" y="0"/>
                </a:lnTo>
                <a:close/>
              </a:path>
            </a:pathLst>
          </a:custGeom>
          <a:solidFill>
            <a:srgbClr val="D19E99">
              <a:alpha val="74018"/>
            </a:srgbClr>
          </a:solidFill>
        </p:spPr>
        <p:txBody>
          <a:bodyPr wrap="square" lIns="0" tIns="0" rIns="0" bIns="0" rtlCol="0"/>
          <a:lstStyle/>
          <a:p>
            <a:endParaRPr/>
          </a:p>
        </p:txBody>
      </p:sp>
      <p:sp>
        <p:nvSpPr>
          <p:cNvPr id="4" name="object 4"/>
          <p:cNvSpPr/>
          <p:nvPr/>
        </p:nvSpPr>
        <p:spPr>
          <a:xfrm>
            <a:off x="2278660" y="206692"/>
            <a:ext cx="7279640" cy="526415"/>
          </a:xfrm>
          <a:custGeom>
            <a:avLst/>
            <a:gdLst/>
            <a:ahLst/>
            <a:cxnLst/>
            <a:rect l="l" t="t" r="r" b="b"/>
            <a:pathLst>
              <a:path w="7279640" h="526415">
                <a:moveTo>
                  <a:pt x="0" y="0"/>
                </a:moveTo>
                <a:lnTo>
                  <a:pt x="7279079" y="0"/>
                </a:lnTo>
                <a:lnTo>
                  <a:pt x="7279079" y="526415"/>
                </a:lnTo>
                <a:lnTo>
                  <a:pt x="0" y="526415"/>
                </a:lnTo>
                <a:lnTo>
                  <a:pt x="0" y="0"/>
                </a:lnTo>
                <a:close/>
              </a:path>
            </a:pathLst>
          </a:custGeom>
          <a:ln w="15875">
            <a:solidFill>
              <a:srgbClr val="83992A"/>
            </a:solidFill>
          </a:ln>
        </p:spPr>
        <p:txBody>
          <a:bodyPr wrap="square" lIns="0" tIns="0" rIns="0" bIns="0" rtlCol="0"/>
          <a:lstStyle/>
          <a:p>
            <a:endParaRPr/>
          </a:p>
        </p:txBody>
      </p:sp>
      <p:sp>
        <p:nvSpPr>
          <p:cNvPr id="5" name="object 5"/>
          <p:cNvSpPr txBox="1">
            <a:spLocks noGrp="1"/>
          </p:cNvSpPr>
          <p:nvPr>
            <p:ph type="title"/>
          </p:nvPr>
        </p:nvSpPr>
        <p:spPr>
          <a:xfrm>
            <a:off x="4279900" y="221312"/>
            <a:ext cx="3632200" cy="520655"/>
          </a:xfrm>
          <a:prstGeom prst="rect">
            <a:avLst/>
          </a:prstGeom>
        </p:spPr>
        <p:txBody>
          <a:bodyPr vert="horz" wrap="square" lIns="0" tIns="12700" rIns="0" bIns="0" rtlCol="0">
            <a:spAutoFit/>
          </a:bodyPr>
          <a:lstStyle/>
          <a:p>
            <a:pPr marL="12700">
              <a:lnSpc>
                <a:spcPct val="100000"/>
              </a:lnSpc>
              <a:spcBef>
                <a:spcPts val="100"/>
              </a:spcBef>
            </a:pPr>
            <a:r>
              <a:rPr lang="en-US" spc="1019" dirty="0"/>
              <a:t>Background</a:t>
            </a:r>
            <a:endParaRPr spc="1019" dirty="0"/>
          </a:p>
        </p:txBody>
      </p:sp>
      <p:pic>
        <p:nvPicPr>
          <p:cNvPr id="13" name="Picture 12">
            <a:extLst>
              <a:ext uri="{FF2B5EF4-FFF2-40B4-BE49-F238E27FC236}">
                <a16:creationId xmlns:a16="http://schemas.microsoft.com/office/drawing/2014/main" id="{C1C25D86-D95E-4F3E-B5DE-A32B4E45D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361" y="3606392"/>
            <a:ext cx="3485551" cy="3157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A4CE16A3-6266-46BB-8CDB-FE0599A4A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7863" y="3961093"/>
            <a:ext cx="3561353" cy="2802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7424757D-2B1F-4C8A-8DB3-92D7B7645A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886" y="838200"/>
            <a:ext cx="3476142" cy="3549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F5EB80E1-BDA5-485D-A178-B97BC2E900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838200"/>
            <a:ext cx="3721340" cy="3405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456460" y="168592"/>
            <a:ext cx="7279640" cy="526415"/>
          </a:xfrm>
          <a:custGeom>
            <a:avLst/>
            <a:gdLst/>
            <a:ahLst/>
            <a:cxnLst/>
            <a:rect l="l" t="t" r="r" b="b"/>
            <a:pathLst>
              <a:path w="7279640" h="526415">
                <a:moveTo>
                  <a:pt x="0" y="0"/>
                </a:moveTo>
                <a:lnTo>
                  <a:pt x="7279078" y="0"/>
                </a:lnTo>
                <a:lnTo>
                  <a:pt x="7279078" y="526415"/>
                </a:lnTo>
                <a:lnTo>
                  <a:pt x="0" y="526415"/>
                </a:lnTo>
                <a:lnTo>
                  <a:pt x="0" y="0"/>
                </a:lnTo>
                <a:close/>
              </a:path>
            </a:pathLst>
          </a:custGeom>
          <a:solidFill>
            <a:srgbClr val="D19E99">
              <a:alpha val="74018"/>
            </a:srgbClr>
          </a:solidFill>
        </p:spPr>
        <p:txBody>
          <a:bodyPr wrap="square" lIns="0" tIns="0" rIns="0" bIns="0" rtlCol="0"/>
          <a:lstStyle/>
          <a:p>
            <a:endParaRPr/>
          </a:p>
        </p:txBody>
      </p:sp>
      <p:sp>
        <p:nvSpPr>
          <p:cNvPr id="4" name="object 4"/>
          <p:cNvSpPr/>
          <p:nvPr/>
        </p:nvSpPr>
        <p:spPr>
          <a:xfrm>
            <a:off x="2456460" y="168592"/>
            <a:ext cx="7279640" cy="526415"/>
          </a:xfrm>
          <a:custGeom>
            <a:avLst/>
            <a:gdLst/>
            <a:ahLst/>
            <a:cxnLst/>
            <a:rect l="l" t="t" r="r" b="b"/>
            <a:pathLst>
              <a:path w="7279640" h="526415">
                <a:moveTo>
                  <a:pt x="0" y="0"/>
                </a:moveTo>
                <a:lnTo>
                  <a:pt x="7279079" y="0"/>
                </a:lnTo>
                <a:lnTo>
                  <a:pt x="7279079" y="526415"/>
                </a:lnTo>
                <a:lnTo>
                  <a:pt x="0" y="526415"/>
                </a:lnTo>
                <a:lnTo>
                  <a:pt x="0" y="0"/>
                </a:lnTo>
                <a:close/>
              </a:path>
            </a:pathLst>
          </a:custGeom>
          <a:ln w="15875">
            <a:solidFill>
              <a:srgbClr val="83992A"/>
            </a:solidFill>
          </a:ln>
        </p:spPr>
        <p:txBody>
          <a:bodyPr wrap="square" lIns="0" tIns="0" rIns="0" bIns="0" rtlCol="0"/>
          <a:lstStyle/>
          <a:p>
            <a:endParaRPr/>
          </a:p>
        </p:txBody>
      </p:sp>
      <p:sp>
        <p:nvSpPr>
          <p:cNvPr id="5" name="object 5"/>
          <p:cNvSpPr txBox="1"/>
          <p:nvPr/>
        </p:nvSpPr>
        <p:spPr>
          <a:xfrm>
            <a:off x="4737100" y="192073"/>
            <a:ext cx="2717800" cy="520655"/>
          </a:xfrm>
          <a:prstGeom prst="rect">
            <a:avLst/>
          </a:prstGeom>
        </p:spPr>
        <p:txBody>
          <a:bodyPr vert="horz" wrap="square" lIns="0" tIns="12700" rIns="0" bIns="0" rtlCol="0">
            <a:spAutoFit/>
          </a:bodyPr>
          <a:lstStyle/>
          <a:p>
            <a:pPr marL="12700">
              <a:lnSpc>
                <a:spcPct val="100000"/>
              </a:lnSpc>
              <a:spcBef>
                <a:spcPts val="100"/>
              </a:spcBef>
            </a:pPr>
            <a:r>
              <a:rPr lang="en-US" sz="3300" spc="1190" dirty="0">
                <a:latin typeface="Arial"/>
                <a:cs typeface="Arial"/>
              </a:rPr>
              <a:t>PLAYER</a:t>
            </a:r>
            <a:endParaRPr sz="3300" dirty="0">
              <a:latin typeface="Arial"/>
              <a:cs typeface="Arial"/>
            </a:endParaRPr>
          </a:p>
        </p:txBody>
      </p:sp>
      <p:pic>
        <p:nvPicPr>
          <p:cNvPr id="12" name="Picture 11">
            <a:extLst>
              <a:ext uri="{FF2B5EF4-FFF2-40B4-BE49-F238E27FC236}">
                <a16:creationId xmlns:a16="http://schemas.microsoft.com/office/drawing/2014/main" id="{7952C9E8-1483-415A-92AE-07DF41BD1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54" y="1266884"/>
            <a:ext cx="5588673" cy="49696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26DAEB1A-D64F-4190-916E-5309FFFF9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125" y="1223743"/>
            <a:ext cx="5373541" cy="5087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solidFill>
            <a:srgbClr val="D19E99">
              <a:alpha val="74018"/>
            </a:srgbClr>
          </a:solidFill>
        </p:spPr>
        <p:txBody>
          <a:bodyPr wrap="square" lIns="0" tIns="0" rIns="0" bIns="0" rtlCol="0"/>
          <a:lstStyle/>
          <a:p>
            <a:endParaRPr/>
          </a:p>
        </p:txBody>
      </p:sp>
      <p:sp>
        <p:nvSpPr>
          <p:cNvPr id="4" name="object 4"/>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ln w="15875">
            <a:solidFill>
              <a:srgbClr val="83992A"/>
            </a:solidFill>
          </a:ln>
        </p:spPr>
        <p:txBody>
          <a:bodyPr wrap="square" lIns="0" tIns="0" rIns="0" bIns="0" rtlCol="0"/>
          <a:lstStyle/>
          <a:p>
            <a:endParaRPr/>
          </a:p>
        </p:txBody>
      </p:sp>
      <p:sp>
        <p:nvSpPr>
          <p:cNvPr id="7" name="object 7"/>
          <p:cNvSpPr txBox="1">
            <a:spLocks noGrp="1"/>
          </p:cNvSpPr>
          <p:nvPr>
            <p:ph type="title"/>
          </p:nvPr>
        </p:nvSpPr>
        <p:spPr>
          <a:xfrm>
            <a:off x="2133600" y="215900"/>
            <a:ext cx="7543800" cy="528320"/>
          </a:xfrm>
          <a:prstGeom prst="rect">
            <a:avLst/>
          </a:prstGeom>
        </p:spPr>
        <p:txBody>
          <a:bodyPr vert="horz" wrap="square" lIns="0" tIns="12700" rIns="0" bIns="0" rtlCol="0">
            <a:spAutoFit/>
          </a:bodyPr>
          <a:lstStyle/>
          <a:p>
            <a:pPr marL="12700" algn="ctr">
              <a:lnSpc>
                <a:spcPct val="100000"/>
              </a:lnSpc>
              <a:spcBef>
                <a:spcPts val="100"/>
              </a:spcBef>
            </a:pPr>
            <a:r>
              <a:rPr lang="en-US" spc="915" dirty="0"/>
              <a:t>VIRUS</a:t>
            </a:r>
            <a:endParaRPr spc="915" dirty="0"/>
          </a:p>
        </p:txBody>
      </p:sp>
      <p:pic>
        <p:nvPicPr>
          <p:cNvPr id="15" name="Picture 14">
            <a:extLst>
              <a:ext uri="{FF2B5EF4-FFF2-40B4-BE49-F238E27FC236}">
                <a16:creationId xmlns:a16="http://schemas.microsoft.com/office/drawing/2014/main" id="{0A69E7B2-B68D-4FA5-8A57-FA4614FC3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007317"/>
            <a:ext cx="4035711" cy="36294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539ADF28-1728-4CF7-A59F-88D9F70A1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1043" y="2971799"/>
            <a:ext cx="3494643" cy="36294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DD3654FF-63F8-41B2-851A-117D4F961E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3654" y="863599"/>
            <a:ext cx="4202150" cy="34056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8A5723D-F1BA-4AE7-9D14-5F4BC130AE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107" y="876372"/>
            <a:ext cx="3418013" cy="38194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solidFill>
            <a:srgbClr val="D19E99">
              <a:alpha val="74018"/>
            </a:srgbClr>
          </a:solidFill>
        </p:spPr>
        <p:txBody>
          <a:bodyPr wrap="square" lIns="0" tIns="0" rIns="0" bIns="0" rtlCol="0"/>
          <a:lstStyle/>
          <a:p>
            <a:endParaRPr/>
          </a:p>
        </p:txBody>
      </p:sp>
      <p:sp>
        <p:nvSpPr>
          <p:cNvPr id="4" name="object 4"/>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ln w="15875">
            <a:solidFill>
              <a:srgbClr val="83992A"/>
            </a:solidFill>
          </a:ln>
        </p:spPr>
        <p:txBody>
          <a:bodyPr wrap="square" lIns="0" tIns="0" rIns="0" bIns="0" rtlCol="0"/>
          <a:lstStyle/>
          <a:p>
            <a:endParaRPr/>
          </a:p>
        </p:txBody>
      </p:sp>
      <p:sp>
        <p:nvSpPr>
          <p:cNvPr id="5" name="object 5"/>
          <p:cNvSpPr txBox="1">
            <a:spLocks noGrp="1"/>
          </p:cNvSpPr>
          <p:nvPr>
            <p:ph type="title"/>
          </p:nvPr>
        </p:nvSpPr>
        <p:spPr>
          <a:xfrm>
            <a:off x="3987800" y="215900"/>
            <a:ext cx="3797300" cy="528320"/>
          </a:xfrm>
          <a:prstGeom prst="rect">
            <a:avLst/>
          </a:prstGeom>
        </p:spPr>
        <p:txBody>
          <a:bodyPr vert="horz" wrap="square" lIns="0" tIns="12700" rIns="0" bIns="0" rtlCol="0">
            <a:spAutoFit/>
          </a:bodyPr>
          <a:lstStyle/>
          <a:p>
            <a:pPr marL="12700" algn="ctr">
              <a:lnSpc>
                <a:spcPct val="100000"/>
              </a:lnSpc>
              <a:spcBef>
                <a:spcPts val="100"/>
              </a:spcBef>
            </a:pPr>
            <a:r>
              <a:rPr lang="en-US" spc="1260" dirty="0"/>
              <a:t>Display</a:t>
            </a:r>
            <a:endParaRPr spc="1260" dirty="0"/>
          </a:p>
        </p:txBody>
      </p:sp>
      <p:pic>
        <p:nvPicPr>
          <p:cNvPr id="11" name="Picture 10">
            <a:extLst>
              <a:ext uri="{FF2B5EF4-FFF2-40B4-BE49-F238E27FC236}">
                <a16:creationId xmlns:a16="http://schemas.microsoft.com/office/drawing/2014/main" id="{19A1A99C-4959-4CB8-87E6-8CF1D8085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594" y="990600"/>
            <a:ext cx="4957628" cy="4639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EAA4578C-7182-4BB4-8D9E-F0088E515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95" y="819881"/>
            <a:ext cx="4549332" cy="45771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2DEB3469-87D3-4274-9C67-BDED864A90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260" y="2519452"/>
            <a:ext cx="4930651" cy="4448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solidFill>
            <a:srgbClr val="D19E99">
              <a:alpha val="74018"/>
            </a:srgbClr>
          </a:solidFill>
        </p:spPr>
        <p:txBody>
          <a:bodyPr wrap="square" lIns="0" tIns="0" rIns="0" bIns="0" rtlCol="0"/>
          <a:lstStyle/>
          <a:p>
            <a:endParaRPr/>
          </a:p>
        </p:txBody>
      </p:sp>
      <p:sp>
        <p:nvSpPr>
          <p:cNvPr id="4" name="object 4"/>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ln w="15875">
            <a:solidFill>
              <a:srgbClr val="83992A"/>
            </a:solidFill>
          </a:ln>
        </p:spPr>
        <p:txBody>
          <a:bodyPr wrap="square" lIns="0" tIns="0" rIns="0" bIns="0" rtlCol="0"/>
          <a:lstStyle/>
          <a:p>
            <a:endParaRPr/>
          </a:p>
        </p:txBody>
      </p:sp>
      <p:sp>
        <p:nvSpPr>
          <p:cNvPr id="5" name="object 5"/>
          <p:cNvSpPr txBox="1">
            <a:spLocks noGrp="1"/>
          </p:cNvSpPr>
          <p:nvPr>
            <p:ph type="title"/>
          </p:nvPr>
        </p:nvSpPr>
        <p:spPr>
          <a:xfrm>
            <a:off x="4622800" y="215900"/>
            <a:ext cx="2540000" cy="528320"/>
          </a:xfrm>
          <a:prstGeom prst="rect">
            <a:avLst/>
          </a:prstGeom>
        </p:spPr>
        <p:txBody>
          <a:bodyPr vert="horz" wrap="square" lIns="0" tIns="12700" rIns="0" bIns="0" rtlCol="0">
            <a:spAutoFit/>
          </a:bodyPr>
          <a:lstStyle/>
          <a:p>
            <a:pPr marL="12700" algn="ctr">
              <a:lnSpc>
                <a:spcPct val="100000"/>
              </a:lnSpc>
              <a:spcBef>
                <a:spcPts val="100"/>
              </a:spcBef>
            </a:pPr>
            <a:r>
              <a:rPr lang="en-US" spc="1340" dirty="0"/>
              <a:t>Game</a:t>
            </a:r>
            <a:endParaRPr spc="1340" dirty="0"/>
          </a:p>
        </p:txBody>
      </p:sp>
      <p:pic>
        <p:nvPicPr>
          <p:cNvPr id="9" name="Picture 8">
            <a:extLst>
              <a:ext uri="{FF2B5EF4-FFF2-40B4-BE49-F238E27FC236}">
                <a16:creationId xmlns:a16="http://schemas.microsoft.com/office/drawing/2014/main" id="{7F7DA913-6AA9-4B04-A592-5F64B21BA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13" y="1033120"/>
            <a:ext cx="6363258" cy="50906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CD885B59-FB20-4731-9055-11EECE7D9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6726" y="1143000"/>
            <a:ext cx="4785079" cy="5014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solidFill>
            <a:srgbClr val="D19E99">
              <a:alpha val="74018"/>
            </a:srgbClr>
          </a:solidFill>
        </p:spPr>
        <p:txBody>
          <a:bodyPr wrap="square" lIns="0" tIns="0" rIns="0" bIns="0" rtlCol="0"/>
          <a:lstStyle/>
          <a:p>
            <a:endParaRPr/>
          </a:p>
        </p:txBody>
      </p:sp>
      <p:sp>
        <p:nvSpPr>
          <p:cNvPr id="4" name="object 4"/>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ln w="15875">
            <a:solidFill>
              <a:srgbClr val="83992A"/>
            </a:solidFill>
          </a:ln>
        </p:spPr>
        <p:txBody>
          <a:bodyPr wrap="square" lIns="0" tIns="0" rIns="0" bIns="0" rtlCol="0"/>
          <a:lstStyle/>
          <a:p>
            <a:endParaRPr/>
          </a:p>
        </p:txBody>
      </p:sp>
      <p:sp>
        <p:nvSpPr>
          <p:cNvPr id="5" name="object 5"/>
          <p:cNvSpPr txBox="1">
            <a:spLocks noGrp="1"/>
          </p:cNvSpPr>
          <p:nvPr>
            <p:ph type="title"/>
          </p:nvPr>
        </p:nvSpPr>
        <p:spPr>
          <a:xfrm>
            <a:off x="2895600" y="215900"/>
            <a:ext cx="5867400" cy="520655"/>
          </a:xfrm>
          <a:prstGeom prst="rect">
            <a:avLst/>
          </a:prstGeom>
        </p:spPr>
        <p:txBody>
          <a:bodyPr vert="horz" wrap="square" lIns="0" tIns="12700" rIns="0" bIns="0" rtlCol="0">
            <a:spAutoFit/>
          </a:bodyPr>
          <a:lstStyle/>
          <a:p>
            <a:pPr marL="12700" algn="ctr">
              <a:lnSpc>
                <a:spcPct val="100000"/>
              </a:lnSpc>
              <a:spcBef>
                <a:spcPts val="100"/>
              </a:spcBef>
            </a:pPr>
            <a:r>
              <a:rPr lang="en-US" spc="1340" dirty="0"/>
              <a:t>Path Finder</a:t>
            </a:r>
            <a:endParaRPr spc="1340" dirty="0"/>
          </a:p>
        </p:txBody>
      </p:sp>
      <p:pic>
        <p:nvPicPr>
          <p:cNvPr id="11" name="Picture 10">
            <a:extLst>
              <a:ext uri="{FF2B5EF4-FFF2-40B4-BE49-F238E27FC236}">
                <a16:creationId xmlns:a16="http://schemas.microsoft.com/office/drawing/2014/main" id="{6A5B1959-B239-4015-B8DE-4429647FB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3" y="1052837"/>
            <a:ext cx="4908792" cy="4213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A2C925-051B-4A3A-B04C-6184A36CD1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881320"/>
            <a:ext cx="4908791" cy="4872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D4C16DC2-44E7-485C-9962-7EC0FA3FE9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2514600"/>
            <a:ext cx="4281122" cy="3977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981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6169" y="2421465"/>
            <a:ext cx="9407525" cy="0"/>
          </a:xfrm>
          <a:custGeom>
            <a:avLst/>
            <a:gdLst/>
            <a:ahLst/>
            <a:cxnLst/>
            <a:rect l="l" t="t" r="r" b="b"/>
            <a:pathLst>
              <a:path w="9407525">
                <a:moveTo>
                  <a:pt x="0" y="0"/>
                </a:moveTo>
                <a:lnTo>
                  <a:pt x="9407297" y="0"/>
                </a:lnTo>
              </a:path>
            </a:pathLst>
          </a:custGeom>
          <a:ln w="15875">
            <a:solidFill>
              <a:srgbClr val="83992A"/>
            </a:solidFill>
          </a:ln>
        </p:spPr>
        <p:txBody>
          <a:bodyPr wrap="square" lIns="0" tIns="0" rIns="0" bIns="0" rtlCol="0"/>
          <a:lstStyle/>
          <a:p>
            <a:endParaRPr/>
          </a:p>
        </p:txBody>
      </p:sp>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72964" y="5305741"/>
            <a:ext cx="7279640" cy="1275715"/>
          </a:xfrm>
          <a:custGeom>
            <a:avLst/>
            <a:gdLst/>
            <a:ahLst/>
            <a:cxnLst/>
            <a:rect l="l" t="t" r="r" b="b"/>
            <a:pathLst>
              <a:path w="7279640" h="1275715">
                <a:moveTo>
                  <a:pt x="0" y="0"/>
                </a:moveTo>
                <a:lnTo>
                  <a:pt x="7279079" y="0"/>
                </a:lnTo>
                <a:lnTo>
                  <a:pt x="7279079" y="1275715"/>
                </a:lnTo>
                <a:lnTo>
                  <a:pt x="0" y="1275715"/>
                </a:lnTo>
                <a:lnTo>
                  <a:pt x="0" y="0"/>
                </a:lnTo>
                <a:close/>
              </a:path>
            </a:pathLst>
          </a:custGeom>
          <a:solidFill>
            <a:srgbClr val="FFFFFF">
              <a:alpha val="74018"/>
            </a:srgbClr>
          </a:solidFill>
        </p:spPr>
        <p:txBody>
          <a:bodyPr wrap="square" lIns="0" tIns="0" rIns="0" bIns="0" rtlCol="0"/>
          <a:lstStyle/>
          <a:p>
            <a:endParaRPr/>
          </a:p>
        </p:txBody>
      </p:sp>
      <p:sp>
        <p:nvSpPr>
          <p:cNvPr id="5" name="object 5"/>
          <p:cNvSpPr/>
          <p:nvPr/>
        </p:nvSpPr>
        <p:spPr>
          <a:xfrm>
            <a:off x="372964" y="5305741"/>
            <a:ext cx="7279640" cy="1275715"/>
          </a:xfrm>
          <a:custGeom>
            <a:avLst/>
            <a:gdLst/>
            <a:ahLst/>
            <a:cxnLst/>
            <a:rect l="l" t="t" r="r" b="b"/>
            <a:pathLst>
              <a:path w="7279640" h="1275715">
                <a:moveTo>
                  <a:pt x="0" y="0"/>
                </a:moveTo>
                <a:lnTo>
                  <a:pt x="7279079" y="0"/>
                </a:lnTo>
                <a:lnTo>
                  <a:pt x="7279079" y="1275715"/>
                </a:lnTo>
                <a:lnTo>
                  <a:pt x="0" y="1275715"/>
                </a:lnTo>
                <a:lnTo>
                  <a:pt x="0" y="0"/>
                </a:lnTo>
                <a:close/>
              </a:path>
            </a:pathLst>
          </a:custGeom>
          <a:ln w="15875">
            <a:solidFill>
              <a:srgbClr val="83992A"/>
            </a:solidFill>
          </a:ln>
        </p:spPr>
        <p:txBody>
          <a:bodyPr wrap="square" lIns="0" tIns="0" rIns="0" bIns="0" rtlCol="0"/>
          <a:lstStyle/>
          <a:p>
            <a:endParaRPr/>
          </a:p>
        </p:txBody>
      </p:sp>
      <p:sp>
        <p:nvSpPr>
          <p:cNvPr id="8" name="Title 7">
            <a:extLst>
              <a:ext uri="{FF2B5EF4-FFF2-40B4-BE49-F238E27FC236}">
                <a16:creationId xmlns:a16="http://schemas.microsoft.com/office/drawing/2014/main" id="{2098FEA9-04F1-4A70-9FE2-6B7A9DA59452}"/>
              </a:ext>
            </a:extLst>
          </p:cNvPr>
          <p:cNvSpPr>
            <a:spLocks noGrp="1"/>
          </p:cNvSpPr>
          <p:nvPr>
            <p:ph type="title"/>
          </p:nvPr>
        </p:nvSpPr>
        <p:spPr>
          <a:xfrm>
            <a:off x="1396169" y="5518944"/>
            <a:ext cx="5233231" cy="881853"/>
          </a:xfrm>
        </p:spPr>
        <p:txBody>
          <a:bodyPr/>
          <a:lstStyle/>
          <a:p>
            <a:r>
              <a:rPr lang="en-US" sz="4800" dirty="0">
                <a:latin typeface="Impact" panose="020B0806030902050204" pitchFamily="34" charset="0"/>
              </a:rPr>
              <a:t>I. Project Description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solidFill>
            <a:srgbClr val="D19E99">
              <a:alpha val="74018"/>
            </a:srgbClr>
          </a:solidFill>
        </p:spPr>
        <p:txBody>
          <a:bodyPr wrap="square" lIns="0" tIns="0" rIns="0" bIns="0" rtlCol="0"/>
          <a:lstStyle/>
          <a:p>
            <a:endParaRPr/>
          </a:p>
        </p:txBody>
      </p:sp>
      <p:sp>
        <p:nvSpPr>
          <p:cNvPr id="4" name="object 4"/>
          <p:cNvSpPr/>
          <p:nvPr/>
        </p:nvSpPr>
        <p:spPr>
          <a:xfrm>
            <a:off x="1516660" y="168592"/>
            <a:ext cx="8742680" cy="526415"/>
          </a:xfrm>
          <a:custGeom>
            <a:avLst/>
            <a:gdLst/>
            <a:ahLst/>
            <a:cxnLst/>
            <a:rect l="l" t="t" r="r" b="b"/>
            <a:pathLst>
              <a:path w="8742680" h="526415">
                <a:moveTo>
                  <a:pt x="0" y="0"/>
                </a:moveTo>
                <a:lnTo>
                  <a:pt x="8742406" y="0"/>
                </a:lnTo>
                <a:lnTo>
                  <a:pt x="8742406" y="526415"/>
                </a:lnTo>
                <a:lnTo>
                  <a:pt x="0" y="526415"/>
                </a:lnTo>
                <a:lnTo>
                  <a:pt x="0" y="0"/>
                </a:lnTo>
                <a:close/>
              </a:path>
            </a:pathLst>
          </a:custGeom>
          <a:ln w="15875">
            <a:solidFill>
              <a:srgbClr val="83992A"/>
            </a:solidFill>
          </a:ln>
        </p:spPr>
        <p:txBody>
          <a:bodyPr wrap="square" lIns="0" tIns="0" rIns="0" bIns="0" rtlCol="0"/>
          <a:lstStyle/>
          <a:p>
            <a:endParaRPr/>
          </a:p>
        </p:txBody>
      </p:sp>
      <p:sp>
        <p:nvSpPr>
          <p:cNvPr id="5" name="object 5"/>
          <p:cNvSpPr txBox="1">
            <a:spLocks noGrp="1"/>
          </p:cNvSpPr>
          <p:nvPr>
            <p:ph type="title"/>
          </p:nvPr>
        </p:nvSpPr>
        <p:spPr>
          <a:xfrm>
            <a:off x="4622800" y="215900"/>
            <a:ext cx="2540000" cy="528320"/>
          </a:xfrm>
          <a:prstGeom prst="rect">
            <a:avLst/>
          </a:prstGeom>
        </p:spPr>
        <p:txBody>
          <a:bodyPr vert="horz" wrap="square" lIns="0" tIns="12700" rIns="0" bIns="0" rtlCol="0">
            <a:spAutoFit/>
          </a:bodyPr>
          <a:lstStyle/>
          <a:p>
            <a:pPr marL="12700" algn="ctr">
              <a:lnSpc>
                <a:spcPct val="100000"/>
              </a:lnSpc>
              <a:spcBef>
                <a:spcPts val="100"/>
              </a:spcBef>
            </a:pPr>
            <a:r>
              <a:rPr lang="en-US" spc="1340" dirty="0"/>
              <a:t>Main</a:t>
            </a:r>
            <a:endParaRPr spc="1340" dirty="0"/>
          </a:p>
        </p:txBody>
      </p:sp>
      <p:pic>
        <p:nvPicPr>
          <p:cNvPr id="10" name="Picture 9">
            <a:extLst>
              <a:ext uri="{FF2B5EF4-FFF2-40B4-BE49-F238E27FC236}">
                <a16:creationId xmlns:a16="http://schemas.microsoft.com/office/drawing/2014/main" id="{A8AAAF17-E656-4E4D-B8EF-021A5B0F2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621" y="1036594"/>
            <a:ext cx="6220757" cy="56528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5161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82018" y="1041717"/>
            <a:ext cx="9441180" cy="634365"/>
          </a:xfrm>
          <a:prstGeom prst="rect">
            <a:avLst/>
          </a:prstGeom>
          <a:solidFill>
            <a:srgbClr val="D19E99"/>
          </a:solidFill>
          <a:ln w="9525">
            <a:solidFill>
              <a:srgbClr val="B78E20"/>
            </a:solidFill>
          </a:ln>
        </p:spPr>
        <p:txBody>
          <a:bodyPr vert="horz" wrap="square" lIns="0" tIns="50165" rIns="0" bIns="0" rtlCol="0">
            <a:spAutoFit/>
          </a:bodyPr>
          <a:lstStyle/>
          <a:p>
            <a:pPr marL="46355">
              <a:lnSpc>
                <a:spcPct val="100000"/>
              </a:lnSpc>
              <a:spcBef>
                <a:spcPts val="395"/>
              </a:spcBef>
            </a:pPr>
            <a:r>
              <a:rPr sz="3100" b="1" spc="-70" dirty="0">
                <a:latin typeface="Lucida Sans"/>
                <a:cs typeface="Lucida Sans"/>
              </a:rPr>
              <a:t>Source</a:t>
            </a:r>
            <a:r>
              <a:rPr sz="3100" b="1" spc="-220" dirty="0">
                <a:latin typeface="Lucida Sans"/>
                <a:cs typeface="Lucida Sans"/>
              </a:rPr>
              <a:t> </a:t>
            </a:r>
            <a:r>
              <a:rPr sz="3100" b="1" spc="-25" dirty="0">
                <a:latin typeface="Lucida Sans"/>
                <a:cs typeface="Lucida Sans"/>
              </a:rPr>
              <a:t>Codes:</a:t>
            </a:r>
            <a:endParaRPr sz="3100">
              <a:latin typeface="Lucida Sans"/>
              <a:cs typeface="Lucida Sans"/>
            </a:endParaRPr>
          </a:p>
        </p:txBody>
      </p:sp>
      <p:sp>
        <p:nvSpPr>
          <p:cNvPr id="4" name="object 4"/>
          <p:cNvSpPr/>
          <p:nvPr/>
        </p:nvSpPr>
        <p:spPr>
          <a:xfrm>
            <a:off x="999282" y="2045017"/>
            <a:ext cx="10193655" cy="2767965"/>
          </a:xfrm>
          <a:custGeom>
            <a:avLst/>
            <a:gdLst/>
            <a:ahLst/>
            <a:cxnLst/>
            <a:rect l="l" t="t" r="r" b="b"/>
            <a:pathLst>
              <a:path w="10193655" h="2767965">
                <a:moveTo>
                  <a:pt x="0" y="0"/>
                </a:moveTo>
                <a:lnTo>
                  <a:pt x="10193434" y="0"/>
                </a:lnTo>
                <a:lnTo>
                  <a:pt x="10193434" y="2767965"/>
                </a:lnTo>
                <a:lnTo>
                  <a:pt x="0" y="2767965"/>
                </a:lnTo>
                <a:lnTo>
                  <a:pt x="0" y="0"/>
                </a:lnTo>
                <a:close/>
              </a:path>
            </a:pathLst>
          </a:custGeom>
          <a:solidFill>
            <a:srgbClr val="D19E99"/>
          </a:solidFill>
        </p:spPr>
        <p:txBody>
          <a:bodyPr wrap="square" lIns="0" tIns="0" rIns="0" bIns="0" rtlCol="0"/>
          <a:lstStyle/>
          <a:p>
            <a:endParaRPr/>
          </a:p>
        </p:txBody>
      </p:sp>
      <p:sp>
        <p:nvSpPr>
          <p:cNvPr id="5" name="object 5"/>
          <p:cNvSpPr/>
          <p:nvPr/>
        </p:nvSpPr>
        <p:spPr>
          <a:xfrm>
            <a:off x="999282" y="2045017"/>
            <a:ext cx="10193655" cy="2767965"/>
          </a:xfrm>
          <a:custGeom>
            <a:avLst/>
            <a:gdLst/>
            <a:ahLst/>
            <a:cxnLst/>
            <a:rect l="l" t="t" r="r" b="b"/>
            <a:pathLst>
              <a:path w="10193655" h="2767965">
                <a:moveTo>
                  <a:pt x="0" y="0"/>
                </a:moveTo>
                <a:lnTo>
                  <a:pt x="10193434" y="0"/>
                </a:lnTo>
                <a:lnTo>
                  <a:pt x="10193434" y="2767965"/>
                </a:lnTo>
                <a:lnTo>
                  <a:pt x="0" y="2767965"/>
                </a:lnTo>
                <a:lnTo>
                  <a:pt x="0" y="0"/>
                </a:lnTo>
                <a:close/>
              </a:path>
            </a:pathLst>
          </a:custGeom>
          <a:ln w="9525">
            <a:solidFill>
              <a:srgbClr val="B78E20"/>
            </a:solidFill>
          </a:ln>
        </p:spPr>
        <p:txBody>
          <a:bodyPr wrap="square" lIns="0" tIns="0" rIns="0" bIns="0" rtlCol="0"/>
          <a:lstStyle/>
          <a:p>
            <a:endParaRPr/>
          </a:p>
        </p:txBody>
      </p:sp>
      <p:sp>
        <p:nvSpPr>
          <p:cNvPr id="6" name="object 6"/>
          <p:cNvSpPr txBox="1"/>
          <p:nvPr/>
        </p:nvSpPr>
        <p:spPr>
          <a:xfrm>
            <a:off x="1041400" y="2021839"/>
            <a:ext cx="10151318" cy="2137636"/>
          </a:xfrm>
          <a:prstGeom prst="rect">
            <a:avLst/>
          </a:prstGeom>
        </p:spPr>
        <p:txBody>
          <a:bodyPr vert="horz" wrap="square" lIns="0" tIns="12700" rIns="0" bIns="0" rtlCol="0">
            <a:spAutoFit/>
          </a:bodyPr>
          <a:lstStyle/>
          <a:p>
            <a:pPr marL="12700" marR="614045">
              <a:lnSpc>
                <a:spcPct val="112900"/>
              </a:lnSpc>
              <a:spcBef>
                <a:spcPts val="100"/>
              </a:spcBef>
            </a:pPr>
            <a:r>
              <a:rPr lang="en-US" sz="3100" spc="-65" dirty="0">
                <a:latin typeface="Arial"/>
                <a:cs typeface="Arial"/>
              </a:rPr>
              <a:t>Pacman </a:t>
            </a:r>
            <a:r>
              <a:rPr sz="3100" spc="65" dirty="0">
                <a:latin typeface="Arial"/>
                <a:cs typeface="Arial"/>
              </a:rPr>
              <a:t>:</a:t>
            </a:r>
            <a:r>
              <a:rPr sz="3100" spc="-95" dirty="0">
                <a:latin typeface="Arial"/>
                <a:cs typeface="Arial"/>
              </a:rPr>
              <a:t> </a:t>
            </a:r>
            <a:r>
              <a:rPr sz="3100" u="heavy" spc="70" dirty="0">
                <a:uFill>
                  <a:solidFill>
                    <a:srgbClr val="A8BF4D"/>
                  </a:solidFill>
                </a:uFill>
                <a:latin typeface="Arial"/>
                <a:cs typeface="Arial"/>
              </a:rPr>
              <a:t>zetcode.com/tutorials/javagamestutorial/ </a:t>
            </a:r>
            <a:r>
              <a:rPr sz="3100" spc="70" dirty="0">
                <a:latin typeface="Arial"/>
                <a:cs typeface="Arial"/>
              </a:rPr>
              <a:t> </a:t>
            </a:r>
            <a:r>
              <a:rPr sz="3100" u="heavy" spc="55" dirty="0" err="1">
                <a:uFill>
                  <a:solidFill>
                    <a:srgbClr val="A8BF4D"/>
                  </a:solidFill>
                </a:uFill>
                <a:latin typeface="Arial"/>
                <a:cs typeface="Arial"/>
              </a:rPr>
              <a:t>pacman</a:t>
            </a:r>
            <a:r>
              <a:rPr lang="en-US" sz="3100" spc="-65" dirty="0">
                <a:latin typeface="Arial"/>
                <a:cs typeface="Arial"/>
              </a:rPr>
              <a:t> </a:t>
            </a:r>
          </a:p>
          <a:p>
            <a:pPr marL="12700" marR="614045">
              <a:lnSpc>
                <a:spcPct val="112900"/>
              </a:lnSpc>
              <a:spcBef>
                <a:spcPts val="100"/>
              </a:spcBef>
            </a:pPr>
            <a:r>
              <a:rPr lang="en-US" sz="3100" spc="-65" dirty="0">
                <a:latin typeface="Arial"/>
                <a:cs typeface="Arial"/>
              </a:rPr>
              <a:t>	      </a:t>
            </a:r>
            <a:r>
              <a:rPr lang="en-US" sz="3100" u="heavy" spc="90" dirty="0">
                <a:uFill>
                  <a:solidFill>
                    <a:srgbClr val="A8BF4D"/>
                  </a:solidFill>
                </a:uFill>
                <a:latin typeface="Arial"/>
                <a:cs typeface="Arial"/>
              </a:rPr>
              <a:t>https://github.com/leonardo-ono/ Java2DPacmanGame</a:t>
            </a:r>
            <a:endParaRPr lang="en-US" sz="31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22005" y="4630694"/>
            <a:ext cx="9441180" cy="634365"/>
          </a:xfrm>
          <a:prstGeom prst="rect">
            <a:avLst/>
          </a:prstGeom>
          <a:solidFill>
            <a:srgbClr val="D19E99"/>
          </a:solidFill>
          <a:ln w="9525">
            <a:solidFill>
              <a:srgbClr val="B78E20"/>
            </a:solidFill>
          </a:ln>
        </p:spPr>
        <p:txBody>
          <a:bodyPr vert="horz" wrap="square" lIns="0" tIns="46355" rIns="0" bIns="0" rtlCol="0">
            <a:spAutoFit/>
          </a:bodyPr>
          <a:lstStyle/>
          <a:p>
            <a:pPr marL="54610">
              <a:lnSpc>
                <a:spcPct val="100000"/>
              </a:lnSpc>
              <a:spcBef>
                <a:spcPts val="365"/>
              </a:spcBef>
            </a:pPr>
            <a:r>
              <a:rPr sz="3100" b="1" spc="-65" dirty="0">
                <a:latin typeface="Lucida Sans"/>
                <a:cs typeface="Lucida Sans"/>
              </a:rPr>
              <a:t>Github</a:t>
            </a:r>
            <a:r>
              <a:rPr sz="3100" b="1" spc="-220" dirty="0">
                <a:latin typeface="Lucida Sans"/>
                <a:cs typeface="Lucida Sans"/>
              </a:rPr>
              <a:t> </a:t>
            </a:r>
            <a:r>
              <a:rPr sz="3100" b="1" spc="-50" dirty="0">
                <a:latin typeface="Lucida Sans"/>
                <a:cs typeface="Lucida Sans"/>
              </a:rPr>
              <a:t>Link:</a:t>
            </a:r>
            <a:endParaRPr sz="3100" dirty="0">
              <a:latin typeface="Lucida Sans"/>
              <a:cs typeface="Lucida Sans"/>
            </a:endParaRPr>
          </a:p>
        </p:txBody>
      </p:sp>
      <p:sp>
        <p:nvSpPr>
          <p:cNvPr id="4" name="object 4"/>
          <p:cNvSpPr txBox="1"/>
          <p:nvPr/>
        </p:nvSpPr>
        <p:spPr>
          <a:xfrm>
            <a:off x="999172" y="5564616"/>
            <a:ext cx="10193655" cy="1000915"/>
          </a:xfrm>
          <a:prstGeom prst="rect">
            <a:avLst/>
          </a:prstGeom>
          <a:solidFill>
            <a:srgbClr val="D19E99"/>
          </a:solidFill>
          <a:ln w="9525">
            <a:solidFill>
              <a:srgbClr val="B78E20"/>
            </a:solidFill>
          </a:ln>
        </p:spPr>
        <p:txBody>
          <a:bodyPr vert="horz" wrap="square" lIns="0" tIns="46355" rIns="0" bIns="0" rtlCol="0">
            <a:spAutoFit/>
          </a:bodyPr>
          <a:lstStyle/>
          <a:p>
            <a:pPr marL="54610">
              <a:lnSpc>
                <a:spcPct val="100000"/>
              </a:lnSpc>
              <a:spcBef>
                <a:spcPts val="365"/>
              </a:spcBef>
            </a:pPr>
            <a:r>
              <a:rPr sz="3100" u="heavy" spc="50" dirty="0">
                <a:uFill>
                  <a:solidFill>
                    <a:srgbClr val="A8BF4D"/>
                  </a:solidFill>
                </a:uFill>
                <a:latin typeface="Arial"/>
                <a:cs typeface="Arial"/>
              </a:rPr>
              <a:t>https://github.com/</a:t>
            </a:r>
            <a:r>
              <a:rPr lang="en-US" sz="3100" u="heavy" spc="50" dirty="0">
                <a:uFill>
                  <a:solidFill>
                    <a:srgbClr val="A8BF4D"/>
                  </a:solidFill>
                </a:uFill>
                <a:latin typeface="Arial"/>
                <a:cs typeface="Arial"/>
              </a:rPr>
              <a:t>Vedonii/CC3-1G-PacmanNcovVersion</a:t>
            </a:r>
            <a:endParaRPr sz="3100" dirty="0">
              <a:latin typeface="Arial"/>
              <a:cs typeface="Arial"/>
            </a:endParaRPr>
          </a:p>
        </p:txBody>
      </p:sp>
      <p:sp>
        <p:nvSpPr>
          <p:cNvPr id="5" name="object 3">
            <a:extLst>
              <a:ext uri="{FF2B5EF4-FFF2-40B4-BE49-F238E27FC236}">
                <a16:creationId xmlns:a16="http://schemas.microsoft.com/office/drawing/2014/main" id="{7A040A8F-4868-4A47-ADEE-51676C343914}"/>
              </a:ext>
            </a:extLst>
          </p:cNvPr>
          <p:cNvSpPr txBox="1">
            <a:spLocks/>
          </p:cNvSpPr>
          <p:nvPr/>
        </p:nvSpPr>
        <p:spPr>
          <a:xfrm>
            <a:off x="609600" y="457200"/>
            <a:ext cx="9441180" cy="3165610"/>
          </a:xfrm>
          <a:prstGeom prst="rect">
            <a:avLst/>
          </a:prstGeom>
          <a:solidFill>
            <a:srgbClr val="D19E99"/>
          </a:solidFill>
          <a:ln w="9525">
            <a:solidFill>
              <a:srgbClr val="B78E20"/>
            </a:solidFill>
          </a:ln>
        </p:spPr>
        <p:txBody>
          <a:bodyPr vert="horz" wrap="square" lIns="0" tIns="46355" rIns="0" bIns="0" rtlCol="0">
            <a:spAutoFit/>
          </a:bodyPr>
          <a:lstStyle>
            <a:lvl1pPr>
              <a:defRPr sz="3300" b="0" i="0">
                <a:solidFill>
                  <a:schemeClr val="tx1"/>
                </a:solidFill>
                <a:latin typeface="Arial"/>
                <a:ea typeface="+mj-ea"/>
                <a:cs typeface="Arial"/>
              </a:defRPr>
            </a:lvl1pPr>
          </a:lstStyle>
          <a:p>
            <a:pPr marL="54610">
              <a:spcBef>
                <a:spcPts val="365"/>
              </a:spcBef>
            </a:pPr>
            <a:r>
              <a:rPr lang="en-US" sz="3100" b="1" kern="0" spc="-65" dirty="0">
                <a:latin typeface="Lucida Sans"/>
                <a:cs typeface="Lucida Sans"/>
              </a:rPr>
              <a:t>G.A.N.A.P CITCS 1G</a:t>
            </a:r>
            <a:r>
              <a:rPr lang="en-US" sz="3100" b="1" kern="0" spc="-50" dirty="0">
                <a:latin typeface="Lucida Sans"/>
                <a:cs typeface="Lucida Sans"/>
              </a:rPr>
              <a:t>:</a:t>
            </a:r>
          </a:p>
          <a:p>
            <a:pPr marL="54610">
              <a:spcBef>
                <a:spcPts val="365"/>
              </a:spcBef>
            </a:pPr>
            <a:r>
              <a:rPr lang="en-US" sz="3100" b="1" kern="0" spc="-50" dirty="0">
                <a:latin typeface="Lucida Sans"/>
                <a:cs typeface="Lucida Sans"/>
              </a:rPr>
              <a:t>	</a:t>
            </a:r>
            <a:r>
              <a:rPr lang="en-US" sz="3100" b="1" kern="0" spc="-50" dirty="0" err="1">
                <a:latin typeface="Lucida Sans"/>
                <a:cs typeface="Lucida Sans"/>
              </a:rPr>
              <a:t>Gayyed</a:t>
            </a:r>
            <a:r>
              <a:rPr lang="en-US" sz="3100" b="1" kern="0" spc="-50" dirty="0">
                <a:latin typeface="Lucida Sans"/>
                <a:cs typeface="Lucida Sans"/>
              </a:rPr>
              <a:t>, </a:t>
            </a:r>
            <a:r>
              <a:rPr lang="en-US" sz="3100" b="1" kern="0" spc="-50" dirty="0" err="1">
                <a:latin typeface="Lucida Sans"/>
                <a:cs typeface="Lucida Sans"/>
              </a:rPr>
              <a:t>Arnemie</a:t>
            </a:r>
            <a:endParaRPr lang="en-US" sz="3100" b="1" kern="0" spc="-50" dirty="0">
              <a:latin typeface="Lucida Sans"/>
              <a:cs typeface="Lucida Sans"/>
            </a:endParaRPr>
          </a:p>
          <a:p>
            <a:pPr marL="54610">
              <a:spcBef>
                <a:spcPts val="365"/>
              </a:spcBef>
            </a:pPr>
            <a:r>
              <a:rPr lang="en-US" sz="3100" b="1" kern="0" spc="-50" dirty="0">
                <a:latin typeface="Lucida Sans"/>
                <a:cs typeface="Lucida Sans"/>
              </a:rPr>
              <a:t>	</a:t>
            </a:r>
            <a:r>
              <a:rPr lang="en-US" sz="3100" b="1" kern="0" spc="-50" dirty="0" err="1">
                <a:latin typeface="Lucida Sans"/>
                <a:cs typeface="Lucida Sans"/>
              </a:rPr>
              <a:t>Azlor</a:t>
            </a:r>
            <a:r>
              <a:rPr lang="en-US" sz="3100" b="1" kern="0" spc="-50" dirty="0">
                <a:latin typeface="Lucida Sans"/>
                <a:cs typeface="Lucida Sans"/>
              </a:rPr>
              <a:t>, </a:t>
            </a:r>
            <a:r>
              <a:rPr lang="en-US" sz="3100" b="1" kern="0" spc="-50" dirty="0" err="1">
                <a:latin typeface="Lucida Sans"/>
                <a:cs typeface="Lucida Sans"/>
              </a:rPr>
              <a:t>Zerlan</a:t>
            </a:r>
            <a:endParaRPr lang="en-US" sz="3100" b="1" kern="0" spc="-50" dirty="0">
              <a:latin typeface="Lucida Sans"/>
              <a:cs typeface="Lucida Sans"/>
            </a:endParaRPr>
          </a:p>
          <a:p>
            <a:pPr marL="54610">
              <a:spcBef>
                <a:spcPts val="365"/>
              </a:spcBef>
            </a:pPr>
            <a:r>
              <a:rPr lang="en-US" sz="3100" b="1" kern="0" spc="-50" dirty="0">
                <a:latin typeface="Lucida Sans"/>
                <a:cs typeface="Lucida Sans"/>
              </a:rPr>
              <a:t>	Nicolas, Venn Edward</a:t>
            </a:r>
          </a:p>
          <a:p>
            <a:pPr marL="54610">
              <a:spcBef>
                <a:spcPts val="365"/>
              </a:spcBef>
            </a:pPr>
            <a:r>
              <a:rPr lang="en-US" sz="3100" b="1" kern="0" spc="-50" dirty="0">
                <a:latin typeface="Lucida Sans"/>
                <a:cs typeface="Lucida Sans"/>
              </a:rPr>
              <a:t>	Alvaro, Kyle Joshua</a:t>
            </a:r>
          </a:p>
          <a:p>
            <a:pPr marL="54610">
              <a:spcBef>
                <a:spcPts val="365"/>
              </a:spcBef>
            </a:pPr>
            <a:r>
              <a:rPr lang="en-US" sz="3100" b="1" kern="0" spc="-50" dirty="0">
                <a:latin typeface="Lucida Sans"/>
                <a:cs typeface="Lucida Sans"/>
              </a:rPr>
              <a:t>	Pepito, Jason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87108" y="878359"/>
            <a:ext cx="10417810" cy="410369"/>
          </a:xfrm>
          <a:prstGeom prst="rect">
            <a:avLst/>
          </a:prstGeom>
          <a:solidFill>
            <a:srgbClr val="D19E99"/>
          </a:solidFill>
        </p:spPr>
        <p:txBody>
          <a:bodyPr vert="horz" wrap="square" lIns="0" tIns="0" rIns="0" bIns="0" rtlCol="0">
            <a:spAutoFit/>
          </a:bodyPr>
          <a:lstStyle/>
          <a:p>
            <a:pPr marL="585470" algn="ctr">
              <a:lnSpc>
                <a:spcPts val="3225"/>
              </a:lnSpc>
              <a:tabLst>
                <a:tab pos="2642870" algn="l"/>
                <a:tab pos="4014470" algn="l"/>
                <a:tab pos="6757670" algn="l"/>
                <a:tab pos="8815070" algn="l"/>
              </a:tabLst>
            </a:pPr>
            <a:r>
              <a:rPr sz="2700" spc="1070" dirty="0">
                <a:latin typeface="Lucida Console"/>
                <a:cs typeface="Lucida Console"/>
              </a:rPr>
              <a:t>Concept</a:t>
            </a:r>
            <a:r>
              <a:rPr lang="en-US" sz="2700" spc="1070" dirty="0">
                <a:latin typeface="Lucida Console"/>
                <a:cs typeface="Lucida Console"/>
              </a:rPr>
              <a:t> </a:t>
            </a:r>
            <a:r>
              <a:rPr sz="2700" spc="1070" dirty="0">
                <a:latin typeface="Lucida Console"/>
                <a:cs typeface="Lucida Console"/>
              </a:rPr>
              <a:t>Base</a:t>
            </a:r>
            <a:r>
              <a:rPr lang="en-US" sz="2700" spc="1070" dirty="0">
                <a:latin typeface="Lucida Console"/>
                <a:cs typeface="Lucida Console"/>
              </a:rPr>
              <a:t>d </a:t>
            </a:r>
            <a:r>
              <a:rPr sz="2700" spc="1070" dirty="0">
                <a:latin typeface="Lucida Console"/>
                <a:cs typeface="Lucida Console"/>
              </a:rPr>
              <a:t>on:</a:t>
            </a:r>
            <a:endParaRPr sz="2700" dirty="0">
              <a:latin typeface="Lucida Console"/>
              <a:cs typeface="Lucida Console"/>
            </a:endParaRPr>
          </a:p>
        </p:txBody>
      </p:sp>
      <p:sp>
        <p:nvSpPr>
          <p:cNvPr id="5" name="object 5"/>
          <p:cNvSpPr/>
          <p:nvPr/>
        </p:nvSpPr>
        <p:spPr>
          <a:xfrm>
            <a:off x="887107" y="1629381"/>
            <a:ext cx="5287483" cy="5082406"/>
          </a:xfrm>
          <a:custGeom>
            <a:avLst/>
            <a:gdLst/>
            <a:ahLst/>
            <a:cxnLst/>
            <a:rect l="l" t="t" r="r" b="b"/>
            <a:pathLst>
              <a:path w="5651500" h="3175000">
                <a:moveTo>
                  <a:pt x="0" y="0"/>
                </a:moveTo>
                <a:lnTo>
                  <a:pt x="5651500" y="0"/>
                </a:lnTo>
                <a:lnTo>
                  <a:pt x="5651500" y="3175000"/>
                </a:lnTo>
                <a:lnTo>
                  <a:pt x="0" y="3175000"/>
                </a:lnTo>
                <a:lnTo>
                  <a:pt x="0" y="0"/>
                </a:lnTo>
                <a:close/>
              </a:path>
            </a:pathLst>
          </a:custGeom>
          <a:ln w="9525">
            <a:solidFill>
              <a:srgbClr val="B78E20"/>
            </a:solidFill>
          </a:ln>
        </p:spPr>
        <p:txBody>
          <a:bodyPr wrap="square" lIns="0" tIns="0" rIns="0" bIns="0" rtlCol="0"/>
          <a:lstStyle/>
          <a:p>
            <a:endParaRPr/>
          </a:p>
        </p:txBody>
      </p:sp>
      <p:sp>
        <p:nvSpPr>
          <p:cNvPr id="6" name="object 6"/>
          <p:cNvSpPr txBox="1"/>
          <p:nvPr/>
        </p:nvSpPr>
        <p:spPr>
          <a:xfrm>
            <a:off x="6474941" y="1629382"/>
            <a:ext cx="4869180" cy="5049909"/>
          </a:xfrm>
          <a:prstGeom prst="rect">
            <a:avLst/>
          </a:prstGeom>
          <a:solidFill>
            <a:srgbClr val="D19E99"/>
          </a:solidFill>
          <a:ln w="9525">
            <a:solidFill>
              <a:srgbClr val="B78E20"/>
            </a:solidFill>
          </a:ln>
        </p:spPr>
        <p:txBody>
          <a:bodyPr vert="horz" wrap="square" lIns="0" tIns="19050" rIns="0" bIns="0" rtlCol="0">
            <a:spAutoFit/>
          </a:bodyPr>
          <a:lstStyle/>
          <a:p>
            <a:pPr marL="52705" marR="74930">
              <a:lnSpc>
                <a:spcPts val="4400"/>
              </a:lnSpc>
              <a:spcBef>
                <a:spcPts val="150"/>
              </a:spcBef>
            </a:pPr>
            <a:r>
              <a:rPr sz="3200" spc="175" dirty="0">
                <a:latin typeface="Arial"/>
                <a:cs typeface="Arial"/>
              </a:rPr>
              <a:t>* </a:t>
            </a:r>
            <a:r>
              <a:rPr lang="en-US" sz="3200" b="1" spc="-170" dirty="0">
                <a:latin typeface="Lucida Sans"/>
                <a:cs typeface="Arial"/>
              </a:rPr>
              <a:t>Novel Corona Virus</a:t>
            </a:r>
            <a:r>
              <a:rPr sz="3200" spc="-25" dirty="0">
                <a:latin typeface="Arial"/>
                <a:cs typeface="Arial"/>
              </a:rPr>
              <a:t>, </a:t>
            </a:r>
            <a:endParaRPr lang="en-US" sz="3200" spc="-25" dirty="0">
              <a:latin typeface="Arial"/>
              <a:cs typeface="Arial"/>
            </a:endParaRPr>
          </a:p>
          <a:p>
            <a:pPr marL="52705" marR="74930">
              <a:lnSpc>
                <a:spcPts val="4400"/>
              </a:lnSpc>
              <a:spcBef>
                <a:spcPts val="150"/>
              </a:spcBef>
            </a:pPr>
            <a:r>
              <a:rPr lang="en-US" sz="3200" spc="-75" dirty="0">
                <a:latin typeface="Arial"/>
                <a:cs typeface="Arial"/>
              </a:rPr>
              <a:t>	</a:t>
            </a:r>
            <a:r>
              <a:rPr sz="3200" spc="-75" dirty="0">
                <a:latin typeface="Arial"/>
                <a:cs typeface="Arial"/>
              </a:rPr>
              <a:t>a </a:t>
            </a:r>
            <a:r>
              <a:rPr lang="en-US" sz="3200" spc="-75" dirty="0">
                <a:latin typeface="Arial"/>
                <a:cs typeface="Arial"/>
              </a:rPr>
              <a:t> </a:t>
            </a:r>
            <a:r>
              <a:rPr lang="en-US" sz="3200" spc="75" dirty="0">
                <a:latin typeface="Arial"/>
                <a:cs typeface="Arial"/>
              </a:rPr>
              <a:t>virus  that   easily transferred    from    one person    to    another through    body    fluids</a:t>
            </a:r>
            <a:r>
              <a:rPr lang="en-US" sz="3200" spc="55" dirty="0">
                <a:latin typeface="Arial"/>
                <a:cs typeface="Arial"/>
              </a:rPr>
              <a:t>. NCOV can be prevented by the use of facemasks and by practicing healthy Hygiene.</a:t>
            </a:r>
            <a:endParaRPr sz="3200" dirty="0">
              <a:latin typeface="Arial"/>
              <a:cs typeface="Arial"/>
            </a:endParaRPr>
          </a:p>
        </p:txBody>
      </p:sp>
      <p:pic>
        <p:nvPicPr>
          <p:cNvPr id="8" name="Picture 7">
            <a:extLst>
              <a:ext uri="{FF2B5EF4-FFF2-40B4-BE49-F238E27FC236}">
                <a16:creationId xmlns:a16="http://schemas.microsoft.com/office/drawing/2014/main" id="{65B42B24-6CED-4FF9-9EB0-9DD16B9B7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741" y="1629381"/>
            <a:ext cx="5276850" cy="50824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04775" y="707424"/>
            <a:ext cx="9857740" cy="396240"/>
          </a:xfrm>
          <a:prstGeom prst="rect">
            <a:avLst/>
          </a:prstGeom>
          <a:solidFill>
            <a:srgbClr val="D19E99"/>
          </a:solidFill>
        </p:spPr>
        <p:txBody>
          <a:bodyPr vert="horz" wrap="square" lIns="0" tIns="3810" rIns="0" bIns="0" rtlCol="0">
            <a:spAutoFit/>
          </a:bodyPr>
          <a:lstStyle/>
          <a:p>
            <a:pPr marL="53975">
              <a:lnSpc>
                <a:spcPct val="100000"/>
              </a:lnSpc>
              <a:spcBef>
                <a:spcPts val="30"/>
              </a:spcBef>
              <a:tabLst>
                <a:tab pos="3101975" algn="l"/>
                <a:tab pos="4321175" algn="l"/>
                <a:tab pos="7064375" algn="l"/>
                <a:tab pos="8893175" algn="l"/>
              </a:tabLst>
            </a:pPr>
            <a:r>
              <a:rPr sz="2400" spc="950" dirty="0">
                <a:latin typeface="Lucida Console"/>
                <a:cs typeface="Lucida Console"/>
              </a:rPr>
              <a:t>Algorithm	and	Gameplay	based	on:</a:t>
            </a:r>
            <a:endParaRPr sz="2400">
              <a:latin typeface="Lucida Console"/>
              <a:cs typeface="Lucida Console"/>
            </a:endParaRPr>
          </a:p>
        </p:txBody>
      </p:sp>
      <p:sp>
        <p:nvSpPr>
          <p:cNvPr id="4" name="object 4"/>
          <p:cNvSpPr/>
          <p:nvPr/>
        </p:nvSpPr>
        <p:spPr>
          <a:xfrm>
            <a:off x="1397000" y="2057400"/>
            <a:ext cx="3683000" cy="3695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97000" y="2057399"/>
            <a:ext cx="3683000" cy="3695700"/>
          </a:xfrm>
          <a:custGeom>
            <a:avLst/>
            <a:gdLst/>
            <a:ahLst/>
            <a:cxnLst/>
            <a:rect l="l" t="t" r="r" b="b"/>
            <a:pathLst>
              <a:path w="3683000" h="3695700">
                <a:moveTo>
                  <a:pt x="0" y="0"/>
                </a:moveTo>
                <a:lnTo>
                  <a:pt x="3683000" y="0"/>
                </a:lnTo>
                <a:lnTo>
                  <a:pt x="3683000" y="3695700"/>
                </a:lnTo>
                <a:lnTo>
                  <a:pt x="0" y="3695700"/>
                </a:lnTo>
                <a:lnTo>
                  <a:pt x="0" y="0"/>
                </a:lnTo>
                <a:close/>
              </a:path>
            </a:pathLst>
          </a:custGeom>
          <a:ln w="9525">
            <a:solidFill>
              <a:srgbClr val="B78E20"/>
            </a:solidFill>
          </a:ln>
        </p:spPr>
        <p:txBody>
          <a:bodyPr wrap="square" lIns="0" tIns="0" rIns="0" bIns="0" rtlCol="0"/>
          <a:lstStyle/>
          <a:p>
            <a:endParaRPr/>
          </a:p>
        </p:txBody>
      </p:sp>
      <p:sp>
        <p:nvSpPr>
          <p:cNvPr id="6" name="object 6"/>
          <p:cNvSpPr/>
          <p:nvPr/>
        </p:nvSpPr>
        <p:spPr>
          <a:xfrm>
            <a:off x="5518321" y="1342002"/>
            <a:ext cx="5412740" cy="5130165"/>
          </a:xfrm>
          <a:custGeom>
            <a:avLst/>
            <a:gdLst/>
            <a:ahLst/>
            <a:cxnLst/>
            <a:rect l="l" t="t" r="r" b="b"/>
            <a:pathLst>
              <a:path w="5412740" h="5130165">
                <a:moveTo>
                  <a:pt x="0" y="0"/>
                </a:moveTo>
                <a:lnTo>
                  <a:pt x="5412259" y="0"/>
                </a:lnTo>
                <a:lnTo>
                  <a:pt x="5412259" y="5130164"/>
                </a:lnTo>
                <a:lnTo>
                  <a:pt x="0" y="5130164"/>
                </a:lnTo>
                <a:lnTo>
                  <a:pt x="0" y="0"/>
                </a:lnTo>
                <a:close/>
              </a:path>
            </a:pathLst>
          </a:custGeom>
          <a:solidFill>
            <a:srgbClr val="D19E99"/>
          </a:solidFill>
        </p:spPr>
        <p:txBody>
          <a:bodyPr wrap="square" lIns="0" tIns="0" rIns="0" bIns="0" rtlCol="0"/>
          <a:lstStyle/>
          <a:p>
            <a:endParaRPr/>
          </a:p>
        </p:txBody>
      </p:sp>
      <p:sp>
        <p:nvSpPr>
          <p:cNvPr id="7" name="object 7"/>
          <p:cNvSpPr/>
          <p:nvPr/>
        </p:nvSpPr>
        <p:spPr>
          <a:xfrm>
            <a:off x="5518321" y="1342002"/>
            <a:ext cx="5412740" cy="5130165"/>
          </a:xfrm>
          <a:custGeom>
            <a:avLst/>
            <a:gdLst/>
            <a:ahLst/>
            <a:cxnLst/>
            <a:rect l="l" t="t" r="r" b="b"/>
            <a:pathLst>
              <a:path w="5412740" h="5130165">
                <a:moveTo>
                  <a:pt x="0" y="0"/>
                </a:moveTo>
                <a:lnTo>
                  <a:pt x="5412258" y="0"/>
                </a:lnTo>
                <a:lnTo>
                  <a:pt x="5412258" y="5130165"/>
                </a:lnTo>
                <a:lnTo>
                  <a:pt x="0" y="5130165"/>
                </a:lnTo>
                <a:lnTo>
                  <a:pt x="0" y="0"/>
                </a:lnTo>
                <a:close/>
              </a:path>
            </a:pathLst>
          </a:custGeom>
          <a:ln w="9525">
            <a:solidFill>
              <a:srgbClr val="B78E20"/>
            </a:solidFill>
          </a:ln>
        </p:spPr>
        <p:txBody>
          <a:bodyPr wrap="square" lIns="0" tIns="0" rIns="0" bIns="0" rtlCol="0"/>
          <a:lstStyle/>
          <a:p>
            <a:endParaRPr/>
          </a:p>
        </p:txBody>
      </p:sp>
      <p:sp>
        <p:nvSpPr>
          <p:cNvPr id="8" name="object 8"/>
          <p:cNvSpPr txBox="1"/>
          <p:nvPr/>
        </p:nvSpPr>
        <p:spPr>
          <a:xfrm>
            <a:off x="5549899" y="1313180"/>
            <a:ext cx="5381161" cy="5061450"/>
          </a:xfrm>
          <a:prstGeom prst="rect">
            <a:avLst/>
          </a:prstGeom>
        </p:spPr>
        <p:txBody>
          <a:bodyPr vert="horz" wrap="square" lIns="0" tIns="12700" rIns="0" bIns="0" rtlCol="0">
            <a:spAutoFit/>
          </a:bodyPr>
          <a:lstStyle/>
          <a:p>
            <a:pPr marL="12700" marR="5080" indent="101600">
              <a:lnSpc>
                <a:spcPct val="114599"/>
              </a:lnSpc>
              <a:spcBef>
                <a:spcPts val="100"/>
              </a:spcBef>
            </a:pPr>
            <a:r>
              <a:rPr sz="3200" spc="-60" dirty="0">
                <a:latin typeface="Arial"/>
                <a:cs typeface="Arial"/>
              </a:rPr>
              <a:t>*</a:t>
            </a:r>
            <a:r>
              <a:rPr sz="3200" b="1" spc="-60" dirty="0">
                <a:latin typeface="Lucida Sans"/>
                <a:cs typeface="Lucida Sans"/>
              </a:rPr>
              <a:t>Pacman</a:t>
            </a:r>
            <a:r>
              <a:rPr sz="3200" spc="-60" dirty="0">
                <a:latin typeface="Arial"/>
                <a:cs typeface="Arial"/>
              </a:rPr>
              <a:t>, </a:t>
            </a:r>
            <a:r>
              <a:rPr sz="3200" dirty="0">
                <a:latin typeface="Arial"/>
                <a:cs typeface="Arial"/>
              </a:rPr>
              <a:t>an </a:t>
            </a:r>
            <a:r>
              <a:rPr sz="3200" spc="30" dirty="0">
                <a:latin typeface="Arial"/>
                <a:cs typeface="Arial"/>
              </a:rPr>
              <a:t>arcade </a:t>
            </a:r>
            <a:r>
              <a:rPr sz="3200" spc="95" dirty="0">
                <a:latin typeface="Arial"/>
                <a:cs typeface="Arial"/>
              </a:rPr>
              <a:t>game  </a:t>
            </a:r>
            <a:r>
              <a:rPr sz="3200" spc="100" dirty="0">
                <a:latin typeface="Arial"/>
                <a:cs typeface="Arial"/>
              </a:rPr>
              <a:t>from </a:t>
            </a:r>
            <a:r>
              <a:rPr sz="3200" spc="25" dirty="0">
                <a:latin typeface="Arial"/>
                <a:cs typeface="Arial"/>
              </a:rPr>
              <a:t>Japan </a:t>
            </a:r>
            <a:r>
              <a:rPr sz="3200" spc="30" dirty="0">
                <a:latin typeface="Arial"/>
                <a:cs typeface="Arial"/>
              </a:rPr>
              <a:t>released </a:t>
            </a:r>
            <a:r>
              <a:rPr sz="3200" spc="80" dirty="0">
                <a:latin typeface="Arial"/>
                <a:cs typeface="Arial"/>
              </a:rPr>
              <a:t>in  </a:t>
            </a:r>
            <a:r>
              <a:rPr sz="3200" spc="45" dirty="0">
                <a:latin typeface="Arial"/>
                <a:cs typeface="Arial"/>
              </a:rPr>
              <a:t>1980. </a:t>
            </a:r>
            <a:r>
              <a:rPr sz="3200" spc="-50" dirty="0">
                <a:latin typeface="Arial"/>
                <a:cs typeface="Arial"/>
              </a:rPr>
              <a:t>This is </a:t>
            </a:r>
            <a:r>
              <a:rPr sz="3200" spc="80" dirty="0">
                <a:latin typeface="Arial"/>
                <a:cs typeface="Arial"/>
              </a:rPr>
              <a:t>considered </a:t>
            </a:r>
            <a:r>
              <a:rPr sz="3200" spc="-75" dirty="0">
                <a:latin typeface="Arial"/>
                <a:cs typeface="Arial"/>
              </a:rPr>
              <a:t>a  </a:t>
            </a:r>
            <a:r>
              <a:rPr sz="3200" spc="-35" dirty="0">
                <a:latin typeface="Arial"/>
                <a:cs typeface="Arial"/>
              </a:rPr>
              <a:t>classic </a:t>
            </a:r>
            <a:r>
              <a:rPr sz="3200" spc="30" dirty="0">
                <a:latin typeface="Arial"/>
                <a:cs typeface="Arial"/>
              </a:rPr>
              <a:t>arcade </a:t>
            </a:r>
            <a:r>
              <a:rPr sz="3200" spc="65" dirty="0">
                <a:latin typeface="Arial"/>
                <a:cs typeface="Arial"/>
              </a:rPr>
              <a:t>game. </a:t>
            </a:r>
            <a:r>
              <a:rPr sz="3200" spc="140" dirty="0">
                <a:latin typeface="Arial"/>
                <a:cs typeface="Arial"/>
              </a:rPr>
              <a:t>*Our  </a:t>
            </a:r>
            <a:r>
              <a:rPr sz="3200" spc="105" dirty="0">
                <a:latin typeface="Arial"/>
                <a:cs typeface="Arial"/>
              </a:rPr>
              <a:t>algorithm </a:t>
            </a:r>
            <a:r>
              <a:rPr sz="3200" spc="-50" dirty="0">
                <a:latin typeface="Arial"/>
                <a:cs typeface="Arial"/>
              </a:rPr>
              <a:t>is </a:t>
            </a:r>
            <a:r>
              <a:rPr sz="3200" spc="60" dirty="0">
                <a:latin typeface="Arial"/>
                <a:cs typeface="Arial"/>
              </a:rPr>
              <a:t>based </a:t>
            </a:r>
            <a:r>
              <a:rPr sz="3200" spc="125" dirty="0">
                <a:latin typeface="Arial"/>
                <a:cs typeface="Arial"/>
              </a:rPr>
              <a:t>on </a:t>
            </a:r>
            <a:r>
              <a:rPr sz="3200" spc="85" dirty="0">
                <a:latin typeface="Arial"/>
                <a:cs typeface="Arial"/>
              </a:rPr>
              <a:t>the  </a:t>
            </a:r>
            <a:r>
              <a:rPr sz="3200" spc="65" dirty="0">
                <a:latin typeface="Arial"/>
                <a:cs typeface="Arial"/>
              </a:rPr>
              <a:t>collision </a:t>
            </a:r>
            <a:r>
              <a:rPr sz="3200" spc="105" dirty="0">
                <a:latin typeface="Arial"/>
                <a:cs typeface="Arial"/>
              </a:rPr>
              <a:t>detection</a:t>
            </a:r>
            <a:r>
              <a:rPr lang="en-US" sz="3200" spc="105" dirty="0">
                <a:latin typeface="Arial"/>
                <a:cs typeface="Arial"/>
              </a:rPr>
              <a:t> and map</a:t>
            </a:r>
            <a:r>
              <a:rPr sz="3200" spc="105" dirty="0">
                <a:latin typeface="Arial"/>
                <a:cs typeface="Arial"/>
              </a:rPr>
              <a:t> </a:t>
            </a:r>
            <a:r>
              <a:rPr sz="3200" spc="114" dirty="0">
                <a:latin typeface="Arial"/>
                <a:cs typeface="Arial"/>
              </a:rPr>
              <a:t>of </a:t>
            </a:r>
            <a:r>
              <a:rPr sz="3200" spc="30" dirty="0">
                <a:latin typeface="Arial"/>
                <a:cs typeface="Arial"/>
              </a:rPr>
              <a:t>this  </a:t>
            </a:r>
            <a:r>
              <a:rPr sz="3200" spc="65" dirty="0">
                <a:latin typeface="Arial"/>
                <a:cs typeface="Arial"/>
              </a:rPr>
              <a:t>game, wherein </a:t>
            </a:r>
            <a:r>
              <a:rPr sz="3200" spc="55" dirty="0" err="1">
                <a:latin typeface="Arial"/>
                <a:cs typeface="Arial"/>
              </a:rPr>
              <a:t>pacman</a:t>
            </a:r>
            <a:r>
              <a:rPr lang="en-US" sz="3200" spc="-555" dirty="0">
                <a:latin typeface="Arial"/>
                <a:cs typeface="Arial"/>
              </a:rPr>
              <a:t>       </a:t>
            </a:r>
            <a:r>
              <a:rPr sz="3200" spc="85" dirty="0">
                <a:latin typeface="Arial"/>
                <a:cs typeface="Arial"/>
              </a:rPr>
              <a:t>will  </a:t>
            </a:r>
            <a:r>
              <a:rPr sz="3200" spc="75" dirty="0">
                <a:latin typeface="Arial"/>
                <a:cs typeface="Arial"/>
              </a:rPr>
              <a:t>collect </a:t>
            </a:r>
            <a:r>
              <a:rPr sz="3200" spc="95" dirty="0">
                <a:latin typeface="Arial"/>
                <a:cs typeface="Arial"/>
              </a:rPr>
              <a:t>dots </a:t>
            </a:r>
            <a:r>
              <a:rPr sz="3200" spc="85" dirty="0">
                <a:latin typeface="Arial"/>
                <a:cs typeface="Arial"/>
              </a:rPr>
              <a:t>and</a:t>
            </a:r>
            <a:r>
              <a:rPr sz="3200" spc="-585" dirty="0">
                <a:latin typeface="Arial"/>
                <a:cs typeface="Arial"/>
              </a:rPr>
              <a:t> </a:t>
            </a:r>
            <a:r>
              <a:rPr sz="3200" spc="-75" dirty="0">
                <a:latin typeface="Arial"/>
                <a:cs typeface="Arial"/>
              </a:rPr>
              <a:t>a </a:t>
            </a:r>
            <a:r>
              <a:rPr sz="3200" spc="10" dirty="0">
                <a:latin typeface="Arial"/>
                <a:cs typeface="Arial"/>
              </a:rPr>
              <a:t>score </a:t>
            </a:r>
            <a:r>
              <a:rPr sz="3200" spc="85" dirty="0">
                <a:latin typeface="Arial"/>
                <a:cs typeface="Arial"/>
              </a:rPr>
              <a:t>will  </a:t>
            </a:r>
            <a:r>
              <a:rPr sz="3200" spc="150" dirty="0">
                <a:latin typeface="Arial"/>
                <a:cs typeface="Arial"/>
              </a:rPr>
              <a:t>be</a:t>
            </a:r>
            <a:r>
              <a:rPr sz="3200" spc="-95" dirty="0">
                <a:latin typeface="Arial"/>
                <a:cs typeface="Arial"/>
              </a:rPr>
              <a:t> </a:t>
            </a:r>
            <a:r>
              <a:rPr sz="3200" spc="114" dirty="0">
                <a:latin typeface="Arial"/>
                <a:cs typeface="Arial"/>
              </a:rPr>
              <a:t>added.</a:t>
            </a:r>
            <a:endParaRPr sz="32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42324" y="5173705"/>
            <a:ext cx="7368540" cy="1412240"/>
          </a:xfrm>
          <a:custGeom>
            <a:avLst/>
            <a:gdLst/>
            <a:ahLst/>
            <a:cxnLst/>
            <a:rect l="l" t="t" r="r" b="b"/>
            <a:pathLst>
              <a:path w="7368540" h="1412240">
                <a:moveTo>
                  <a:pt x="0" y="0"/>
                </a:moveTo>
                <a:lnTo>
                  <a:pt x="7368539" y="0"/>
                </a:lnTo>
                <a:lnTo>
                  <a:pt x="7368539" y="1412239"/>
                </a:lnTo>
                <a:lnTo>
                  <a:pt x="0" y="1412239"/>
                </a:lnTo>
                <a:lnTo>
                  <a:pt x="0" y="0"/>
                </a:lnTo>
                <a:close/>
              </a:path>
            </a:pathLst>
          </a:custGeom>
          <a:solidFill>
            <a:srgbClr val="A7A7A7">
              <a:alpha val="64839"/>
            </a:srgbClr>
          </a:solidFill>
        </p:spPr>
        <p:txBody>
          <a:bodyPr wrap="square" lIns="0" tIns="0" rIns="0" bIns="0" rtlCol="0"/>
          <a:lstStyle/>
          <a:p>
            <a:endParaRPr/>
          </a:p>
        </p:txBody>
      </p:sp>
      <p:sp>
        <p:nvSpPr>
          <p:cNvPr id="6" name="Title 5">
            <a:extLst>
              <a:ext uri="{FF2B5EF4-FFF2-40B4-BE49-F238E27FC236}">
                <a16:creationId xmlns:a16="http://schemas.microsoft.com/office/drawing/2014/main" id="{1A839A80-0F50-45EB-92EB-5F68A60744A1}"/>
              </a:ext>
            </a:extLst>
          </p:cNvPr>
          <p:cNvSpPr>
            <a:spLocks noGrp="1"/>
          </p:cNvSpPr>
          <p:nvPr>
            <p:ph type="title"/>
          </p:nvPr>
        </p:nvSpPr>
        <p:spPr>
          <a:xfrm>
            <a:off x="3987800" y="215900"/>
            <a:ext cx="4216400" cy="528320"/>
          </a:xfrm>
        </p:spPr>
        <p:txBody>
          <a:bodyPr/>
          <a:lstStyle/>
          <a:p>
            <a:endParaRPr lang="en-US" dirty="0"/>
          </a:p>
        </p:txBody>
      </p:sp>
      <p:sp>
        <p:nvSpPr>
          <p:cNvPr id="7" name="Title 7">
            <a:extLst>
              <a:ext uri="{FF2B5EF4-FFF2-40B4-BE49-F238E27FC236}">
                <a16:creationId xmlns:a16="http://schemas.microsoft.com/office/drawing/2014/main" id="{1AAB8002-82D9-43C7-84C1-96E8F505301B}"/>
              </a:ext>
            </a:extLst>
          </p:cNvPr>
          <p:cNvSpPr txBox="1">
            <a:spLocks/>
          </p:cNvSpPr>
          <p:nvPr/>
        </p:nvSpPr>
        <p:spPr>
          <a:xfrm>
            <a:off x="1396169" y="5518944"/>
            <a:ext cx="5233231" cy="738664"/>
          </a:xfrm>
          <a:prstGeom prst="rect">
            <a:avLst/>
          </a:prstGeom>
        </p:spPr>
        <p:txBody>
          <a:bodyPr wrap="square" lIns="0" tIns="0" rIns="0" bIns="0">
            <a:spAutoFit/>
          </a:bodyPr>
          <a:lstStyle>
            <a:lvl1pPr>
              <a:defRPr sz="3300" b="0" i="0">
                <a:solidFill>
                  <a:schemeClr val="tx1"/>
                </a:solidFill>
                <a:latin typeface="Arial"/>
                <a:ea typeface="+mj-ea"/>
                <a:cs typeface="Arial"/>
              </a:defRPr>
            </a:lvl1pPr>
          </a:lstStyle>
          <a:p>
            <a:r>
              <a:rPr lang="en-US" sz="4800" kern="0" dirty="0">
                <a:latin typeface="Impact" panose="020B0806030902050204" pitchFamily="34" charset="0"/>
              </a:rPr>
              <a:t>II. Game Description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500"/>
            <a:ext cx="12192000" cy="67945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26684" y="1401117"/>
            <a:ext cx="9854565" cy="4545965"/>
          </a:xfrm>
          <a:custGeom>
            <a:avLst/>
            <a:gdLst/>
            <a:ahLst/>
            <a:cxnLst/>
            <a:rect l="l" t="t" r="r" b="b"/>
            <a:pathLst>
              <a:path w="9854565" h="4545965">
                <a:moveTo>
                  <a:pt x="0" y="0"/>
                </a:moveTo>
                <a:lnTo>
                  <a:pt x="9853960" y="0"/>
                </a:lnTo>
                <a:lnTo>
                  <a:pt x="9853960" y="4545965"/>
                </a:lnTo>
                <a:lnTo>
                  <a:pt x="0" y="4545965"/>
                </a:lnTo>
                <a:lnTo>
                  <a:pt x="0" y="0"/>
                </a:lnTo>
                <a:close/>
              </a:path>
            </a:pathLst>
          </a:custGeom>
          <a:solidFill>
            <a:srgbClr val="A7A7A7">
              <a:alpha val="77648"/>
            </a:srgbClr>
          </a:solidFill>
        </p:spPr>
        <p:txBody>
          <a:bodyPr wrap="square" lIns="0" tIns="0" rIns="0" bIns="0" rtlCol="0"/>
          <a:lstStyle/>
          <a:p>
            <a:endParaRPr dirty="0"/>
          </a:p>
        </p:txBody>
      </p:sp>
      <p:sp>
        <p:nvSpPr>
          <p:cNvPr id="4" name="object 4"/>
          <p:cNvSpPr/>
          <p:nvPr/>
        </p:nvSpPr>
        <p:spPr>
          <a:xfrm>
            <a:off x="1226684" y="1401117"/>
            <a:ext cx="9854565" cy="4545965"/>
          </a:xfrm>
          <a:custGeom>
            <a:avLst/>
            <a:gdLst/>
            <a:ahLst/>
            <a:cxnLst/>
            <a:rect l="l" t="t" r="r" b="b"/>
            <a:pathLst>
              <a:path w="9854565" h="4545965">
                <a:moveTo>
                  <a:pt x="0" y="0"/>
                </a:moveTo>
                <a:lnTo>
                  <a:pt x="9853960" y="0"/>
                </a:lnTo>
                <a:lnTo>
                  <a:pt x="9853960" y="4545965"/>
                </a:lnTo>
                <a:lnTo>
                  <a:pt x="0" y="4545965"/>
                </a:lnTo>
                <a:lnTo>
                  <a:pt x="0" y="0"/>
                </a:lnTo>
                <a:close/>
              </a:path>
            </a:pathLst>
          </a:custGeom>
          <a:ln w="9525">
            <a:solidFill>
              <a:srgbClr val="B78E20"/>
            </a:solidFill>
          </a:ln>
        </p:spPr>
        <p:txBody>
          <a:bodyPr wrap="square" lIns="0" tIns="0" rIns="0" bIns="0" rtlCol="0"/>
          <a:lstStyle/>
          <a:p>
            <a:endParaRPr/>
          </a:p>
        </p:txBody>
      </p:sp>
      <p:sp>
        <p:nvSpPr>
          <p:cNvPr id="37" name="object 8">
            <a:extLst>
              <a:ext uri="{FF2B5EF4-FFF2-40B4-BE49-F238E27FC236}">
                <a16:creationId xmlns:a16="http://schemas.microsoft.com/office/drawing/2014/main" id="{2D58953C-EA34-4FDE-BE28-572A67C50277}"/>
              </a:ext>
            </a:extLst>
          </p:cNvPr>
          <p:cNvSpPr txBox="1"/>
          <p:nvPr/>
        </p:nvSpPr>
        <p:spPr>
          <a:xfrm>
            <a:off x="1312725" y="1371600"/>
            <a:ext cx="9704376" cy="4504888"/>
          </a:xfrm>
          <a:prstGeom prst="rect">
            <a:avLst/>
          </a:prstGeom>
        </p:spPr>
        <p:txBody>
          <a:bodyPr vert="horz" wrap="square" lIns="0" tIns="12700" rIns="0" bIns="0" rtlCol="0">
            <a:spAutoFit/>
          </a:bodyPr>
          <a:lstStyle/>
          <a:p>
            <a:pPr marL="12700" marR="5080" indent="101600" algn="just">
              <a:lnSpc>
                <a:spcPct val="114599"/>
              </a:lnSpc>
              <a:spcBef>
                <a:spcPts val="100"/>
              </a:spcBef>
            </a:pPr>
            <a:r>
              <a:rPr lang="en-US" sz="3200" b="1" dirty="0">
                <a:latin typeface="Eras Demi ITC" panose="020B0805030504020804" pitchFamily="34" charset="0"/>
                <a:cs typeface="Arial"/>
              </a:rPr>
              <a:t>	A human wearing facemask collecting all the coins placed in a maze avoiding 4 roaming COVID virus that pursue him. The goal of the game is for the user to control the human and collect all the coins through out the maze while avoiding the COVID virus. The user can get COVID medicine (powerups) placed on the maze allowing him to kill the COVID virus.</a:t>
            </a:r>
            <a:endParaRPr sz="3200" b="1" dirty="0">
              <a:latin typeface="Eras Demi ITC" panose="020B0805030504020804" pitchFamily="34" charset="0"/>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71699" y="1079499"/>
            <a:ext cx="2667000" cy="2222500"/>
          </a:xfrm>
          <a:custGeom>
            <a:avLst/>
            <a:gdLst/>
            <a:ahLst/>
            <a:cxnLst/>
            <a:rect l="l" t="t" r="r" b="b"/>
            <a:pathLst>
              <a:path w="2667000" h="2222500">
                <a:moveTo>
                  <a:pt x="0" y="0"/>
                </a:moveTo>
                <a:lnTo>
                  <a:pt x="2667000" y="0"/>
                </a:lnTo>
                <a:lnTo>
                  <a:pt x="2667000" y="2222499"/>
                </a:lnTo>
                <a:lnTo>
                  <a:pt x="0" y="2222499"/>
                </a:lnTo>
                <a:lnTo>
                  <a:pt x="0" y="0"/>
                </a:lnTo>
                <a:close/>
              </a:path>
            </a:pathLst>
          </a:custGeom>
          <a:ln w="9525">
            <a:solidFill>
              <a:srgbClr val="B78E20"/>
            </a:solidFill>
          </a:ln>
        </p:spPr>
        <p:txBody>
          <a:bodyPr wrap="square" lIns="0" tIns="0" rIns="0" bIns="0" rtlCol="0"/>
          <a:lstStyle/>
          <a:p>
            <a:endParaRPr/>
          </a:p>
        </p:txBody>
      </p:sp>
      <p:sp>
        <p:nvSpPr>
          <p:cNvPr id="6" name="object 6"/>
          <p:cNvSpPr/>
          <p:nvPr/>
        </p:nvSpPr>
        <p:spPr>
          <a:xfrm>
            <a:off x="6489700" y="1435099"/>
            <a:ext cx="4000500" cy="1155700"/>
          </a:xfrm>
          <a:custGeom>
            <a:avLst/>
            <a:gdLst/>
            <a:ahLst/>
            <a:cxnLst/>
            <a:rect l="l" t="t" r="r" b="b"/>
            <a:pathLst>
              <a:path w="4000500" h="1155700">
                <a:moveTo>
                  <a:pt x="0" y="0"/>
                </a:moveTo>
                <a:lnTo>
                  <a:pt x="4000500" y="0"/>
                </a:lnTo>
                <a:lnTo>
                  <a:pt x="4000500" y="1155699"/>
                </a:lnTo>
                <a:lnTo>
                  <a:pt x="0" y="1155699"/>
                </a:lnTo>
                <a:lnTo>
                  <a:pt x="0" y="0"/>
                </a:lnTo>
                <a:close/>
              </a:path>
            </a:pathLst>
          </a:custGeom>
          <a:ln w="9524">
            <a:solidFill>
              <a:srgbClr val="B78E20"/>
            </a:solidFill>
          </a:ln>
        </p:spPr>
        <p:txBody>
          <a:bodyPr wrap="square" lIns="0" tIns="0" rIns="0" bIns="0" rtlCol="0"/>
          <a:lstStyle/>
          <a:p>
            <a:endParaRPr/>
          </a:p>
        </p:txBody>
      </p:sp>
      <p:sp>
        <p:nvSpPr>
          <p:cNvPr id="7" name="object 7"/>
          <p:cNvSpPr txBox="1"/>
          <p:nvPr/>
        </p:nvSpPr>
        <p:spPr>
          <a:xfrm>
            <a:off x="1229469" y="3710807"/>
            <a:ext cx="4553585" cy="2217082"/>
          </a:xfrm>
          <a:prstGeom prst="rect">
            <a:avLst/>
          </a:prstGeom>
          <a:solidFill>
            <a:srgbClr val="D19E99"/>
          </a:solidFill>
          <a:ln w="9525">
            <a:solidFill>
              <a:srgbClr val="B78E20"/>
            </a:solidFill>
          </a:ln>
        </p:spPr>
        <p:txBody>
          <a:bodyPr vert="horz" wrap="square" lIns="0" tIns="7620" rIns="0" bIns="0" rtlCol="0">
            <a:spAutoFit/>
          </a:bodyPr>
          <a:lstStyle/>
          <a:p>
            <a:pPr marL="52705" marR="78105">
              <a:lnSpc>
                <a:spcPts val="4400"/>
              </a:lnSpc>
              <a:spcBef>
                <a:spcPts val="60"/>
              </a:spcBef>
            </a:pPr>
            <a:r>
              <a:rPr sz="3200" spc="-20" dirty="0">
                <a:latin typeface="Arial"/>
                <a:cs typeface="Arial"/>
              </a:rPr>
              <a:t>The </a:t>
            </a:r>
            <a:r>
              <a:rPr lang="en-US" sz="3200" b="1" spc="-120" dirty="0">
                <a:latin typeface="Lucida Sans"/>
                <a:cs typeface="Arial"/>
              </a:rPr>
              <a:t>Human</a:t>
            </a:r>
            <a:r>
              <a:rPr sz="3200" spc="-120" dirty="0">
                <a:latin typeface="Arial"/>
                <a:cs typeface="Arial"/>
              </a:rPr>
              <a:t>, </a:t>
            </a:r>
            <a:r>
              <a:rPr sz="3200" spc="95" dirty="0">
                <a:latin typeface="Arial"/>
                <a:cs typeface="Arial"/>
              </a:rPr>
              <a:t>control  </a:t>
            </a:r>
            <a:r>
              <a:rPr sz="3200" spc="30" dirty="0">
                <a:latin typeface="Arial"/>
                <a:cs typeface="Arial"/>
              </a:rPr>
              <a:t>this </a:t>
            </a:r>
            <a:r>
              <a:rPr sz="3200" spc="25" dirty="0">
                <a:latin typeface="Arial"/>
                <a:cs typeface="Arial"/>
              </a:rPr>
              <a:t>character </a:t>
            </a:r>
            <a:r>
              <a:rPr sz="3200" spc="85" dirty="0">
                <a:latin typeface="Arial"/>
                <a:cs typeface="Arial"/>
              </a:rPr>
              <a:t>and  </a:t>
            </a:r>
            <a:r>
              <a:rPr sz="3200" spc="75" dirty="0">
                <a:latin typeface="Arial"/>
                <a:cs typeface="Arial"/>
              </a:rPr>
              <a:t>collect </a:t>
            </a:r>
            <a:r>
              <a:rPr sz="3200" spc="40" dirty="0">
                <a:latin typeface="Arial"/>
                <a:cs typeface="Arial"/>
              </a:rPr>
              <a:t>all </a:t>
            </a:r>
            <a:r>
              <a:rPr sz="3200" spc="85" dirty="0">
                <a:latin typeface="Arial"/>
                <a:cs typeface="Arial"/>
              </a:rPr>
              <a:t>the</a:t>
            </a:r>
            <a:r>
              <a:rPr sz="3200" spc="-430" dirty="0">
                <a:latin typeface="Arial"/>
                <a:cs typeface="Arial"/>
              </a:rPr>
              <a:t> </a:t>
            </a:r>
            <a:r>
              <a:rPr lang="en-US" sz="3200" spc="30" dirty="0">
                <a:latin typeface="Arial"/>
                <a:cs typeface="Arial"/>
              </a:rPr>
              <a:t>coins to finish the level</a:t>
            </a:r>
            <a:r>
              <a:rPr sz="3200" spc="65" dirty="0">
                <a:latin typeface="Arial"/>
                <a:cs typeface="Arial"/>
              </a:rPr>
              <a:t>.</a:t>
            </a:r>
            <a:endParaRPr sz="3200" dirty="0">
              <a:latin typeface="Arial"/>
              <a:cs typeface="Arial"/>
            </a:endParaRPr>
          </a:p>
        </p:txBody>
      </p:sp>
      <p:sp>
        <p:nvSpPr>
          <p:cNvPr id="8" name="object 8"/>
          <p:cNvSpPr txBox="1"/>
          <p:nvPr/>
        </p:nvSpPr>
        <p:spPr>
          <a:xfrm>
            <a:off x="6429151" y="3710807"/>
            <a:ext cx="4424045" cy="1652825"/>
          </a:xfrm>
          <a:prstGeom prst="rect">
            <a:avLst/>
          </a:prstGeom>
          <a:solidFill>
            <a:srgbClr val="D19E99"/>
          </a:solidFill>
          <a:ln w="9525">
            <a:solidFill>
              <a:srgbClr val="B78E20"/>
            </a:solidFill>
          </a:ln>
        </p:spPr>
        <p:txBody>
          <a:bodyPr vert="horz" wrap="square" lIns="0" tIns="7620" rIns="0" bIns="0" rtlCol="0">
            <a:spAutoFit/>
          </a:bodyPr>
          <a:lstStyle/>
          <a:p>
            <a:pPr marL="47625" marR="355600">
              <a:lnSpc>
                <a:spcPts val="4400"/>
              </a:lnSpc>
              <a:spcBef>
                <a:spcPts val="60"/>
              </a:spcBef>
            </a:pPr>
            <a:r>
              <a:rPr sz="3200" spc="-20" dirty="0">
                <a:latin typeface="Arial"/>
                <a:cs typeface="Arial"/>
              </a:rPr>
              <a:t>The </a:t>
            </a:r>
            <a:r>
              <a:rPr lang="en-US" sz="3200" b="1" spc="-70" dirty="0">
                <a:latin typeface="Lucida Sans"/>
                <a:cs typeface="Lucida Sans"/>
              </a:rPr>
              <a:t>Coins</a:t>
            </a:r>
            <a:r>
              <a:rPr sz="3200" spc="-130" dirty="0">
                <a:latin typeface="Arial"/>
                <a:cs typeface="Arial"/>
              </a:rPr>
              <a:t>,  </a:t>
            </a:r>
            <a:r>
              <a:rPr sz="3200" spc="75" dirty="0">
                <a:latin typeface="Arial"/>
                <a:cs typeface="Arial"/>
              </a:rPr>
              <a:t>collect </a:t>
            </a:r>
            <a:r>
              <a:rPr sz="3200" spc="40" dirty="0">
                <a:latin typeface="Arial"/>
                <a:cs typeface="Arial"/>
              </a:rPr>
              <a:t>all </a:t>
            </a:r>
            <a:r>
              <a:rPr lang="en-US" sz="3200" spc="85" dirty="0">
                <a:latin typeface="Arial"/>
                <a:cs typeface="Arial"/>
              </a:rPr>
              <a:t>coins</a:t>
            </a:r>
            <a:r>
              <a:rPr sz="3200" spc="75" dirty="0">
                <a:latin typeface="Arial"/>
                <a:cs typeface="Arial"/>
              </a:rPr>
              <a:t> </a:t>
            </a:r>
            <a:r>
              <a:rPr sz="3200" spc="85" dirty="0">
                <a:latin typeface="Arial"/>
                <a:cs typeface="Arial"/>
              </a:rPr>
              <a:t>and  </a:t>
            </a:r>
            <a:r>
              <a:rPr sz="3200" spc="80" dirty="0">
                <a:latin typeface="Arial"/>
                <a:cs typeface="Arial"/>
              </a:rPr>
              <a:t>win </a:t>
            </a:r>
            <a:r>
              <a:rPr sz="3200" spc="85" dirty="0">
                <a:latin typeface="Arial"/>
                <a:cs typeface="Arial"/>
              </a:rPr>
              <a:t>the</a:t>
            </a:r>
            <a:r>
              <a:rPr sz="3200" spc="-275" dirty="0">
                <a:latin typeface="Arial"/>
                <a:cs typeface="Arial"/>
              </a:rPr>
              <a:t> </a:t>
            </a:r>
            <a:r>
              <a:rPr lang="en-US" sz="3200" spc="65" dirty="0">
                <a:latin typeface="Arial"/>
                <a:cs typeface="Arial"/>
              </a:rPr>
              <a:t>level</a:t>
            </a:r>
            <a:r>
              <a:rPr sz="3200" spc="65" dirty="0">
                <a:latin typeface="Arial"/>
                <a:cs typeface="Arial"/>
              </a:rPr>
              <a:t>.</a:t>
            </a:r>
            <a:endParaRPr sz="3200" dirty="0">
              <a:latin typeface="Arial"/>
              <a:cs typeface="Arial"/>
            </a:endParaRPr>
          </a:p>
        </p:txBody>
      </p:sp>
      <p:pic>
        <p:nvPicPr>
          <p:cNvPr id="10" name="Picture 9">
            <a:extLst>
              <a:ext uri="{FF2B5EF4-FFF2-40B4-BE49-F238E27FC236}">
                <a16:creationId xmlns:a16="http://schemas.microsoft.com/office/drawing/2014/main" id="{3A88858F-3037-43D7-8FDF-EC1E2F099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663" y="1117302"/>
            <a:ext cx="2602503" cy="2174415"/>
          </a:xfrm>
          <a:prstGeom prst="rect">
            <a:avLst/>
          </a:prstGeom>
        </p:spPr>
      </p:pic>
      <p:pic>
        <p:nvPicPr>
          <p:cNvPr id="12" name="Picture 11">
            <a:extLst>
              <a:ext uri="{FF2B5EF4-FFF2-40B4-BE49-F238E27FC236}">
                <a16:creationId xmlns:a16="http://schemas.microsoft.com/office/drawing/2014/main" id="{40185275-6570-46DE-844F-241BBDEF7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243" y="1460763"/>
            <a:ext cx="3996957" cy="1130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791366" y="590502"/>
            <a:ext cx="2146209" cy="2567686"/>
          </a:xfrm>
          <a:custGeom>
            <a:avLst/>
            <a:gdLst/>
            <a:ahLst/>
            <a:cxnLst/>
            <a:rect l="l" t="t" r="r" b="b"/>
            <a:pathLst>
              <a:path w="4381500" h="812800">
                <a:moveTo>
                  <a:pt x="0" y="0"/>
                </a:moveTo>
                <a:lnTo>
                  <a:pt x="4381499" y="0"/>
                </a:lnTo>
                <a:lnTo>
                  <a:pt x="4381499" y="812800"/>
                </a:lnTo>
                <a:lnTo>
                  <a:pt x="0" y="812800"/>
                </a:lnTo>
                <a:lnTo>
                  <a:pt x="0" y="0"/>
                </a:lnTo>
                <a:close/>
              </a:path>
            </a:pathLst>
          </a:custGeom>
          <a:ln w="9525">
            <a:solidFill>
              <a:srgbClr val="B78E20"/>
            </a:solidFill>
          </a:ln>
        </p:spPr>
        <p:txBody>
          <a:bodyPr wrap="square" lIns="0" tIns="0" rIns="0" bIns="0" rtlCol="0"/>
          <a:lstStyle/>
          <a:p>
            <a:endParaRPr/>
          </a:p>
        </p:txBody>
      </p:sp>
      <p:sp>
        <p:nvSpPr>
          <p:cNvPr id="6" name="object 6"/>
          <p:cNvSpPr/>
          <p:nvPr/>
        </p:nvSpPr>
        <p:spPr>
          <a:xfrm>
            <a:off x="2184400" y="914399"/>
            <a:ext cx="2628900" cy="2349500"/>
          </a:xfrm>
          <a:custGeom>
            <a:avLst/>
            <a:gdLst/>
            <a:ahLst/>
            <a:cxnLst/>
            <a:rect l="l" t="t" r="r" b="b"/>
            <a:pathLst>
              <a:path w="2628900" h="2349500">
                <a:moveTo>
                  <a:pt x="0" y="0"/>
                </a:moveTo>
                <a:lnTo>
                  <a:pt x="2628900" y="0"/>
                </a:lnTo>
                <a:lnTo>
                  <a:pt x="2628900" y="2349500"/>
                </a:lnTo>
                <a:lnTo>
                  <a:pt x="0" y="2349500"/>
                </a:lnTo>
                <a:lnTo>
                  <a:pt x="0" y="0"/>
                </a:lnTo>
                <a:close/>
              </a:path>
            </a:pathLst>
          </a:custGeom>
          <a:ln w="9525">
            <a:solidFill>
              <a:srgbClr val="B78E20"/>
            </a:solidFill>
          </a:ln>
        </p:spPr>
        <p:txBody>
          <a:bodyPr wrap="square" lIns="0" tIns="0" rIns="0" bIns="0" rtlCol="0"/>
          <a:lstStyle/>
          <a:p>
            <a:endParaRPr/>
          </a:p>
        </p:txBody>
      </p:sp>
      <p:sp>
        <p:nvSpPr>
          <p:cNvPr id="7" name="object 7"/>
          <p:cNvSpPr txBox="1"/>
          <p:nvPr/>
        </p:nvSpPr>
        <p:spPr>
          <a:xfrm>
            <a:off x="832015" y="3737847"/>
            <a:ext cx="5338445" cy="2792239"/>
          </a:xfrm>
          <a:prstGeom prst="rect">
            <a:avLst/>
          </a:prstGeom>
          <a:solidFill>
            <a:srgbClr val="D19E99"/>
          </a:solidFill>
          <a:ln w="9525">
            <a:solidFill>
              <a:srgbClr val="B78E20"/>
            </a:solidFill>
          </a:ln>
        </p:spPr>
        <p:txBody>
          <a:bodyPr vert="horz" wrap="square" lIns="0" tIns="18415" rIns="0" bIns="0" rtlCol="0">
            <a:spAutoFit/>
          </a:bodyPr>
          <a:lstStyle/>
          <a:p>
            <a:pPr marL="43815" marR="178435">
              <a:lnSpc>
                <a:spcPts val="4400"/>
              </a:lnSpc>
              <a:spcBef>
                <a:spcPts val="145"/>
              </a:spcBef>
            </a:pPr>
            <a:r>
              <a:rPr sz="3200" spc="-20" dirty="0">
                <a:latin typeface="Arial"/>
                <a:cs typeface="Arial"/>
              </a:rPr>
              <a:t>The </a:t>
            </a:r>
            <a:r>
              <a:rPr lang="en-US" sz="3200" b="1" spc="-105" dirty="0">
                <a:latin typeface="Lucida Sans"/>
                <a:cs typeface="Arial"/>
              </a:rPr>
              <a:t>COVID Medicine</a:t>
            </a:r>
            <a:r>
              <a:rPr sz="3200" spc="-105" dirty="0">
                <a:latin typeface="Arial"/>
                <a:cs typeface="Arial"/>
              </a:rPr>
              <a:t>, </a:t>
            </a:r>
            <a:r>
              <a:rPr lang="en-US" sz="3200" spc="-105" dirty="0">
                <a:latin typeface="Arial"/>
                <a:cs typeface="Arial"/>
              </a:rPr>
              <a:t>a powerup that allows the human to kill COVID virus but in a limited amount of time only.</a:t>
            </a:r>
            <a:endParaRPr sz="3200" dirty="0">
              <a:latin typeface="Arial"/>
              <a:cs typeface="Arial"/>
            </a:endParaRPr>
          </a:p>
        </p:txBody>
      </p:sp>
      <p:sp>
        <p:nvSpPr>
          <p:cNvPr id="8" name="object 8"/>
          <p:cNvSpPr/>
          <p:nvPr/>
        </p:nvSpPr>
        <p:spPr>
          <a:xfrm>
            <a:off x="6683692" y="3737847"/>
            <a:ext cx="4374515" cy="2792239"/>
          </a:xfrm>
          <a:custGeom>
            <a:avLst/>
            <a:gdLst/>
            <a:ahLst/>
            <a:cxnLst/>
            <a:rect l="l" t="t" r="r" b="b"/>
            <a:pathLst>
              <a:path w="4374515" h="3453765">
                <a:moveTo>
                  <a:pt x="0" y="0"/>
                </a:moveTo>
                <a:lnTo>
                  <a:pt x="4374292" y="0"/>
                </a:lnTo>
                <a:lnTo>
                  <a:pt x="4374292" y="3453765"/>
                </a:lnTo>
                <a:lnTo>
                  <a:pt x="0" y="3453765"/>
                </a:lnTo>
                <a:lnTo>
                  <a:pt x="0" y="0"/>
                </a:lnTo>
                <a:close/>
              </a:path>
            </a:pathLst>
          </a:custGeom>
          <a:solidFill>
            <a:srgbClr val="D19E99"/>
          </a:solidFill>
        </p:spPr>
        <p:txBody>
          <a:bodyPr wrap="square" lIns="0" tIns="0" rIns="0" bIns="0" rtlCol="0"/>
          <a:lstStyle/>
          <a:p>
            <a:endParaRPr/>
          </a:p>
        </p:txBody>
      </p:sp>
      <p:sp>
        <p:nvSpPr>
          <p:cNvPr id="9" name="object 9"/>
          <p:cNvSpPr/>
          <p:nvPr/>
        </p:nvSpPr>
        <p:spPr>
          <a:xfrm>
            <a:off x="6689115" y="3737847"/>
            <a:ext cx="4374515" cy="2792239"/>
          </a:xfrm>
          <a:custGeom>
            <a:avLst/>
            <a:gdLst/>
            <a:ahLst/>
            <a:cxnLst/>
            <a:rect l="l" t="t" r="r" b="b"/>
            <a:pathLst>
              <a:path w="4374515" h="3453765">
                <a:moveTo>
                  <a:pt x="0" y="0"/>
                </a:moveTo>
                <a:lnTo>
                  <a:pt x="4374291" y="0"/>
                </a:lnTo>
                <a:lnTo>
                  <a:pt x="4374291" y="3453765"/>
                </a:lnTo>
                <a:lnTo>
                  <a:pt x="0" y="3453765"/>
                </a:lnTo>
                <a:lnTo>
                  <a:pt x="0" y="0"/>
                </a:lnTo>
                <a:close/>
              </a:path>
            </a:pathLst>
          </a:custGeom>
          <a:ln w="9525">
            <a:solidFill>
              <a:srgbClr val="B78E20"/>
            </a:solidFill>
          </a:ln>
        </p:spPr>
        <p:txBody>
          <a:bodyPr wrap="square" lIns="0" tIns="0" rIns="0" bIns="0" rtlCol="0"/>
          <a:lstStyle/>
          <a:p>
            <a:endParaRPr/>
          </a:p>
        </p:txBody>
      </p:sp>
      <p:sp>
        <p:nvSpPr>
          <p:cNvPr id="10" name="object 10"/>
          <p:cNvSpPr txBox="1"/>
          <p:nvPr/>
        </p:nvSpPr>
        <p:spPr>
          <a:xfrm>
            <a:off x="6731647" y="3743164"/>
            <a:ext cx="4012553" cy="1663597"/>
          </a:xfrm>
          <a:prstGeom prst="rect">
            <a:avLst/>
          </a:prstGeom>
        </p:spPr>
        <p:txBody>
          <a:bodyPr vert="horz" wrap="square" lIns="0" tIns="12700" rIns="0" bIns="0" rtlCol="0">
            <a:spAutoFit/>
          </a:bodyPr>
          <a:lstStyle/>
          <a:p>
            <a:pPr marL="12700" marR="5080">
              <a:lnSpc>
                <a:spcPct val="114599"/>
              </a:lnSpc>
              <a:spcBef>
                <a:spcPts val="100"/>
              </a:spcBef>
              <a:tabLst>
                <a:tab pos="2214880" algn="l"/>
              </a:tabLst>
            </a:pPr>
            <a:r>
              <a:rPr sz="3200" spc="-20" dirty="0">
                <a:latin typeface="Arial"/>
                <a:cs typeface="Arial"/>
              </a:rPr>
              <a:t>The </a:t>
            </a:r>
            <a:r>
              <a:rPr lang="en-US" sz="3200" b="1" spc="-105" dirty="0">
                <a:latin typeface="Lucida Sans"/>
                <a:cs typeface="Lucida Sans"/>
              </a:rPr>
              <a:t>Maze</a:t>
            </a:r>
            <a:r>
              <a:rPr sz="3200" spc="-105" dirty="0">
                <a:latin typeface="Arial"/>
                <a:cs typeface="Arial"/>
              </a:rPr>
              <a:t>, </a:t>
            </a:r>
            <a:r>
              <a:rPr sz="3200" dirty="0">
                <a:latin typeface="Arial"/>
                <a:cs typeface="Arial"/>
              </a:rPr>
              <a:t>a</a:t>
            </a:r>
            <a:r>
              <a:rPr lang="en-US" sz="3200" dirty="0">
                <a:latin typeface="Arial"/>
                <a:cs typeface="Arial"/>
              </a:rPr>
              <a:t> neon colored enclosed place</a:t>
            </a:r>
            <a:r>
              <a:rPr sz="3200" dirty="0">
                <a:latin typeface="Arial"/>
                <a:cs typeface="Arial"/>
              </a:rPr>
              <a:t>.</a:t>
            </a:r>
            <a:r>
              <a:rPr lang="en-US" sz="3200" dirty="0">
                <a:latin typeface="Arial"/>
                <a:cs typeface="Arial"/>
              </a:rPr>
              <a:t> </a:t>
            </a:r>
            <a:endParaRPr sz="3200" dirty="0">
              <a:latin typeface="Arial"/>
              <a:cs typeface="Arial"/>
            </a:endParaRPr>
          </a:p>
        </p:txBody>
      </p:sp>
      <p:pic>
        <p:nvPicPr>
          <p:cNvPr id="12" name="Picture 11">
            <a:extLst>
              <a:ext uri="{FF2B5EF4-FFF2-40B4-BE49-F238E27FC236}">
                <a16:creationId xmlns:a16="http://schemas.microsoft.com/office/drawing/2014/main" id="{7F48F167-B683-406C-8474-D2901176C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425" y="935665"/>
            <a:ext cx="2491242" cy="2321769"/>
          </a:xfrm>
          <a:prstGeom prst="rect">
            <a:avLst/>
          </a:prstGeom>
        </p:spPr>
      </p:pic>
      <p:pic>
        <p:nvPicPr>
          <p:cNvPr id="14" name="Picture 13">
            <a:extLst>
              <a:ext uri="{FF2B5EF4-FFF2-40B4-BE49-F238E27FC236}">
                <a16:creationId xmlns:a16="http://schemas.microsoft.com/office/drawing/2014/main" id="{C71467CB-7FD0-4A41-8A7C-B4C328AED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366" y="590502"/>
            <a:ext cx="2146209" cy="2567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 y="0"/>
            <a:ext cx="121539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5935" y="5733182"/>
            <a:ext cx="8359140" cy="726440"/>
          </a:xfrm>
          <a:custGeom>
            <a:avLst/>
            <a:gdLst/>
            <a:ahLst/>
            <a:cxnLst/>
            <a:rect l="l" t="t" r="r" b="b"/>
            <a:pathLst>
              <a:path w="8359140" h="726439">
                <a:moveTo>
                  <a:pt x="0" y="0"/>
                </a:moveTo>
                <a:lnTo>
                  <a:pt x="8359139" y="0"/>
                </a:lnTo>
                <a:lnTo>
                  <a:pt x="8359139" y="726440"/>
                </a:lnTo>
                <a:lnTo>
                  <a:pt x="0" y="726440"/>
                </a:lnTo>
                <a:lnTo>
                  <a:pt x="0" y="0"/>
                </a:lnTo>
                <a:close/>
              </a:path>
            </a:pathLst>
          </a:custGeom>
          <a:solidFill>
            <a:srgbClr val="A7A7A7">
              <a:alpha val="81559"/>
            </a:srgbClr>
          </a:solidFill>
        </p:spPr>
        <p:txBody>
          <a:bodyPr wrap="square" lIns="0" tIns="0" rIns="0" bIns="0" rtlCol="0"/>
          <a:lstStyle/>
          <a:p>
            <a:endParaRPr/>
          </a:p>
        </p:txBody>
      </p:sp>
      <p:sp>
        <p:nvSpPr>
          <p:cNvPr id="7" name="Title 6">
            <a:extLst>
              <a:ext uri="{FF2B5EF4-FFF2-40B4-BE49-F238E27FC236}">
                <a16:creationId xmlns:a16="http://schemas.microsoft.com/office/drawing/2014/main" id="{495771DE-BEC9-4687-824B-3EA5715D5F80}"/>
              </a:ext>
            </a:extLst>
          </p:cNvPr>
          <p:cNvSpPr>
            <a:spLocks noGrp="1"/>
          </p:cNvSpPr>
          <p:nvPr>
            <p:ph type="title"/>
          </p:nvPr>
        </p:nvSpPr>
        <p:spPr>
          <a:xfrm>
            <a:off x="3987800" y="215900"/>
            <a:ext cx="4216400" cy="528320"/>
          </a:xfrm>
        </p:spPr>
        <p:txBody>
          <a:bodyPr/>
          <a:lstStyle/>
          <a:p>
            <a:endParaRPr lang="en-US" dirty="0"/>
          </a:p>
        </p:txBody>
      </p:sp>
      <p:sp>
        <p:nvSpPr>
          <p:cNvPr id="8" name="Title 7">
            <a:extLst>
              <a:ext uri="{FF2B5EF4-FFF2-40B4-BE49-F238E27FC236}">
                <a16:creationId xmlns:a16="http://schemas.microsoft.com/office/drawing/2014/main" id="{E6873CD5-70F1-4E92-A05B-A530A71257F6}"/>
              </a:ext>
            </a:extLst>
          </p:cNvPr>
          <p:cNvSpPr txBox="1">
            <a:spLocks/>
          </p:cNvSpPr>
          <p:nvPr/>
        </p:nvSpPr>
        <p:spPr>
          <a:xfrm>
            <a:off x="2895600" y="5733182"/>
            <a:ext cx="3657600" cy="738664"/>
          </a:xfrm>
          <a:prstGeom prst="rect">
            <a:avLst/>
          </a:prstGeom>
        </p:spPr>
        <p:txBody>
          <a:bodyPr wrap="square" lIns="0" tIns="0" rIns="0" bIns="0">
            <a:spAutoFit/>
          </a:bodyPr>
          <a:lstStyle>
            <a:lvl1pPr>
              <a:defRPr sz="3300" b="0" i="0">
                <a:solidFill>
                  <a:schemeClr val="tx1"/>
                </a:solidFill>
                <a:latin typeface="Arial"/>
                <a:ea typeface="+mj-ea"/>
                <a:cs typeface="Arial"/>
              </a:defRPr>
            </a:lvl1pPr>
          </a:lstStyle>
          <a:p>
            <a:r>
              <a:rPr lang="en-US" sz="4800" kern="0" dirty="0">
                <a:latin typeface="Impact" panose="020B0806030902050204" pitchFamily="34" charset="0"/>
              </a:rPr>
              <a:t>III. Gameplay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203</Words>
  <Application>Microsoft Office PowerPoint</Application>
  <PresentationFormat>Widescreen</PresentationFormat>
  <Paragraphs>36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Eras Demi ITC</vt:lpstr>
      <vt:lpstr>Impact</vt:lpstr>
      <vt:lpstr>Lucida Console</vt:lpstr>
      <vt:lpstr>Lucida Sans</vt:lpstr>
      <vt:lpstr>Office Theme</vt:lpstr>
      <vt:lpstr>PowerPoint Presentation</vt:lpstr>
      <vt:lpstr>I. Project Description</vt:lpstr>
      <vt:lpstr>Concept Based on:</vt:lpstr>
      <vt:lpstr>Algorithm and Gameplay based on:</vt:lpstr>
      <vt:lpstr>PowerPoint Presentation</vt:lpstr>
      <vt:lpstr>PowerPoint Presentation</vt:lpstr>
      <vt:lpstr>PowerPoint Presentation</vt:lpstr>
      <vt:lpstr>PowerPoint Presentation</vt:lpstr>
      <vt:lpstr>PowerPoint Presentation</vt:lpstr>
      <vt:lpstr>PowerPoint Presentation</vt:lpstr>
      <vt:lpstr>* Space : starts the game.</vt:lpstr>
      <vt:lpstr>PowerPoint Presentation</vt:lpstr>
      <vt:lpstr>PACMAN GAME</vt:lpstr>
      <vt:lpstr>Background</vt:lpstr>
      <vt:lpstr>PowerPoint Presentation</vt:lpstr>
      <vt:lpstr>VIRUS</vt:lpstr>
      <vt:lpstr>Display</vt:lpstr>
      <vt:lpstr>Game</vt:lpstr>
      <vt:lpstr>Path Finder</vt:lpstr>
      <vt:lpstr>Main</vt:lpstr>
      <vt:lpstr>PowerPoint Presentation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Owner</cp:lastModifiedBy>
  <cp:revision>21</cp:revision>
  <dcterms:created xsi:type="dcterms:W3CDTF">2020-05-06T15:50:53Z</dcterms:created>
  <dcterms:modified xsi:type="dcterms:W3CDTF">2020-05-06T19:07:45Z</dcterms:modified>
</cp:coreProperties>
</file>