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98" r:id="rId3"/>
    <p:sldId id="257" r:id="rId4"/>
    <p:sldId id="258" r:id="rId5"/>
    <p:sldId id="260" r:id="rId6"/>
    <p:sldId id="263" r:id="rId7"/>
    <p:sldId id="265" r:id="rId8"/>
    <p:sldId id="266" r:id="rId9"/>
    <p:sldId id="270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  <p:embeddedFont>
      <p:font typeface="Calisto MT" panose="020406030505050303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ascadia Mono SemiBold" panose="020B0609020000020004" pitchFamily="49" charset="0"/>
      <p:bold r:id="rId22"/>
      <p:boldItalic r:id="rId23"/>
    </p:embeddedFont>
    <p:embeddedFont>
      <p:font typeface="Gantari" panose="020B060402020202020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Hind" panose="02000000000000000000" pitchFamily="2" charset="0"/>
      <p:regular r:id="rId32"/>
      <p:bold r:id="rId33"/>
    </p:embeddedFont>
    <p:embeddedFont>
      <p:font typeface="Lexend" panose="020B0604020202020204" charset="0"/>
      <p:regular r:id="rId34"/>
      <p:bold r:id="rId35"/>
    </p:embeddedFont>
    <p:embeddedFont>
      <p:font typeface="Mada" panose="020B0604020202020204" charset="-78"/>
      <p:regular r:id="rId36"/>
      <p:bold r:id="rId37"/>
    </p:embeddedFont>
    <p:embeddedFont>
      <p:font typeface="Microsoft Himalaya" panose="01010100010101010101" pitchFamily="2" charset="0"/>
      <p:regular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9913E-6C80-46AB-A95A-45DF88AD3DD6}">
  <a:tblStyle styleId="{0259913E-6C80-46AB-A95A-45DF88AD3D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openxmlformats.org/officeDocument/2006/relationships/tableStyles" Target="tableStyles.xml"/><Relationship Id="rId20" Type="http://schemas.openxmlformats.org/officeDocument/2006/relationships/font" Target="fonts/font9.fntdata"/><Relationship Id="rId41" Type="http://schemas.openxmlformats.org/officeDocument/2006/relationships/font" Target="fonts/font3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 patel" userId="81e75476b0043ed3" providerId="LiveId" clId="{E50E60DB-2643-4319-BDFB-A542A92FC9CB}"/>
    <pc:docChg chg="modSld">
      <pc:chgData name="ved patel" userId="81e75476b0043ed3" providerId="LiveId" clId="{E50E60DB-2643-4319-BDFB-A542A92FC9CB}" dt="2024-08-09T19:47:50.272" v="5" actId="20577"/>
      <pc:docMkLst>
        <pc:docMk/>
      </pc:docMkLst>
      <pc:sldChg chg="modSp mod">
        <pc:chgData name="ved patel" userId="81e75476b0043ed3" providerId="LiveId" clId="{E50E60DB-2643-4319-BDFB-A542A92FC9CB}" dt="2024-08-09T19:47:50.272" v="5" actId="20577"/>
        <pc:sldMkLst>
          <pc:docMk/>
          <pc:sldMk cId="0" sldId="270"/>
        </pc:sldMkLst>
        <pc:spChg chg="mod">
          <ac:chgData name="ved patel" userId="81e75476b0043ed3" providerId="LiveId" clId="{E50E60DB-2643-4319-BDFB-A542A92FC9CB}" dt="2024-08-09T19:47:50.272" v="5" actId="20577"/>
          <ac:spMkLst>
            <pc:docMk/>
            <pc:sldMk cId="0" sldId="270"/>
            <ac:spMk id="6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294afe24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294afe24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294afe24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294afe24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294afe2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294afe24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294afe24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294afe24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9fe3b41df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9fe3b41df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9fe3b41df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d9fe3b41df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d9fe3b41df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d9fe3b41df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d9fe3b41d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d9fe3b41d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0" y="-451278"/>
            <a:ext cx="9586025" cy="6040428"/>
            <a:chOff x="0" y="-451278"/>
            <a:chExt cx="9586025" cy="6040428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0" y="4351950"/>
              <a:ext cx="1789500" cy="1237200"/>
              <a:chOff x="0" y="4351950"/>
              <a:chExt cx="1789500" cy="1237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528500" y="4776525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-261000" y="4840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8" name="Google Shape;128;p13"/>
              <p:cNvCxnSpPr/>
              <p:nvPr/>
            </p:nvCxnSpPr>
            <p:spPr>
              <a:xfrm>
                <a:off x="0" y="49070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13"/>
            <p:cNvGrpSpPr/>
            <p:nvPr/>
          </p:nvGrpSpPr>
          <p:grpSpPr>
            <a:xfrm>
              <a:off x="8711225" y="0"/>
              <a:ext cx="874800" cy="874800"/>
              <a:chOff x="8711225" y="0"/>
              <a:chExt cx="874800" cy="874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32" name="Google Shape;132;p13"/>
              <p:cNvCxnSpPr>
                <a:stCxn id="130" idx="2"/>
                <a:endCxn id="130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" name="Google Shape;133;p13"/>
            <p:cNvGrpSpPr/>
            <p:nvPr/>
          </p:nvGrpSpPr>
          <p:grpSpPr>
            <a:xfrm>
              <a:off x="0" y="-451278"/>
              <a:ext cx="874800" cy="1023176"/>
              <a:chOff x="0" y="-451278"/>
              <a:chExt cx="874800" cy="1023176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7354500" y="4621600"/>
              <a:ext cx="1789501" cy="522000"/>
              <a:chOff x="7354500" y="4621600"/>
              <a:chExt cx="1789501" cy="52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7354500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4" name="Google Shape;144;p14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145" name="Google Shape;145;p14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7" name="Google Shape;147;p14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ctrTitle"/>
          </p:nvPr>
        </p:nvSpPr>
        <p:spPr>
          <a:xfrm>
            <a:off x="4144900" y="585397"/>
            <a:ext cx="42840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4144900" y="1458400"/>
            <a:ext cx="4284000" cy="11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4144900" y="3427364"/>
            <a:ext cx="395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sz="12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-261000" y="-176475"/>
            <a:ext cx="9862200" cy="5319975"/>
            <a:chOff x="-261000" y="-176475"/>
            <a:chExt cx="9862200" cy="5319975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-261000" y="4621500"/>
              <a:ext cx="2050500" cy="522000"/>
              <a:chOff x="-261000" y="0"/>
              <a:chExt cx="2050500" cy="522000"/>
            </a:xfrm>
          </p:grpSpPr>
          <p:sp>
            <p:nvSpPr>
              <p:cNvPr id="201" name="Google Shape;201;p1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3" name="Google Shape;203;p19"/>
              <p:cNvCxnSpPr>
                <a:endCxn id="201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4" name="Google Shape;204;p19"/>
            <p:cNvGrpSpPr/>
            <p:nvPr/>
          </p:nvGrpSpPr>
          <p:grpSpPr>
            <a:xfrm>
              <a:off x="7375100" y="-176475"/>
              <a:ext cx="2226100" cy="874800"/>
              <a:chOff x="0" y="-176475"/>
              <a:chExt cx="2226100" cy="874800"/>
            </a:xfrm>
          </p:grpSpPr>
          <p:sp>
            <p:nvSpPr>
              <p:cNvPr id="205" name="Google Shape;205;p19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7" name="Google Shape;207;p19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rot="10800000" flipH="1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rot="10800000" flipH="1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13200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-264543" y="-451278"/>
            <a:ext cx="9408544" cy="5594828"/>
            <a:chOff x="-264543" y="-451278"/>
            <a:chExt cx="9408544" cy="5594828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-264543" y="4621550"/>
              <a:ext cx="522000" cy="52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1524957" y="4752025"/>
              <a:ext cx="261000" cy="26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9" name="Google Shape;39;p4"/>
            <p:cNvCxnSpPr>
              <a:endCxn id="37" idx="6"/>
            </p:cNvCxnSpPr>
            <p:nvPr/>
          </p:nvCxnSpPr>
          <p:spPr>
            <a:xfrm rot="10800000">
              <a:off x="-264543" y="4882550"/>
              <a:ext cx="205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8269200" y="-451278"/>
              <a:ext cx="874800" cy="1023176"/>
              <a:chOff x="0" y="-451278"/>
              <a:chExt cx="874800" cy="102317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-630975" y="136950"/>
            <a:ext cx="9778750" cy="5006554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5" r:id="rId14"/>
    <p:sldLayoutId id="2147483666" r:id="rId15"/>
    <p:sldLayoutId id="214748366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andanvakani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ved4879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 : AGROTECH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1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 HEALTH-TECH COMPANY</a:t>
            </a:r>
            <a:endParaRPr sz="3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692450" y="1203600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26C88-A592-B94D-DC1E-D025E162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50" y="1159262"/>
            <a:ext cx="2824975" cy="2824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F9FB1-6738-96F0-FED4-0299001AF38D}"/>
              </a:ext>
            </a:extLst>
          </p:cNvPr>
          <p:cNvSpPr txBox="1"/>
          <p:nvPr/>
        </p:nvSpPr>
        <p:spPr>
          <a:xfrm>
            <a:off x="971550" y="0"/>
            <a:ext cx="707843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problem statement title:</a:t>
            </a:r>
          </a:p>
          <a:p>
            <a:pPr algn="ctr"/>
            <a:endParaRPr lang="en-US" sz="24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ctr"/>
            <a:r>
              <a:rPr lang="en-US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Create a soil health monitoring system using IoT sensors and data analytics</a:t>
            </a:r>
          </a:p>
          <a:p>
            <a:endParaRPr lang="en-US" sz="24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                                    team name : TEAM - “SAMP”</a:t>
            </a:r>
          </a:p>
          <a:p>
            <a:endParaRPr lang="en-US" sz="24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                                    Team leader name : VED PATEL</a:t>
            </a:r>
          </a:p>
          <a:p>
            <a:r>
              <a:rPr lang="en-US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Team Member name : NANDAN VAKANI</a:t>
            </a:r>
          </a:p>
          <a:p>
            <a:r>
              <a:rPr lang="en-US" sz="24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                                       theme name :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AGRICULTURE TECHNOLOGY</a:t>
            </a:r>
          </a:p>
          <a:p>
            <a:endParaRPr lang="en-US" sz="24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58A2-696E-7074-7893-865409CC5A03}"/>
              </a:ext>
            </a:extLst>
          </p:cNvPr>
          <p:cNvSpPr/>
          <p:nvPr/>
        </p:nvSpPr>
        <p:spPr>
          <a:xfrm>
            <a:off x="873578" y="81643"/>
            <a:ext cx="7298871" cy="1494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Create a soil health monitoring system using IoT sensors and data analytics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F4D08-C1B4-E8E0-1964-860A350D1308}"/>
              </a:ext>
            </a:extLst>
          </p:cNvPr>
          <p:cNvSpPr txBox="1"/>
          <p:nvPr/>
        </p:nvSpPr>
        <p:spPr>
          <a:xfrm>
            <a:off x="971550" y="1755322"/>
            <a:ext cx="745245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Soil health is crucial for sustainable agriculture, as it directly impacts crop yields, water quality, and ecosystem balance. Traditional soil testing methods are time-consuming, labor-intensive, and often provide limited insights. This problem statement seeks innovative solutions for real-time soil health monitoring using</a:t>
            </a:r>
            <a:endParaRPr lang="en-IN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/>
          <p:nvPr/>
        </p:nvSpPr>
        <p:spPr>
          <a:xfrm>
            <a:off x="3397602" y="16387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286" name="Google Shape;286;p28"/>
          <p:cNvSpPr/>
          <p:nvPr/>
        </p:nvSpPr>
        <p:spPr>
          <a:xfrm flipH="1">
            <a:off x="3702402" y="16387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287" name="Google Shape;287;p28"/>
          <p:cNvSpPr/>
          <p:nvPr/>
        </p:nvSpPr>
        <p:spPr>
          <a:xfrm rot="10800000" flipH="1">
            <a:off x="3397602" y="19435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288" name="Google Shape;288;p28"/>
          <p:cNvSpPr/>
          <p:nvPr/>
        </p:nvSpPr>
        <p:spPr>
          <a:xfrm rot="10800000">
            <a:off x="3702402" y="1943525"/>
            <a:ext cx="2043900" cy="2043900"/>
          </a:xfrm>
          <a:prstGeom prst="pie">
            <a:avLst>
              <a:gd name="adj1" fmla="val 1082186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da"/>
              <a:ea typeface="Mada"/>
              <a:cs typeface="Mada"/>
              <a:sym typeface="Mada"/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>
            <a:off x="987750" y="2813075"/>
            <a:ext cx="716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4571950" y="1354150"/>
            <a:ext cx="0" cy="291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2" name="Google Shape;292;p28"/>
          <p:cNvSpPr txBox="1"/>
          <p:nvPr/>
        </p:nvSpPr>
        <p:spPr>
          <a:xfrm>
            <a:off x="1139704" y="1891250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Deploy sensors to measure parameters </a:t>
            </a:r>
            <a:endParaRPr sz="18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1121850" y="988722"/>
            <a:ext cx="2043895" cy="95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1. </a:t>
            </a:r>
            <a:r>
              <a:rPr lang="en-US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IoT (Internet of Things) sensors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6033197" y="3513508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Innovative solutions to reduce food waste</a:t>
            </a:r>
            <a:endParaRPr sz="18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6091924" y="3040142"/>
            <a:ext cx="197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4.</a:t>
            </a:r>
            <a:r>
              <a:rPr lang="en-I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Food Waste Reduction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051150" y="1832042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Develop algorithms</a:t>
            </a:r>
            <a:endParaRPr sz="20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6051150" y="1354140"/>
            <a:ext cx="197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2. </a:t>
            </a:r>
            <a:r>
              <a:rPr lang="en-I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analytics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1139704" y="3749068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To help farmers to built their new income resource</a:t>
            </a:r>
            <a:endParaRPr sz="18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1078850" y="3468435"/>
            <a:ext cx="1991431" cy="35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3. </a:t>
            </a:r>
            <a:r>
              <a:rPr lang="en-I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Limited Access to Finance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3745402" y="1986388"/>
            <a:ext cx="1653100" cy="1653374"/>
          </a:xfrm>
          <a:custGeom>
            <a:avLst/>
            <a:gdLst/>
            <a:ahLst/>
            <a:cxnLst/>
            <a:rect l="l" t="t" r="r" b="b"/>
            <a:pathLst>
              <a:path w="6032" h="6033" extrusionOk="0">
                <a:moveTo>
                  <a:pt x="6032" y="3018"/>
                </a:moveTo>
                <a:lnTo>
                  <a:pt x="6032" y="3018"/>
                </a:lnTo>
                <a:cubicBezTo>
                  <a:pt x="6032" y="4683"/>
                  <a:pt x="4683" y="6033"/>
                  <a:pt x="3018" y="6033"/>
                </a:cubicBezTo>
                <a:cubicBezTo>
                  <a:pt x="1352" y="6033"/>
                  <a:pt x="0" y="4683"/>
                  <a:pt x="0" y="3018"/>
                </a:cubicBezTo>
                <a:cubicBezTo>
                  <a:pt x="0" y="1352"/>
                  <a:pt x="1352" y="0"/>
                  <a:pt x="3018" y="0"/>
                </a:cubicBezTo>
                <a:cubicBezTo>
                  <a:pt x="4683" y="0"/>
                  <a:pt x="6032" y="1352"/>
                  <a:pt x="6032" y="30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28"/>
          <p:cNvGrpSpPr/>
          <p:nvPr/>
        </p:nvGrpSpPr>
        <p:grpSpPr>
          <a:xfrm>
            <a:off x="4395824" y="2540616"/>
            <a:ext cx="351937" cy="544981"/>
            <a:chOff x="5972327" y="1180025"/>
            <a:chExt cx="151612" cy="234784"/>
          </a:xfrm>
        </p:grpSpPr>
        <p:sp>
          <p:nvSpPr>
            <p:cNvPr id="302" name="Google Shape;302;p28"/>
            <p:cNvSpPr/>
            <p:nvPr/>
          </p:nvSpPr>
          <p:spPr>
            <a:xfrm>
              <a:off x="6006484" y="1180025"/>
              <a:ext cx="83171" cy="27530"/>
            </a:xfrm>
            <a:custGeom>
              <a:avLst/>
              <a:gdLst/>
              <a:ahLst/>
              <a:cxnLst/>
              <a:rect l="l" t="t" r="r" b="b"/>
              <a:pathLst>
                <a:path w="83171" h="27530" extrusionOk="0">
                  <a:moveTo>
                    <a:pt x="14087" y="27531"/>
                  </a:moveTo>
                  <a:lnTo>
                    <a:pt x="69084" y="27531"/>
                  </a:lnTo>
                  <a:lnTo>
                    <a:pt x="69084" y="13444"/>
                  </a:lnTo>
                  <a:lnTo>
                    <a:pt x="83171" y="13444"/>
                  </a:lnTo>
                  <a:lnTo>
                    <a:pt x="83171" y="0"/>
                  </a:lnTo>
                  <a:lnTo>
                    <a:pt x="0" y="0"/>
                  </a:lnTo>
                  <a:lnTo>
                    <a:pt x="0" y="13444"/>
                  </a:lnTo>
                  <a:lnTo>
                    <a:pt x="14087" y="13444"/>
                  </a:lnTo>
                  <a:lnTo>
                    <a:pt x="14087" y="27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013881" y="1283587"/>
              <a:ext cx="69148" cy="82978"/>
            </a:xfrm>
            <a:custGeom>
              <a:avLst/>
              <a:gdLst/>
              <a:ahLst/>
              <a:cxnLst/>
              <a:rect l="l" t="t" r="r" b="b"/>
              <a:pathLst>
                <a:path w="69148" h="82978" extrusionOk="0">
                  <a:moveTo>
                    <a:pt x="34542" y="0"/>
                  </a:moveTo>
                  <a:cubicBezTo>
                    <a:pt x="15502" y="0"/>
                    <a:pt x="0" y="15502"/>
                    <a:pt x="0" y="34542"/>
                  </a:cubicBezTo>
                  <a:lnTo>
                    <a:pt x="0" y="54483"/>
                  </a:lnTo>
                  <a:cubicBezTo>
                    <a:pt x="0" y="56605"/>
                    <a:pt x="1222" y="58600"/>
                    <a:pt x="3152" y="59500"/>
                  </a:cubicBezTo>
                  <a:cubicBezTo>
                    <a:pt x="9906" y="62781"/>
                    <a:pt x="14087" y="69470"/>
                    <a:pt x="14087" y="76868"/>
                  </a:cubicBezTo>
                  <a:lnTo>
                    <a:pt x="14087" y="82978"/>
                  </a:lnTo>
                  <a:lnTo>
                    <a:pt x="27531" y="82978"/>
                  </a:lnTo>
                  <a:lnTo>
                    <a:pt x="27531" y="68891"/>
                  </a:lnTo>
                  <a:lnTo>
                    <a:pt x="41618" y="68891"/>
                  </a:lnTo>
                  <a:lnTo>
                    <a:pt x="41618" y="82978"/>
                  </a:lnTo>
                  <a:lnTo>
                    <a:pt x="55062" y="82978"/>
                  </a:lnTo>
                  <a:lnTo>
                    <a:pt x="55062" y="76996"/>
                  </a:lnTo>
                  <a:cubicBezTo>
                    <a:pt x="55062" y="69599"/>
                    <a:pt x="59243" y="62781"/>
                    <a:pt x="65933" y="59564"/>
                  </a:cubicBezTo>
                  <a:cubicBezTo>
                    <a:pt x="67927" y="58600"/>
                    <a:pt x="69149" y="56670"/>
                    <a:pt x="69149" y="54547"/>
                  </a:cubicBezTo>
                  <a:lnTo>
                    <a:pt x="69149" y="34607"/>
                  </a:lnTo>
                  <a:cubicBezTo>
                    <a:pt x="69149" y="15566"/>
                    <a:pt x="53647" y="64"/>
                    <a:pt x="34607" y="64"/>
                  </a:cubicBezTo>
                  <a:lnTo>
                    <a:pt x="34607" y="64"/>
                  </a:lnTo>
                  <a:close/>
                  <a:moveTo>
                    <a:pt x="27466" y="41361"/>
                  </a:moveTo>
                  <a:lnTo>
                    <a:pt x="13379" y="41361"/>
                  </a:lnTo>
                  <a:lnTo>
                    <a:pt x="13379" y="27274"/>
                  </a:lnTo>
                  <a:lnTo>
                    <a:pt x="27466" y="27274"/>
                  </a:lnTo>
                  <a:lnTo>
                    <a:pt x="27466" y="41361"/>
                  </a:lnTo>
                  <a:close/>
                  <a:moveTo>
                    <a:pt x="55641" y="41361"/>
                  </a:moveTo>
                  <a:lnTo>
                    <a:pt x="41554" y="41361"/>
                  </a:lnTo>
                  <a:lnTo>
                    <a:pt x="41554" y="27274"/>
                  </a:lnTo>
                  <a:lnTo>
                    <a:pt x="55641" y="27274"/>
                  </a:lnTo>
                  <a:lnTo>
                    <a:pt x="55641" y="413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72327" y="1221643"/>
              <a:ext cx="151612" cy="193166"/>
            </a:xfrm>
            <a:custGeom>
              <a:avLst/>
              <a:gdLst/>
              <a:ahLst/>
              <a:cxnLst/>
              <a:rect l="l" t="t" r="r" b="b"/>
              <a:pathLst>
                <a:path w="151612" h="193166" extrusionOk="0">
                  <a:moveTo>
                    <a:pt x="124017" y="28496"/>
                  </a:moveTo>
                  <a:cubicBezTo>
                    <a:pt x="113340" y="22385"/>
                    <a:pt x="106071" y="11836"/>
                    <a:pt x="104013" y="0"/>
                  </a:cubicBezTo>
                  <a:lnTo>
                    <a:pt x="47600" y="0"/>
                  </a:lnTo>
                  <a:cubicBezTo>
                    <a:pt x="45477" y="11900"/>
                    <a:pt x="38209" y="22385"/>
                    <a:pt x="27595" y="28496"/>
                  </a:cubicBezTo>
                  <a:cubicBezTo>
                    <a:pt x="10549" y="38209"/>
                    <a:pt x="0" y="56477"/>
                    <a:pt x="0" y="76096"/>
                  </a:cubicBezTo>
                  <a:lnTo>
                    <a:pt x="0" y="193166"/>
                  </a:lnTo>
                  <a:lnTo>
                    <a:pt x="151613" y="193166"/>
                  </a:lnTo>
                  <a:lnTo>
                    <a:pt x="151613" y="76096"/>
                  </a:lnTo>
                  <a:cubicBezTo>
                    <a:pt x="151613" y="56477"/>
                    <a:pt x="141064" y="38209"/>
                    <a:pt x="124017" y="28496"/>
                  </a:cubicBezTo>
                  <a:lnTo>
                    <a:pt x="124017" y="28496"/>
                  </a:lnTo>
                  <a:close/>
                  <a:moveTo>
                    <a:pt x="124082" y="116684"/>
                  </a:moveTo>
                  <a:cubicBezTo>
                    <a:pt x="124082" y="124082"/>
                    <a:pt x="120094" y="130707"/>
                    <a:pt x="113661" y="134052"/>
                  </a:cubicBezTo>
                  <a:cubicBezTo>
                    <a:pt x="111796" y="135017"/>
                    <a:pt x="110638" y="136947"/>
                    <a:pt x="110638" y="139069"/>
                  </a:cubicBezTo>
                  <a:lnTo>
                    <a:pt x="110638" y="158946"/>
                  </a:lnTo>
                  <a:lnTo>
                    <a:pt x="41554" y="158946"/>
                  </a:lnTo>
                  <a:lnTo>
                    <a:pt x="41554" y="139069"/>
                  </a:lnTo>
                  <a:cubicBezTo>
                    <a:pt x="41554" y="136947"/>
                    <a:pt x="40332" y="135017"/>
                    <a:pt x="38402" y="134052"/>
                  </a:cubicBezTo>
                  <a:cubicBezTo>
                    <a:pt x="31648" y="130772"/>
                    <a:pt x="27467" y="124082"/>
                    <a:pt x="27467" y="116684"/>
                  </a:cubicBezTo>
                  <a:lnTo>
                    <a:pt x="27467" y="96487"/>
                  </a:lnTo>
                  <a:cubicBezTo>
                    <a:pt x="30104" y="32420"/>
                    <a:pt x="121445" y="32420"/>
                    <a:pt x="124082" y="96487"/>
                  </a:cubicBezTo>
                  <a:lnTo>
                    <a:pt x="124082" y="1166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/>
        </p:nvSpPr>
        <p:spPr>
          <a:xfrm>
            <a:off x="3516900" y="1688313"/>
            <a:ext cx="211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6214800" y="2394038"/>
            <a:ext cx="220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6311593" y="810465"/>
            <a:ext cx="22092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Potential features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ill Sans MT" panose="020B0502020104020203" pitchFamily="34" charset="0"/>
                <a:ea typeface="Hind"/>
                <a:cs typeface="Hind"/>
                <a:sym typeface="Hind"/>
              </a:rPr>
              <a:t>1. Real-time soil health dashboard2. Automated alerts for critical conditions3. Personalized recommendations for soil improvement4. Integration with existing farm management systems5. Scalability for large-scale agricultural operations</a:t>
            </a:r>
            <a:endParaRPr dirty="0">
              <a:solidFill>
                <a:schemeClr val="dk1"/>
              </a:solidFill>
              <a:latin typeface="Gill Sans MT" panose="020B0502020104020203" pitchFamily="34" charset="0"/>
              <a:ea typeface="Hind"/>
              <a:cs typeface="Hind"/>
              <a:sym typeface="Hind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5100" y="2394038"/>
            <a:ext cx="220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07398" y="769939"/>
            <a:ext cx="2580814" cy="133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Gill Sans MT" panose="020B0502020104020203" pitchFamily="34" charset="0"/>
                <a:ea typeface="Hind"/>
                <a:cs typeface="Hind"/>
                <a:sym typeface="Hind"/>
              </a:rPr>
              <a:t>Goals</a:t>
            </a:r>
            <a:r>
              <a:rPr lang="en-US" sz="1600" dirty="0">
                <a:solidFill>
                  <a:schemeClr val="dk1"/>
                </a:solidFill>
                <a:latin typeface="Gill Sans MT" panose="020B0502020104020203" pitchFamily="34" charset="0"/>
                <a:ea typeface="Hind"/>
                <a:cs typeface="Hind"/>
                <a:sym typeface="Hind"/>
              </a:rPr>
              <a:t>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Gill Sans MT" panose="020B0502020104020203" pitchFamily="34" charset="0"/>
              <a:ea typeface="Hind"/>
              <a:cs typeface="Hind"/>
              <a:sym typeface="Hin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ill Sans MT" panose="020B0502020104020203" pitchFamily="34" charset="0"/>
                <a:ea typeface="Hind"/>
                <a:cs typeface="Hind"/>
                <a:sym typeface="Hind"/>
              </a:rPr>
              <a:t>1. Enable farmers to make data-driven decisions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ill Sans MT" panose="020B0502020104020203" pitchFamily="34" charset="0"/>
                <a:ea typeface="Hind"/>
                <a:cs typeface="Hind"/>
                <a:sym typeface="Hind"/>
              </a:rPr>
              <a:t>2. Optimize fertilizer and water usage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ill Sans MT" panose="020B0502020104020203" pitchFamily="34" charset="0"/>
                <a:ea typeface="Hind"/>
                <a:cs typeface="Hind"/>
                <a:sym typeface="Hind"/>
              </a:rPr>
              <a:t>3. Detect early warnings for soil-borne diseases4. Promote sustainable soil management practices</a:t>
            </a:r>
            <a:endParaRPr sz="1600" dirty="0">
              <a:solidFill>
                <a:schemeClr val="dk1"/>
              </a:solidFill>
              <a:latin typeface="Gill Sans MT" panose="020B0502020104020203" pitchFamily="34" charset="0"/>
              <a:ea typeface="Hind"/>
              <a:cs typeface="Hind"/>
              <a:sym typeface="Hind"/>
            </a:endParaRPr>
          </a:p>
        </p:txBody>
      </p:sp>
      <p:sp>
        <p:nvSpPr>
          <p:cNvPr id="373" name="Google Shape;373;p30"/>
          <p:cNvSpPr/>
          <p:nvPr/>
        </p:nvSpPr>
        <p:spPr>
          <a:xfrm rot="10800000">
            <a:off x="3433744" y="1160013"/>
            <a:ext cx="2288100" cy="2287800"/>
          </a:xfrm>
          <a:prstGeom prst="pie">
            <a:avLst>
              <a:gd name="adj1" fmla="val 10761199"/>
              <a:gd name="adj2" fmla="val 1620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4" name="Google Shape;374;p30"/>
          <p:cNvSpPr/>
          <p:nvPr/>
        </p:nvSpPr>
        <p:spPr>
          <a:xfrm rot="10800000" flipH="1">
            <a:off x="3417256" y="1160014"/>
            <a:ext cx="2288100" cy="2287800"/>
          </a:xfrm>
          <a:prstGeom prst="pie">
            <a:avLst>
              <a:gd name="adj1" fmla="val 10817930"/>
              <a:gd name="adj2" fmla="val 1620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75" name="Google Shape;375;p30"/>
          <p:cNvCxnSpPr>
            <a:stCxn id="374" idx="2"/>
            <a:endCxn id="371" idx="3"/>
          </p:cNvCxnSpPr>
          <p:nvPr/>
        </p:nvCxnSpPr>
        <p:spPr>
          <a:xfrm rot="10800000" flipV="1">
            <a:off x="2924300" y="2303914"/>
            <a:ext cx="492956" cy="3671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0"/>
          <p:cNvCxnSpPr>
            <a:stCxn id="373" idx="2"/>
            <a:endCxn id="369" idx="1"/>
          </p:cNvCxnSpPr>
          <p:nvPr/>
        </p:nvCxnSpPr>
        <p:spPr>
          <a:xfrm>
            <a:off x="5721844" y="2303913"/>
            <a:ext cx="492956" cy="3671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7" name="Google Shape;377;p30"/>
          <p:cNvSpPr/>
          <p:nvPr/>
        </p:nvSpPr>
        <p:spPr>
          <a:xfrm>
            <a:off x="4111294" y="1906588"/>
            <a:ext cx="933000" cy="9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>
            <a:off x="4376049" y="2138064"/>
            <a:ext cx="391902" cy="511947"/>
            <a:chOff x="4728744" y="1203246"/>
            <a:chExt cx="179722" cy="234784"/>
          </a:xfrm>
        </p:grpSpPr>
        <p:sp>
          <p:nvSpPr>
            <p:cNvPr id="379" name="Google Shape;379;p30"/>
            <p:cNvSpPr/>
            <p:nvPr/>
          </p:nvSpPr>
          <p:spPr>
            <a:xfrm>
              <a:off x="4846071" y="1320638"/>
              <a:ext cx="14087" cy="20712"/>
            </a:xfrm>
            <a:custGeom>
              <a:avLst/>
              <a:gdLst/>
              <a:ahLst/>
              <a:cxnLst/>
              <a:rect l="l" t="t" r="r" b="b"/>
              <a:pathLst>
                <a:path w="14087" h="20712" extrusionOk="0">
                  <a:moveTo>
                    <a:pt x="7076" y="20712"/>
                  </a:moveTo>
                  <a:cubicBezTo>
                    <a:pt x="10935" y="20712"/>
                    <a:pt x="14087" y="17625"/>
                    <a:pt x="14087" y="13830"/>
                  </a:cubicBezTo>
                  <a:lnTo>
                    <a:pt x="14087" y="0"/>
                  </a:lnTo>
                  <a:lnTo>
                    <a:pt x="0" y="0"/>
                  </a:lnTo>
                  <a:lnTo>
                    <a:pt x="0" y="13830"/>
                  </a:lnTo>
                  <a:cubicBezTo>
                    <a:pt x="0" y="17625"/>
                    <a:pt x="3152" y="20712"/>
                    <a:pt x="7011" y="20712"/>
                  </a:cubicBezTo>
                  <a:lnTo>
                    <a:pt x="7011" y="207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846136" y="1293171"/>
              <a:ext cx="14087" cy="14087"/>
            </a:xfrm>
            <a:custGeom>
              <a:avLst/>
              <a:gdLst/>
              <a:ahLst/>
              <a:cxnLst/>
              <a:rect l="l" t="t" r="r" b="b"/>
              <a:pathLst>
                <a:path w="14087" h="14087" extrusionOk="0">
                  <a:moveTo>
                    <a:pt x="0" y="0"/>
                  </a:moveTo>
                  <a:lnTo>
                    <a:pt x="14087" y="0"/>
                  </a:lnTo>
                  <a:lnTo>
                    <a:pt x="14087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770619" y="1383612"/>
              <a:ext cx="26694" cy="20197"/>
            </a:xfrm>
            <a:custGeom>
              <a:avLst/>
              <a:gdLst/>
              <a:ahLst/>
              <a:cxnLst/>
              <a:rect l="l" t="t" r="r" b="b"/>
              <a:pathLst>
                <a:path w="26694" h="20197" extrusionOk="0">
                  <a:moveTo>
                    <a:pt x="4117" y="0"/>
                  </a:moveTo>
                  <a:lnTo>
                    <a:pt x="0" y="10099"/>
                  </a:lnTo>
                  <a:lnTo>
                    <a:pt x="4117" y="20198"/>
                  </a:lnTo>
                  <a:lnTo>
                    <a:pt x="22578" y="20198"/>
                  </a:lnTo>
                  <a:lnTo>
                    <a:pt x="26695" y="10099"/>
                  </a:lnTo>
                  <a:lnTo>
                    <a:pt x="22578" y="0"/>
                  </a:lnTo>
                  <a:lnTo>
                    <a:pt x="4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728744" y="1224666"/>
              <a:ext cx="179722" cy="213364"/>
            </a:xfrm>
            <a:custGeom>
              <a:avLst/>
              <a:gdLst/>
              <a:ahLst/>
              <a:cxnLst/>
              <a:rect l="l" t="t" r="r" b="b"/>
              <a:pathLst>
                <a:path w="179722" h="213364" extrusionOk="0">
                  <a:moveTo>
                    <a:pt x="151613" y="0"/>
                  </a:moveTo>
                  <a:lnTo>
                    <a:pt x="151613" y="34221"/>
                  </a:lnTo>
                  <a:lnTo>
                    <a:pt x="27531" y="34221"/>
                  </a:lnTo>
                  <a:lnTo>
                    <a:pt x="27531" y="0"/>
                  </a:lnTo>
                  <a:lnTo>
                    <a:pt x="0" y="0"/>
                  </a:lnTo>
                  <a:lnTo>
                    <a:pt x="0" y="213364"/>
                  </a:lnTo>
                  <a:lnTo>
                    <a:pt x="179722" y="213364"/>
                  </a:lnTo>
                  <a:lnTo>
                    <a:pt x="179722" y="0"/>
                  </a:lnTo>
                  <a:lnTo>
                    <a:pt x="151613" y="0"/>
                  </a:lnTo>
                  <a:close/>
                  <a:moveTo>
                    <a:pt x="103305" y="55062"/>
                  </a:moveTo>
                  <a:lnTo>
                    <a:pt x="144859" y="55062"/>
                  </a:lnTo>
                  <a:lnTo>
                    <a:pt x="144859" y="110316"/>
                  </a:lnTo>
                  <a:cubicBezTo>
                    <a:pt x="143701" y="137783"/>
                    <a:pt x="104399" y="137783"/>
                    <a:pt x="103305" y="110316"/>
                  </a:cubicBezTo>
                  <a:lnTo>
                    <a:pt x="103305" y="55062"/>
                  </a:lnTo>
                  <a:close/>
                  <a:moveTo>
                    <a:pt x="27531" y="55062"/>
                  </a:moveTo>
                  <a:lnTo>
                    <a:pt x="75838" y="55062"/>
                  </a:lnTo>
                  <a:lnTo>
                    <a:pt x="75838" y="69149"/>
                  </a:lnTo>
                  <a:lnTo>
                    <a:pt x="27531" y="69149"/>
                  </a:lnTo>
                  <a:lnTo>
                    <a:pt x="27531" y="55062"/>
                  </a:lnTo>
                  <a:close/>
                  <a:moveTo>
                    <a:pt x="27531" y="82528"/>
                  </a:moveTo>
                  <a:lnTo>
                    <a:pt x="75838" y="82528"/>
                  </a:lnTo>
                  <a:lnTo>
                    <a:pt x="75838" y="96615"/>
                  </a:lnTo>
                  <a:lnTo>
                    <a:pt x="27531" y="96615"/>
                  </a:lnTo>
                  <a:lnTo>
                    <a:pt x="27531" y="82528"/>
                  </a:lnTo>
                  <a:close/>
                  <a:moveTo>
                    <a:pt x="27531" y="110059"/>
                  </a:moveTo>
                  <a:lnTo>
                    <a:pt x="75838" y="110059"/>
                  </a:lnTo>
                  <a:lnTo>
                    <a:pt x="75838" y="124146"/>
                  </a:lnTo>
                  <a:lnTo>
                    <a:pt x="27531" y="124146"/>
                  </a:lnTo>
                  <a:lnTo>
                    <a:pt x="27531" y="110059"/>
                  </a:lnTo>
                  <a:close/>
                  <a:moveTo>
                    <a:pt x="73716" y="193231"/>
                  </a:moveTo>
                  <a:lnTo>
                    <a:pt x="36794" y="193231"/>
                  </a:lnTo>
                  <a:lnTo>
                    <a:pt x="27081" y="169366"/>
                  </a:lnTo>
                  <a:lnTo>
                    <a:pt x="36794" y="145502"/>
                  </a:lnTo>
                  <a:lnTo>
                    <a:pt x="73716" y="145502"/>
                  </a:lnTo>
                  <a:lnTo>
                    <a:pt x="83429" y="169366"/>
                  </a:lnTo>
                  <a:lnTo>
                    <a:pt x="73716" y="193231"/>
                  </a:lnTo>
                  <a:close/>
                  <a:moveTo>
                    <a:pt x="151613" y="193231"/>
                  </a:moveTo>
                  <a:lnTo>
                    <a:pt x="103305" y="193231"/>
                  </a:lnTo>
                  <a:lnTo>
                    <a:pt x="103305" y="179144"/>
                  </a:lnTo>
                  <a:lnTo>
                    <a:pt x="151613" y="179144"/>
                  </a:lnTo>
                  <a:lnTo>
                    <a:pt x="151613" y="193231"/>
                  </a:lnTo>
                  <a:close/>
                  <a:moveTo>
                    <a:pt x="151613" y="165700"/>
                  </a:moveTo>
                  <a:lnTo>
                    <a:pt x="103305" y="165700"/>
                  </a:lnTo>
                  <a:lnTo>
                    <a:pt x="103305" y="151613"/>
                  </a:lnTo>
                  <a:lnTo>
                    <a:pt x="151613" y="151613"/>
                  </a:lnTo>
                  <a:lnTo>
                    <a:pt x="151613" y="1657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770362" y="1203246"/>
              <a:ext cx="96615" cy="41617"/>
            </a:xfrm>
            <a:custGeom>
              <a:avLst/>
              <a:gdLst/>
              <a:ahLst/>
              <a:cxnLst/>
              <a:rect l="l" t="t" r="r" b="b"/>
              <a:pathLst>
                <a:path w="96615" h="41617" extrusionOk="0">
                  <a:moveTo>
                    <a:pt x="96551" y="14087"/>
                  </a:moveTo>
                  <a:lnTo>
                    <a:pt x="75774" y="14087"/>
                  </a:lnTo>
                  <a:lnTo>
                    <a:pt x="75774" y="0"/>
                  </a:lnTo>
                  <a:lnTo>
                    <a:pt x="20777" y="0"/>
                  </a:lnTo>
                  <a:lnTo>
                    <a:pt x="20777" y="14087"/>
                  </a:lnTo>
                  <a:lnTo>
                    <a:pt x="0" y="14087"/>
                  </a:lnTo>
                  <a:lnTo>
                    <a:pt x="0" y="41618"/>
                  </a:lnTo>
                  <a:lnTo>
                    <a:pt x="96615" y="41618"/>
                  </a:lnTo>
                  <a:lnTo>
                    <a:pt x="96615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4" name="Google Shape;384;p30"/>
          <p:cNvCxnSpPr>
            <a:stCxn id="366" idx="2"/>
            <a:endCxn id="377" idx="0"/>
          </p:cNvCxnSpPr>
          <p:nvPr/>
        </p:nvCxnSpPr>
        <p:spPr>
          <a:xfrm flipV="1">
            <a:off x="4572000" y="1906588"/>
            <a:ext cx="5794" cy="3973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 txBox="1">
            <a:spLocks noGrp="1"/>
          </p:cNvSpPr>
          <p:nvPr>
            <p:ph type="title"/>
          </p:nvPr>
        </p:nvSpPr>
        <p:spPr>
          <a:xfrm>
            <a:off x="3195571" y="1163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 Black" panose="020B0A04020102020204" pitchFamily="34" charset="0"/>
              </a:rPr>
              <a:t>TECHNOLOGY STACK</a:t>
            </a:r>
            <a:endParaRPr sz="14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30412-4AEF-D92A-3A07-D1C65B7A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87" y="1508560"/>
            <a:ext cx="3846000" cy="2461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3C30D-B805-51B4-6C6B-934A5552926D}"/>
              </a:ext>
            </a:extLst>
          </p:cNvPr>
          <p:cNvSpPr txBox="1"/>
          <p:nvPr/>
        </p:nvSpPr>
        <p:spPr>
          <a:xfrm>
            <a:off x="488236" y="89690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IDEA / APPROACH DETAILS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C82E9-9AD1-C45C-4CA5-E1133D2591CD}"/>
              </a:ext>
            </a:extLst>
          </p:cNvPr>
          <p:cNvSpPr txBox="1"/>
          <p:nvPr/>
        </p:nvSpPr>
        <p:spPr>
          <a:xfrm>
            <a:off x="555144" y="471069"/>
            <a:ext cx="40837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Here's a detailed approach for a soil health monitoring system using IoT sensors and data analytics:</a:t>
            </a:r>
          </a:p>
          <a:p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System Components: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IoT Sensors:- Soil Moisture Sensors    - Temperature Sensors    - pH Sensors    - Nutrient Sensors (NPK)    - Salinity Sensors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Acquisition and Transmission:- Microcontrollers (e.g., Arduino, Raspberry Pi)    - Wireless Communication Modules (e.g., Wi-Fi, LoRaWAN)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Analytics: - Cloud-based Data Platform (e.g., AWS, Google Cloud)    - Machine Learning Algorithms    - Data Visualization Tools4. User Interface:    - Web-based Dashboard    - Mobile App</a:t>
            </a:r>
            <a:endParaRPr lang="en-I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35"/>
          <p:cNvCxnSpPr>
            <a:cxnSpLocks/>
          </p:cNvCxnSpPr>
          <p:nvPr/>
        </p:nvCxnSpPr>
        <p:spPr>
          <a:xfrm>
            <a:off x="2387334" y="2489551"/>
            <a:ext cx="1000500" cy="1581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538" name="Google Shape;538;p35"/>
          <p:cNvCxnSpPr>
            <a:cxnSpLocks/>
          </p:cNvCxnSpPr>
          <p:nvPr/>
        </p:nvCxnSpPr>
        <p:spPr>
          <a:xfrm flipH="1">
            <a:off x="5777615" y="2458791"/>
            <a:ext cx="690000" cy="1537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EBD15-56A1-4481-EB27-FE99D54F2F92}"/>
              </a:ext>
            </a:extLst>
          </p:cNvPr>
          <p:cNvSpPr txBox="1"/>
          <p:nvPr/>
        </p:nvSpPr>
        <p:spPr>
          <a:xfrm>
            <a:off x="375230" y="1125200"/>
            <a:ext cx="21038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Benefits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Real-time soil health monitoring</a:t>
            </a:r>
          </a:p>
          <a:p>
            <a:r>
              <a:rPr lang="en-US" dirty="0"/>
              <a:t>2. Data-driven decision making</a:t>
            </a:r>
          </a:p>
          <a:p>
            <a:r>
              <a:rPr lang="en-US" dirty="0"/>
              <a:t>3. Optimized resource allocation</a:t>
            </a:r>
          </a:p>
          <a:p>
            <a:r>
              <a:rPr lang="en-US" dirty="0"/>
              <a:t>4. Improved crop yields</a:t>
            </a:r>
          </a:p>
          <a:p>
            <a:r>
              <a:rPr lang="en-US" dirty="0"/>
              <a:t>5. Reduced water and fertilizer consumption6. Enhanced soil sustainability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6A3ED-D680-072E-A3A1-9DDE6B8F64F6}"/>
              </a:ext>
            </a:extLst>
          </p:cNvPr>
          <p:cNvSpPr txBox="1"/>
          <p:nvPr/>
        </p:nvSpPr>
        <p:spPr>
          <a:xfrm>
            <a:off x="6478192" y="1125200"/>
            <a:ext cx="2389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Future Enhancements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Integration with weather forecasts</a:t>
            </a:r>
          </a:p>
          <a:p>
            <a:r>
              <a:rPr lang="en-US" dirty="0"/>
              <a:t>2. Incorporation of drone-based aerial imaging</a:t>
            </a:r>
          </a:p>
          <a:p>
            <a:r>
              <a:rPr lang="en-US" dirty="0"/>
              <a:t>3. Expansion to other environmental factors (e.g., air quality, noise pollution)</a:t>
            </a:r>
          </a:p>
          <a:p>
            <a:r>
              <a:rPr lang="en-US" dirty="0"/>
              <a:t>4. Development of predictive models for soil health forecasting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D3EEE-AA8C-D77F-B192-F23F8BEB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17" y="818906"/>
            <a:ext cx="3648086" cy="36480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/>
          <p:nvPr/>
        </p:nvSpPr>
        <p:spPr>
          <a:xfrm>
            <a:off x="5417500" y="1313275"/>
            <a:ext cx="3011400" cy="3011400"/>
          </a:xfrm>
          <a:prstGeom prst="arc">
            <a:avLst>
              <a:gd name="adj1" fmla="val 16200000"/>
              <a:gd name="adj2" fmla="val 15110778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4" name="Google Shape;544;p36"/>
          <p:cNvSpPr txBox="1">
            <a:spLocks noGrp="1"/>
          </p:cNvSpPr>
          <p:nvPr>
            <p:ph type="title"/>
          </p:nvPr>
        </p:nvSpPr>
        <p:spPr>
          <a:xfrm>
            <a:off x="720000" y="2683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WORKFLOW </a:t>
            </a:r>
            <a:endParaRPr dirty="0"/>
          </a:p>
        </p:txBody>
      </p:sp>
      <p:sp>
        <p:nvSpPr>
          <p:cNvPr id="560" name="Google Shape;560;p36"/>
          <p:cNvSpPr/>
          <p:nvPr/>
        </p:nvSpPr>
        <p:spPr>
          <a:xfrm>
            <a:off x="7194794" y="1572114"/>
            <a:ext cx="1034437" cy="1361212"/>
          </a:xfrm>
          <a:custGeom>
            <a:avLst/>
            <a:gdLst/>
            <a:ahLst/>
            <a:cxnLst/>
            <a:rect l="l" t="t" r="r" b="b"/>
            <a:pathLst>
              <a:path w="2107" h="2774" extrusionOk="0">
                <a:moveTo>
                  <a:pt x="1598" y="966"/>
                </a:moveTo>
                <a:lnTo>
                  <a:pt x="1598" y="966"/>
                </a:lnTo>
                <a:cubicBezTo>
                  <a:pt x="1268" y="512"/>
                  <a:pt x="802" y="173"/>
                  <a:pt x="268" y="0"/>
                </a:cubicBezTo>
                <a:lnTo>
                  <a:pt x="267" y="5"/>
                </a:lnTo>
                <a:lnTo>
                  <a:pt x="391" y="488"/>
                </a:lnTo>
                <a:lnTo>
                  <a:pt x="1" y="826"/>
                </a:lnTo>
                <a:lnTo>
                  <a:pt x="0" y="830"/>
                </a:lnTo>
                <a:lnTo>
                  <a:pt x="0" y="830"/>
                </a:lnTo>
                <a:cubicBezTo>
                  <a:pt x="715" y="1062"/>
                  <a:pt x="1233" y="1735"/>
                  <a:pt x="1234" y="2529"/>
                </a:cubicBezTo>
                <a:lnTo>
                  <a:pt x="1670" y="2773"/>
                </a:lnTo>
                <a:lnTo>
                  <a:pt x="2106" y="2529"/>
                </a:lnTo>
                <a:lnTo>
                  <a:pt x="2106" y="2529"/>
                </a:lnTo>
                <a:cubicBezTo>
                  <a:pt x="2106" y="1967"/>
                  <a:pt x="1928" y="1420"/>
                  <a:pt x="1598" y="96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5866046" y="1485550"/>
            <a:ext cx="1521356" cy="813704"/>
          </a:xfrm>
          <a:custGeom>
            <a:avLst/>
            <a:gdLst/>
            <a:ahLst/>
            <a:cxnLst/>
            <a:rect l="l" t="t" r="r" b="b"/>
            <a:pathLst>
              <a:path w="3098" h="1656" extrusionOk="0">
                <a:moveTo>
                  <a:pt x="2153" y="916"/>
                </a:moveTo>
                <a:lnTo>
                  <a:pt x="2153" y="916"/>
                </a:lnTo>
                <a:cubicBezTo>
                  <a:pt x="2345" y="916"/>
                  <a:pt x="2530" y="947"/>
                  <a:pt x="2703" y="1003"/>
                </a:cubicBezTo>
                <a:lnTo>
                  <a:pt x="3097" y="662"/>
                </a:lnTo>
                <a:lnTo>
                  <a:pt x="2971" y="173"/>
                </a:lnTo>
                <a:lnTo>
                  <a:pt x="2971" y="173"/>
                </a:lnTo>
                <a:cubicBezTo>
                  <a:pt x="2438" y="0"/>
                  <a:pt x="1862" y="1"/>
                  <a:pt x="1328" y="175"/>
                </a:cubicBezTo>
                <a:lnTo>
                  <a:pt x="1328" y="175"/>
                </a:lnTo>
                <a:cubicBezTo>
                  <a:pt x="795" y="349"/>
                  <a:pt x="330" y="688"/>
                  <a:pt x="0" y="1142"/>
                </a:cubicBezTo>
                <a:lnTo>
                  <a:pt x="707" y="1655"/>
                </a:lnTo>
                <a:lnTo>
                  <a:pt x="707" y="1655"/>
                </a:lnTo>
                <a:cubicBezTo>
                  <a:pt x="1032" y="1207"/>
                  <a:pt x="1558" y="916"/>
                  <a:pt x="2153" y="91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5617177" y="2046054"/>
            <a:ext cx="597287" cy="1534359"/>
          </a:xfrm>
          <a:custGeom>
            <a:avLst/>
            <a:gdLst/>
            <a:ahLst/>
            <a:cxnLst/>
            <a:rect l="l" t="t" r="r" b="b"/>
            <a:pathLst>
              <a:path w="1217" h="3126" extrusionOk="0">
                <a:moveTo>
                  <a:pt x="873" y="1560"/>
                </a:moveTo>
                <a:lnTo>
                  <a:pt x="873" y="1560"/>
                </a:lnTo>
                <a:cubicBezTo>
                  <a:pt x="873" y="1169"/>
                  <a:pt x="1000" y="807"/>
                  <a:pt x="1214" y="512"/>
                </a:cubicBezTo>
                <a:lnTo>
                  <a:pt x="933" y="11"/>
                </a:lnTo>
                <a:lnTo>
                  <a:pt x="507" y="0"/>
                </a:lnTo>
                <a:lnTo>
                  <a:pt x="507" y="0"/>
                </a:lnTo>
                <a:cubicBezTo>
                  <a:pt x="177" y="455"/>
                  <a:pt x="0" y="1002"/>
                  <a:pt x="1" y="1563"/>
                </a:cubicBezTo>
                <a:lnTo>
                  <a:pt x="1" y="1563"/>
                </a:lnTo>
                <a:cubicBezTo>
                  <a:pt x="1" y="2124"/>
                  <a:pt x="179" y="2671"/>
                  <a:pt x="510" y="3125"/>
                </a:cubicBezTo>
                <a:lnTo>
                  <a:pt x="1216" y="2612"/>
                </a:lnTo>
                <a:lnTo>
                  <a:pt x="1216" y="2612"/>
                </a:lnTo>
                <a:cubicBezTo>
                  <a:pt x="1001" y="2317"/>
                  <a:pt x="873" y="1954"/>
                  <a:pt x="873" y="156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5868211" y="3329366"/>
            <a:ext cx="1458587" cy="811534"/>
          </a:xfrm>
          <a:custGeom>
            <a:avLst/>
            <a:gdLst/>
            <a:ahLst/>
            <a:cxnLst/>
            <a:rect l="l" t="t" r="r" b="b"/>
            <a:pathLst>
              <a:path w="2973" h="1653" extrusionOk="0">
                <a:moveTo>
                  <a:pt x="2150" y="736"/>
                </a:moveTo>
                <a:lnTo>
                  <a:pt x="2150" y="736"/>
                </a:lnTo>
                <a:cubicBezTo>
                  <a:pt x="1557" y="736"/>
                  <a:pt x="1031" y="446"/>
                  <a:pt x="706" y="0"/>
                </a:cubicBezTo>
                <a:lnTo>
                  <a:pt x="277" y="15"/>
                </a:lnTo>
                <a:lnTo>
                  <a:pt x="0" y="514"/>
                </a:lnTo>
                <a:lnTo>
                  <a:pt x="0" y="514"/>
                </a:lnTo>
                <a:cubicBezTo>
                  <a:pt x="331" y="968"/>
                  <a:pt x="796" y="1306"/>
                  <a:pt x="1330" y="1479"/>
                </a:cubicBezTo>
                <a:lnTo>
                  <a:pt x="1330" y="1479"/>
                </a:lnTo>
                <a:cubicBezTo>
                  <a:pt x="1864" y="1652"/>
                  <a:pt x="2440" y="1652"/>
                  <a:pt x="2972" y="1478"/>
                </a:cubicBezTo>
                <a:lnTo>
                  <a:pt x="2703" y="648"/>
                </a:lnTo>
                <a:lnTo>
                  <a:pt x="2703" y="648"/>
                </a:lnTo>
                <a:cubicBezTo>
                  <a:pt x="2529" y="705"/>
                  <a:pt x="2344" y="736"/>
                  <a:pt x="2150" y="73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7140693" y="2812146"/>
            <a:ext cx="1086372" cy="1242197"/>
          </a:xfrm>
          <a:custGeom>
            <a:avLst/>
            <a:gdLst/>
            <a:ahLst/>
            <a:cxnLst/>
            <a:rect l="l" t="t" r="r" b="b"/>
            <a:pathLst>
              <a:path w="2215" h="2531" extrusionOk="0">
                <a:moveTo>
                  <a:pt x="2213" y="0"/>
                </a:moveTo>
                <a:lnTo>
                  <a:pt x="1778" y="244"/>
                </a:lnTo>
                <a:lnTo>
                  <a:pt x="1343" y="0"/>
                </a:lnTo>
                <a:lnTo>
                  <a:pt x="1342" y="0"/>
                </a:lnTo>
                <a:lnTo>
                  <a:pt x="1342" y="0"/>
                </a:lnTo>
                <a:cubicBezTo>
                  <a:pt x="1342" y="794"/>
                  <a:pt x="824" y="1467"/>
                  <a:pt x="109" y="1700"/>
                </a:cubicBezTo>
                <a:lnTo>
                  <a:pt x="0" y="2189"/>
                </a:lnTo>
                <a:lnTo>
                  <a:pt x="378" y="2530"/>
                </a:lnTo>
                <a:lnTo>
                  <a:pt x="378" y="2530"/>
                </a:lnTo>
                <a:cubicBezTo>
                  <a:pt x="912" y="2356"/>
                  <a:pt x="1377" y="2017"/>
                  <a:pt x="1707" y="1563"/>
                </a:cubicBezTo>
                <a:lnTo>
                  <a:pt x="1707" y="1563"/>
                </a:lnTo>
                <a:cubicBezTo>
                  <a:pt x="2036" y="1109"/>
                  <a:pt x="2214" y="562"/>
                  <a:pt x="2214" y="1"/>
                </a:cubicBezTo>
                <a:lnTo>
                  <a:pt x="2213" y="1"/>
                </a:lnTo>
                <a:lnTo>
                  <a:pt x="2213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6331593" y="2221622"/>
            <a:ext cx="1183200" cy="118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A8480-9590-1284-5491-7C23BDAC2E79}"/>
              </a:ext>
            </a:extLst>
          </p:cNvPr>
          <p:cNvSpPr txBox="1"/>
          <p:nvPr/>
        </p:nvSpPr>
        <p:spPr>
          <a:xfrm>
            <a:off x="372760" y="957739"/>
            <a:ext cx="47390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1. Sensor Deployment: Install IoT sensors in the soil to collect data on moisture, temperature, pH, nutrients, and salinity.</a:t>
            </a:r>
          </a:p>
          <a:p>
            <a:r>
              <a:rPr lang="en-US" dirty="0">
                <a:latin typeface="Calisto MT" panose="02040603050505030304" pitchFamily="18" charset="0"/>
              </a:rPr>
              <a:t>2. Data Collection: Sensors transmit data to microcontrollers, which forward it to the cloud-based data platform.</a:t>
            </a:r>
          </a:p>
          <a:p>
            <a:r>
              <a:rPr lang="en-US" dirty="0">
                <a:latin typeface="Calisto MT" panose="02040603050505030304" pitchFamily="18" charset="0"/>
              </a:rPr>
              <a:t>3. Data Processing: Machine learning algorithms analyze the data to identify trends, patterns, and anomalies.</a:t>
            </a:r>
          </a:p>
          <a:p>
            <a:r>
              <a:rPr lang="en-US" dirty="0">
                <a:latin typeface="Calisto MT" panose="02040603050505030304" pitchFamily="18" charset="0"/>
              </a:rPr>
              <a:t>4. Insights Generation: System provides actionable insights on soil health, including:    - Moisture levels    - Nutrient deficiencies    - pH imbalances    - Salinity levels    - Temperature fluctuations</a:t>
            </a:r>
          </a:p>
          <a:p>
            <a:r>
              <a:rPr lang="en-US" dirty="0">
                <a:latin typeface="Calisto MT" panose="02040603050505030304" pitchFamily="18" charset="0"/>
              </a:rPr>
              <a:t>5. Notification and Alert System: Sends alerts to farmers/agriculturists when soil health parameters exceed threshold values.</a:t>
            </a:r>
          </a:p>
          <a:p>
            <a:r>
              <a:rPr lang="en-US" dirty="0">
                <a:latin typeface="Calisto MT" panose="02040603050505030304" pitchFamily="18" charset="0"/>
              </a:rPr>
              <a:t>6. Data Visualization: Presents data insights through interactive dashboards and mobile apps.7. Decision Support System: Offers recommendations for optimized irrigation, fertilization, and pest management.</a:t>
            </a:r>
            <a:endParaRPr lang="en-IN" dirty="0">
              <a:latin typeface="Calisto MT" panose="02040603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0F738-8510-30D5-F1B1-53350B5D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76" y="1103651"/>
            <a:ext cx="3221024" cy="3221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"/>
          <p:cNvSpPr txBox="1">
            <a:spLocks noGrp="1"/>
          </p:cNvSpPr>
          <p:nvPr>
            <p:ph type="ctrTitle"/>
          </p:nvPr>
        </p:nvSpPr>
        <p:spPr>
          <a:xfrm>
            <a:off x="4144900" y="585397"/>
            <a:ext cx="42840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83" name="Google Shape;683;p40"/>
          <p:cNvSpPr txBox="1">
            <a:spLocks noGrp="1"/>
          </p:cNvSpPr>
          <p:nvPr>
            <p:ph type="subTitle" idx="1"/>
          </p:nvPr>
        </p:nvSpPr>
        <p:spPr>
          <a:xfrm>
            <a:off x="4078750" y="1446309"/>
            <a:ext cx="4284000" cy="1431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Do you have any questions?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nandanvakani@gmail.com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/>
              </a:rPr>
              <a:t>ved48795@gmail.com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Leader X ID : vedpatel27_1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</a:t>
            </a:r>
            <a:r>
              <a:rPr lang="en" dirty="0"/>
              <a:t>ember 1 X ID </a:t>
            </a:r>
            <a:r>
              <a:rPr lang="en"/>
              <a:t>: NandanVakani21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4" name="Google Shape;684;p40"/>
          <p:cNvSpPr txBox="1"/>
          <p:nvPr/>
        </p:nvSpPr>
        <p:spPr>
          <a:xfrm>
            <a:off x="4144900" y="4188803"/>
            <a:ext cx="415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85" name="Google Shape;685;p40"/>
          <p:cNvSpPr/>
          <p:nvPr/>
        </p:nvSpPr>
        <p:spPr>
          <a:xfrm rot="5400000">
            <a:off x="6160221" y="2990249"/>
            <a:ext cx="462900" cy="4629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686" name="Google Shape;686;p40"/>
          <p:cNvGrpSpPr/>
          <p:nvPr/>
        </p:nvGrpSpPr>
        <p:grpSpPr>
          <a:xfrm>
            <a:off x="6262570" y="3092597"/>
            <a:ext cx="258204" cy="258204"/>
            <a:chOff x="1119553" y="1922218"/>
            <a:chExt cx="3429000" cy="3429000"/>
          </a:xfrm>
        </p:grpSpPr>
        <p:sp>
          <p:nvSpPr>
            <p:cNvPr id="687" name="Google Shape;687;p40"/>
            <p:cNvSpPr/>
            <p:nvPr/>
          </p:nvSpPr>
          <p:spPr>
            <a:xfrm>
              <a:off x="2084871" y="2759318"/>
              <a:ext cx="1496854" cy="1758990"/>
            </a:xfrm>
            <a:custGeom>
              <a:avLst/>
              <a:gdLst/>
              <a:ahLst/>
              <a:cxnLst/>
              <a:rect l="l" t="t" r="r" b="b"/>
              <a:pathLst>
                <a:path w="1496854" h="1758990" extrusionOk="0">
                  <a:moveTo>
                    <a:pt x="0" y="0"/>
                  </a:moveTo>
                  <a:lnTo>
                    <a:pt x="1229717" y="1758990"/>
                  </a:lnTo>
                  <a:lnTo>
                    <a:pt x="1496855" y="1758990"/>
                  </a:lnTo>
                  <a:lnTo>
                    <a:pt x="26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119553" y="1922218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 extrusionOk="0">
                  <a:moveTo>
                    <a:pt x="1714500" y="0"/>
                  </a:moveTo>
                  <a:cubicBezTo>
                    <a:pt x="767627" y="0"/>
                    <a:pt x="0" y="767627"/>
                    <a:pt x="0" y="1714500"/>
                  </a:cubicBezTo>
                  <a:cubicBezTo>
                    <a:pt x="0" y="2661374"/>
                    <a:pt x="767627" y="3429000"/>
                    <a:pt x="1714500" y="3429000"/>
                  </a:cubicBezTo>
                  <a:cubicBezTo>
                    <a:pt x="2661374" y="3429000"/>
                    <a:pt x="3429000" y="2661374"/>
                    <a:pt x="3429000" y="1714500"/>
                  </a:cubicBezTo>
                  <a:cubicBezTo>
                    <a:pt x="3429000" y="767627"/>
                    <a:pt x="2661374" y="0"/>
                    <a:pt x="1714500" y="0"/>
                  </a:cubicBezTo>
                  <a:close/>
                  <a:moveTo>
                    <a:pt x="2113209" y="2721067"/>
                  </a:moveTo>
                  <a:lnTo>
                    <a:pt x="1575663" y="1938768"/>
                  </a:lnTo>
                  <a:lnTo>
                    <a:pt x="902663" y="2721067"/>
                  </a:lnTo>
                  <a:lnTo>
                    <a:pt x="728725" y="2721067"/>
                  </a:lnTo>
                  <a:lnTo>
                    <a:pt x="1498448" y="1826397"/>
                  </a:lnTo>
                  <a:lnTo>
                    <a:pt x="728725" y="706173"/>
                  </a:lnTo>
                  <a:lnTo>
                    <a:pt x="1315791" y="706173"/>
                  </a:lnTo>
                  <a:lnTo>
                    <a:pt x="1824804" y="1446971"/>
                  </a:lnTo>
                  <a:lnTo>
                    <a:pt x="2462089" y="706173"/>
                  </a:lnTo>
                  <a:lnTo>
                    <a:pt x="2635998" y="706173"/>
                  </a:lnTo>
                  <a:lnTo>
                    <a:pt x="1902047" y="1559343"/>
                  </a:lnTo>
                  <a:lnTo>
                    <a:pt x="1901991" y="1559343"/>
                  </a:lnTo>
                  <a:lnTo>
                    <a:pt x="2700247" y="2721067"/>
                  </a:lnTo>
                  <a:lnTo>
                    <a:pt x="2113181" y="27210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p40"/>
          <p:cNvSpPr/>
          <p:nvPr/>
        </p:nvSpPr>
        <p:spPr>
          <a:xfrm rot="5400000">
            <a:off x="4274281" y="2990249"/>
            <a:ext cx="462900" cy="4629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690" name="Google Shape;690;p40"/>
          <p:cNvGrpSpPr/>
          <p:nvPr/>
        </p:nvGrpSpPr>
        <p:grpSpPr>
          <a:xfrm>
            <a:off x="4386398" y="3102373"/>
            <a:ext cx="238665" cy="238652"/>
            <a:chOff x="266768" y="1721375"/>
            <a:chExt cx="397907" cy="397887"/>
          </a:xfrm>
        </p:grpSpPr>
        <p:sp>
          <p:nvSpPr>
            <p:cNvPr id="691" name="Google Shape;691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0"/>
          <p:cNvSpPr/>
          <p:nvPr/>
        </p:nvSpPr>
        <p:spPr>
          <a:xfrm rot="5400000">
            <a:off x="5531574" y="2990249"/>
            <a:ext cx="462900" cy="4629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694" name="Google Shape;694;p40"/>
          <p:cNvGrpSpPr/>
          <p:nvPr/>
        </p:nvGrpSpPr>
        <p:grpSpPr>
          <a:xfrm>
            <a:off x="5643698" y="3102373"/>
            <a:ext cx="238652" cy="238652"/>
            <a:chOff x="1379798" y="1723250"/>
            <a:chExt cx="397887" cy="397887"/>
          </a:xfrm>
        </p:grpSpPr>
        <p:sp>
          <p:nvSpPr>
            <p:cNvPr id="695" name="Google Shape;695;p4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40"/>
          <p:cNvSpPr/>
          <p:nvPr/>
        </p:nvSpPr>
        <p:spPr>
          <a:xfrm rot="5400000">
            <a:off x="4902928" y="2990249"/>
            <a:ext cx="462900" cy="4629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700" name="Google Shape;700;p40"/>
          <p:cNvGrpSpPr/>
          <p:nvPr/>
        </p:nvGrpSpPr>
        <p:grpSpPr>
          <a:xfrm>
            <a:off x="5015058" y="3102373"/>
            <a:ext cx="238640" cy="238652"/>
            <a:chOff x="864491" y="1723250"/>
            <a:chExt cx="397866" cy="397887"/>
          </a:xfrm>
        </p:grpSpPr>
        <p:sp>
          <p:nvSpPr>
            <p:cNvPr id="701" name="Google Shape;701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0"/>
          <p:cNvSpPr/>
          <p:nvPr/>
        </p:nvSpPr>
        <p:spPr>
          <a:xfrm flipH="1">
            <a:off x="-247396" y="1080847"/>
            <a:ext cx="2999726" cy="2999726"/>
          </a:xfrm>
          <a:prstGeom prst="pie">
            <a:avLst>
              <a:gd name="adj1" fmla="val 5404577"/>
              <a:gd name="adj2" fmla="val 1620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05" name="Google Shape;705;p40"/>
          <p:cNvSpPr/>
          <p:nvPr/>
        </p:nvSpPr>
        <p:spPr>
          <a:xfrm rot="5400000">
            <a:off x="810017" y="754841"/>
            <a:ext cx="850235" cy="850235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706" name="Google Shape;706;p40"/>
          <p:cNvGrpSpPr/>
          <p:nvPr/>
        </p:nvGrpSpPr>
        <p:grpSpPr>
          <a:xfrm>
            <a:off x="1005098" y="949923"/>
            <a:ext cx="460073" cy="460071"/>
            <a:chOff x="4029344" y="3416520"/>
            <a:chExt cx="234720" cy="234719"/>
          </a:xfrm>
        </p:grpSpPr>
        <p:sp>
          <p:nvSpPr>
            <p:cNvPr id="707" name="Google Shape;707;p40"/>
            <p:cNvSpPr/>
            <p:nvPr/>
          </p:nvSpPr>
          <p:spPr>
            <a:xfrm>
              <a:off x="4167513" y="3609686"/>
              <a:ext cx="27530" cy="41553"/>
            </a:xfrm>
            <a:custGeom>
              <a:avLst/>
              <a:gdLst/>
              <a:ahLst/>
              <a:cxnLst/>
              <a:rect l="l" t="t" r="r" b="b"/>
              <a:pathLst>
                <a:path w="27530" h="41553" extrusionOk="0">
                  <a:moveTo>
                    <a:pt x="0" y="0"/>
                  </a:moveTo>
                  <a:lnTo>
                    <a:pt x="27531" y="0"/>
                  </a:lnTo>
                  <a:lnTo>
                    <a:pt x="27531" y="41553"/>
                  </a:lnTo>
                  <a:lnTo>
                    <a:pt x="0" y="41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029344" y="3458009"/>
              <a:ext cx="69084" cy="41553"/>
            </a:xfrm>
            <a:custGeom>
              <a:avLst/>
              <a:gdLst/>
              <a:ahLst/>
              <a:cxnLst/>
              <a:rect l="l" t="t" r="r" b="b"/>
              <a:pathLst>
                <a:path w="69084" h="41553" extrusionOk="0">
                  <a:moveTo>
                    <a:pt x="0" y="0"/>
                  </a:moveTo>
                  <a:lnTo>
                    <a:pt x="69084" y="0"/>
                  </a:lnTo>
                  <a:lnTo>
                    <a:pt x="69084" y="41554"/>
                  </a:lnTo>
                  <a:lnTo>
                    <a:pt x="0" y="41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111873" y="3492294"/>
              <a:ext cx="110637" cy="14087"/>
            </a:xfrm>
            <a:custGeom>
              <a:avLst/>
              <a:gdLst/>
              <a:ahLst/>
              <a:cxnLst/>
              <a:rect l="l" t="t" r="r" b="b"/>
              <a:pathLst>
                <a:path w="110637" h="14087" extrusionOk="0">
                  <a:moveTo>
                    <a:pt x="0" y="0"/>
                  </a:moveTo>
                  <a:lnTo>
                    <a:pt x="110638" y="0"/>
                  </a:lnTo>
                  <a:lnTo>
                    <a:pt x="110638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111873" y="3519761"/>
              <a:ext cx="110637" cy="14087"/>
            </a:xfrm>
            <a:custGeom>
              <a:avLst/>
              <a:gdLst/>
              <a:ahLst/>
              <a:cxnLst/>
              <a:rect l="l" t="t" r="r" b="b"/>
              <a:pathLst>
                <a:path w="110637" h="14087" extrusionOk="0">
                  <a:moveTo>
                    <a:pt x="0" y="0"/>
                  </a:moveTo>
                  <a:lnTo>
                    <a:pt x="110638" y="0"/>
                  </a:lnTo>
                  <a:lnTo>
                    <a:pt x="110638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043174" y="3416520"/>
              <a:ext cx="145115" cy="27530"/>
            </a:xfrm>
            <a:custGeom>
              <a:avLst/>
              <a:gdLst/>
              <a:ahLst/>
              <a:cxnLst/>
              <a:rect l="l" t="t" r="r" b="b"/>
              <a:pathLst>
                <a:path w="145115" h="27530" extrusionOk="0">
                  <a:moveTo>
                    <a:pt x="27724" y="13380"/>
                  </a:moveTo>
                  <a:lnTo>
                    <a:pt x="59307" y="13380"/>
                  </a:lnTo>
                  <a:cubicBezTo>
                    <a:pt x="63810" y="13380"/>
                    <a:pt x="68120" y="15245"/>
                    <a:pt x="71271" y="18461"/>
                  </a:cubicBezTo>
                  <a:cubicBezTo>
                    <a:pt x="76996" y="24250"/>
                    <a:pt x="84651" y="27466"/>
                    <a:pt x="92756" y="27466"/>
                  </a:cubicBezTo>
                  <a:lnTo>
                    <a:pt x="145116" y="27466"/>
                  </a:lnTo>
                  <a:lnTo>
                    <a:pt x="145116" y="14023"/>
                  </a:lnTo>
                  <a:lnTo>
                    <a:pt x="91791" y="14023"/>
                  </a:lnTo>
                  <a:cubicBezTo>
                    <a:pt x="87288" y="14023"/>
                    <a:pt x="82979" y="12286"/>
                    <a:pt x="79762" y="9070"/>
                  </a:cubicBezTo>
                  <a:cubicBezTo>
                    <a:pt x="73909" y="3216"/>
                    <a:pt x="66125" y="0"/>
                    <a:pt x="57828" y="0"/>
                  </a:cubicBezTo>
                  <a:lnTo>
                    <a:pt x="27531" y="0"/>
                  </a:lnTo>
                  <a:cubicBezTo>
                    <a:pt x="12350" y="0"/>
                    <a:pt x="0" y="12350"/>
                    <a:pt x="0" y="27531"/>
                  </a:cubicBezTo>
                  <a:lnTo>
                    <a:pt x="13894" y="27531"/>
                  </a:lnTo>
                  <a:cubicBezTo>
                    <a:pt x="13894" y="19748"/>
                    <a:pt x="20069" y="13444"/>
                    <a:pt x="27724" y="13444"/>
                  </a:cubicBezTo>
                  <a:lnTo>
                    <a:pt x="27724" y="13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4084342" y="3547935"/>
              <a:ext cx="179722" cy="103304"/>
            </a:xfrm>
            <a:custGeom>
              <a:avLst/>
              <a:gdLst/>
              <a:ahLst/>
              <a:cxnLst/>
              <a:rect l="l" t="t" r="r" b="b"/>
              <a:pathLst>
                <a:path w="179722" h="103304" extrusionOk="0">
                  <a:moveTo>
                    <a:pt x="0" y="0"/>
                  </a:moveTo>
                  <a:lnTo>
                    <a:pt x="0" y="103305"/>
                  </a:lnTo>
                  <a:lnTo>
                    <a:pt x="69084" y="103305"/>
                  </a:lnTo>
                  <a:lnTo>
                    <a:pt x="69084" y="48308"/>
                  </a:lnTo>
                  <a:lnTo>
                    <a:pt x="124082" y="48308"/>
                  </a:lnTo>
                  <a:lnTo>
                    <a:pt x="124082" y="103305"/>
                  </a:lnTo>
                  <a:lnTo>
                    <a:pt x="179722" y="103305"/>
                  </a:lnTo>
                  <a:lnTo>
                    <a:pt x="179722" y="0"/>
                  </a:lnTo>
                  <a:lnTo>
                    <a:pt x="0" y="0"/>
                  </a:lnTo>
                  <a:close/>
                  <a:moveTo>
                    <a:pt x="48951" y="34221"/>
                  </a:moveTo>
                  <a:lnTo>
                    <a:pt x="34864" y="34221"/>
                  </a:lnTo>
                  <a:lnTo>
                    <a:pt x="34864" y="20134"/>
                  </a:lnTo>
                  <a:lnTo>
                    <a:pt x="48951" y="20134"/>
                  </a:lnTo>
                  <a:lnTo>
                    <a:pt x="48951" y="34221"/>
                  </a:lnTo>
                  <a:close/>
                  <a:moveTo>
                    <a:pt x="76417" y="34221"/>
                  </a:moveTo>
                  <a:lnTo>
                    <a:pt x="62330" y="34221"/>
                  </a:lnTo>
                  <a:lnTo>
                    <a:pt x="62330" y="20134"/>
                  </a:lnTo>
                  <a:lnTo>
                    <a:pt x="76417" y="20134"/>
                  </a:lnTo>
                  <a:lnTo>
                    <a:pt x="76417" y="34221"/>
                  </a:lnTo>
                  <a:close/>
                  <a:moveTo>
                    <a:pt x="103948" y="34221"/>
                  </a:moveTo>
                  <a:lnTo>
                    <a:pt x="89861" y="34221"/>
                  </a:lnTo>
                  <a:lnTo>
                    <a:pt x="89861" y="20134"/>
                  </a:lnTo>
                  <a:lnTo>
                    <a:pt x="103948" y="20134"/>
                  </a:lnTo>
                  <a:lnTo>
                    <a:pt x="103948" y="34221"/>
                  </a:lnTo>
                  <a:close/>
                  <a:moveTo>
                    <a:pt x="131479" y="34221"/>
                  </a:moveTo>
                  <a:lnTo>
                    <a:pt x="117392" y="34221"/>
                  </a:lnTo>
                  <a:lnTo>
                    <a:pt x="117392" y="20134"/>
                  </a:lnTo>
                  <a:lnTo>
                    <a:pt x="131479" y="20134"/>
                  </a:lnTo>
                  <a:lnTo>
                    <a:pt x="131479" y="34221"/>
                  </a:lnTo>
                  <a:close/>
                  <a:moveTo>
                    <a:pt x="158946" y="34221"/>
                  </a:moveTo>
                  <a:lnTo>
                    <a:pt x="144859" y="34221"/>
                  </a:lnTo>
                  <a:lnTo>
                    <a:pt x="144859" y="20134"/>
                  </a:lnTo>
                  <a:lnTo>
                    <a:pt x="158946" y="20134"/>
                  </a:lnTo>
                  <a:lnTo>
                    <a:pt x="158946" y="342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4029344" y="3513071"/>
              <a:ext cx="69084" cy="138168"/>
            </a:xfrm>
            <a:custGeom>
              <a:avLst/>
              <a:gdLst/>
              <a:ahLst/>
              <a:cxnLst/>
              <a:rect l="l" t="t" r="r" b="b"/>
              <a:pathLst>
                <a:path w="69084" h="138168" extrusionOk="0">
                  <a:moveTo>
                    <a:pt x="69084" y="0"/>
                  </a:moveTo>
                  <a:lnTo>
                    <a:pt x="0" y="0"/>
                  </a:lnTo>
                  <a:lnTo>
                    <a:pt x="0" y="138169"/>
                  </a:lnTo>
                  <a:lnTo>
                    <a:pt x="41554" y="138169"/>
                  </a:lnTo>
                  <a:lnTo>
                    <a:pt x="41554" y="20777"/>
                  </a:lnTo>
                  <a:lnTo>
                    <a:pt x="69084" y="20777"/>
                  </a:lnTo>
                  <a:lnTo>
                    <a:pt x="69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40"/>
          <p:cNvSpPr/>
          <p:nvPr/>
        </p:nvSpPr>
        <p:spPr>
          <a:xfrm rot="-2700000" flipH="1">
            <a:off x="2201445" y="2146365"/>
            <a:ext cx="850382" cy="850382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715" name="Google Shape;715;p40"/>
          <p:cNvGrpSpPr/>
          <p:nvPr/>
        </p:nvGrpSpPr>
        <p:grpSpPr>
          <a:xfrm>
            <a:off x="2450324" y="2341530"/>
            <a:ext cx="352624" cy="460053"/>
            <a:chOff x="4894917" y="3444139"/>
            <a:chExt cx="179891" cy="234696"/>
          </a:xfrm>
        </p:grpSpPr>
        <p:grpSp>
          <p:nvGrpSpPr>
            <p:cNvPr id="716" name="Google Shape;716;p40"/>
            <p:cNvGrpSpPr/>
            <p:nvPr/>
          </p:nvGrpSpPr>
          <p:grpSpPr>
            <a:xfrm>
              <a:off x="4937283" y="3444139"/>
              <a:ext cx="95393" cy="61791"/>
              <a:chOff x="4937283" y="3444139"/>
              <a:chExt cx="95393" cy="61791"/>
            </a:xfrm>
          </p:grpSpPr>
          <p:sp>
            <p:nvSpPr>
              <p:cNvPr id="717" name="Google Shape;717;p40"/>
              <p:cNvSpPr/>
              <p:nvPr/>
            </p:nvSpPr>
            <p:spPr>
              <a:xfrm>
                <a:off x="5011385" y="3492101"/>
                <a:ext cx="13757" cy="13829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13829" extrusionOk="0">
                    <a:moveTo>
                      <a:pt x="0" y="6947"/>
                    </a:moveTo>
                    <a:cubicBezTo>
                      <a:pt x="0" y="10742"/>
                      <a:pt x="3088" y="13830"/>
                      <a:pt x="6883" y="13830"/>
                    </a:cubicBezTo>
                    <a:cubicBezTo>
                      <a:pt x="16081" y="13444"/>
                      <a:pt x="16017" y="386"/>
                      <a:pt x="6883" y="0"/>
                    </a:cubicBezTo>
                    <a:cubicBezTo>
                      <a:pt x="3088" y="0"/>
                      <a:pt x="0" y="3088"/>
                      <a:pt x="0" y="6883"/>
                    </a:cubicBezTo>
                    <a:lnTo>
                      <a:pt x="0" y="68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4937283" y="3444139"/>
                <a:ext cx="95393" cy="48154"/>
              </a:xfrm>
              <a:custGeom>
                <a:avLst/>
                <a:gdLst/>
                <a:ahLst/>
                <a:cxnLst/>
                <a:rect l="l" t="t" r="r" b="b"/>
                <a:pathLst>
                  <a:path w="95393" h="48154" extrusionOk="0">
                    <a:moveTo>
                      <a:pt x="33835" y="48155"/>
                    </a:moveTo>
                    <a:lnTo>
                      <a:pt x="61494" y="48155"/>
                    </a:lnTo>
                    <a:cubicBezTo>
                      <a:pt x="66254" y="34132"/>
                      <a:pt x="84715" y="29629"/>
                      <a:pt x="95393" y="40114"/>
                    </a:cubicBezTo>
                    <a:cubicBezTo>
                      <a:pt x="85294" y="-13404"/>
                      <a:pt x="10099" y="-13339"/>
                      <a:pt x="0" y="40114"/>
                    </a:cubicBezTo>
                    <a:cubicBezTo>
                      <a:pt x="10678" y="29629"/>
                      <a:pt x="29075" y="34197"/>
                      <a:pt x="33899" y="48155"/>
                    </a:cubicBezTo>
                    <a:lnTo>
                      <a:pt x="33899" y="48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40"/>
            <p:cNvSpPr/>
            <p:nvPr/>
          </p:nvSpPr>
          <p:spPr>
            <a:xfrm>
              <a:off x="4936640" y="3505738"/>
              <a:ext cx="96615" cy="61952"/>
            </a:xfrm>
            <a:custGeom>
              <a:avLst/>
              <a:gdLst/>
              <a:ahLst/>
              <a:cxnLst/>
              <a:rect l="l" t="t" r="r" b="b"/>
              <a:pathLst>
                <a:path w="96615" h="61952" extrusionOk="0">
                  <a:moveTo>
                    <a:pt x="81563" y="13830"/>
                  </a:moveTo>
                  <a:cubicBezTo>
                    <a:pt x="72558" y="13830"/>
                    <a:pt x="64903" y="8041"/>
                    <a:pt x="62073" y="0"/>
                  </a:cubicBezTo>
                  <a:lnTo>
                    <a:pt x="34478" y="0"/>
                  </a:lnTo>
                  <a:cubicBezTo>
                    <a:pt x="29525" y="14409"/>
                    <a:pt x="10421" y="18590"/>
                    <a:pt x="0" y="7397"/>
                  </a:cubicBezTo>
                  <a:lnTo>
                    <a:pt x="0" y="13830"/>
                  </a:lnTo>
                  <a:cubicBezTo>
                    <a:pt x="2637" y="78026"/>
                    <a:pt x="93978" y="77961"/>
                    <a:pt x="96615" y="13830"/>
                  </a:cubicBezTo>
                  <a:lnTo>
                    <a:pt x="96615" y="7397"/>
                  </a:lnTo>
                  <a:cubicBezTo>
                    <a:pt x="92820" y="11386"/>
                    <a:pt x="87545" y="13830"/>
                    <a:pt x="81628" y="13830"/>
                  </a:cubicBezTo>
                  <a:lnTo>
                    <a:pt x="81628" y="138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944616" y="3492101"/>
              <a:ext cx="13757" cy="13829"/>
            </a:xfrm>
            <a:custGeom>
              <a:avLst/>
              <a:gdLst/>
              <a:ahLst/>
              <a:cxnLst/>
              <a:rect l="l" t="t" r="r" b="b"/>
              <a:pathLst>
                <a:path w="13757" h="13829" extrusionOk="0">
                  <a:moveTo>
                    <a:pt x="0" y="6947"/>
                  </a:moveTo>
                  <a:cubicBezTo>
                    <a:pt x="0" y="10742"/>
                    <a:pt x="3088" y="13830"/>
                    <a:pt x="6883" y="13830"/>
                  </a:cubicBezTo>
                  <a:cubicBezTo>
                    <a:pt x="16081" y="13444"/>
                    <a:pt x="16017" y="386"/>
                    <a:pt x="6883" y="0"/>
                  </a:cubicBezTo>
                  <a:cubicBezTo>
                    <a:pt x="3088" y="0"/>
                    <a:pt x="0" y="3088"/>
                    <a:pt x="0" y="6883"/>
                  </a:cubicBezTo>
                  <a:lnTo>
                    <a:pt x="0" y="6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991637" y="3588909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861"/>
                  </a:moveTo>
                  <a:lnTo>
                    <a:pt x="41554" y="89861"/>
                  </a:lnTo>
                  <a:lnTo>
                    <a:pt x="41554" y="0"/>
                  </a:lnTo>
                  <a:lnTo>
                    <a:pt x="0" y="57892"/>
                  </a:lnTo>
                  <a:lnTo>
                    <a:pt x="0" y="897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936640" y="3588974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797"/>
                  </a:moveTo>
                  <a:lnTo>
                    <a:pt x="41554" y="89797"/>
                  </a:lnTo>
                  <a:lnTo>
                    <a:pt x="41554" y="57892"/>
                  </a:lnTo>
                  <a:lnTo>
                    <a:pt x="0" y="0"/>
                  </a:lnTo>
                  <a:lnTo>
                    <a:pt x="0" y="898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89502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0" y="44834"/>
                  </a:moveTo>
                  <a:lnTo>
                    <a:pt x="0" y="98288"/>
                  </a:lnTo>
                  <a:lnTo>
                    <a:pt x="27531" y="98288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34"/>
                  </a:cubicBezTo>
                  <a:lnTo>
                    <a:pt x="0" y="448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047278" y="3580483"/>
              <a:ext cx="27530" cy="98223"/>
            </a:xfrm>
            <a:custGeom>
              <a:avLst/>
              <a:gdLst/>
              <a:ahLst/>
              <a:cxnLst/>
              <a:rect l="l" t="t" r="r" b="b"/>
              <a:pathLst>
                <a:path w="27530" h="98223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23"/>
                  </a:lnTo>
                  <a:lnTo>
                    <a:pt x="27531" y="98223"/>
                  </a:lnTo>
                  <a:lnTo>
                    <a:pt x="27531" y="44770"/>
                  </a:lnTo>
                  <a:cubicBezTo>
                    <a:pt x="27531" y="26180"/>
                    <a:pt x="17432" y="9970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4970925" y="3613224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0" y="0"/>
                  </a:moveTo>
                  <a:lnTo>
                    <a:pt x="13958" y="19490"/>
                  </a:lnTo>
                  <a:lnTo>
                    <a:pt x="27917" y="0"/>
                  </a:lnTo>
                  <a:cubicBezTo>
                    <a:pt x="19169" y="4438"/>
                    <a:pt x="8748" y="443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943523" y="3575080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64" y="0"/>
                  </a:moveTo>
                  <a:lnTo>
                    <a:pt x="10485" y="14602"/>
                  </a:lnTo>
                  <a:cubicBezTo>
                    <a:pt x="10292" y="13187"/>
                    <a:pt x="10163" y="11771"/>
                    <a:pt x="10163" y="10356"/>
                  </a:cubicBezTo>
                  <a:lnTo>
                    <a:pt x="10163" y="0"/>
                  </a:lnTo>
                  <a:cubicBezTo>
                    <a:pt x="836" y="0"/>
                    <a:pt x="2123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015759" y="3575051"/>
              <a:ext cx="10420" cy="14630"/>
            </a:xfrm>
            <a:custGeom>
              <a:avLst/>
              <a:gdLst/>
              <a:ahLst/>
              <a:cxnLst/>
              <a:rect l="l" t="t" r="r" b="b"/>
              <a:pathLst>
                <a:path w="10420" h="14630" extrusionOk="0">
                  <a:moveTo>
                    <a:pt x="322" y="29"/>
                  </a:moveTo>
                  <a:lnTo>
                    <a:pt x="322" y="10385"/>
                  </a:lnTo>
                  <a:cubicBezTo>
                    <a:pt x="322" y="11800"/>
                    <a:pt x="193" y="13279"/>
                    <a:pt x="0" y="14630"/>
                  </a:cubicBezTo>
                  <a:lnTo>
                    <a:pt x="10421" y="29"/>
                  </a:lnTo>
                  <a:cubicBezTo>
                    <a:pt x="8298" y="-36"/>
                    <a:pt x="9649" y="29"/>
                    <a:pt x="257" y="29"/>
                  </a:cubicBezTo>
                  <a:lnTo>
                    <a:pt x="257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8" name="Google Shape;728;p40"/>
            <p:cNvGrpSpPr/>
            <p:nvPr/>
          </p:nvGrpSpPr>
          <p:grpSpPr>
            <a:xfrm>
              <a:off x="4894917" y="3457495"/>
              <a:ext cx="178516" cy="69213"/>
              <a:chOff x="4894917" y="3457495"/>
              <a:chExt cx="178516" cy="69213"/>
            </a:xfrm>
          </p:grpSpPr>
          <p:sp>
            <p:nvSpPr>
              <p:cNvPr id="729" name="Google Shape;729;p40"/>
              <p:cNvSpPr/>
              <p:nvPr/>
            </p:nvSpPr>
            <p:spPr>
              <a:xfrm>
                <a:off x="5036986" y="3457881"/>
                <a:ext cx="36447" cy="68827"/>
              </a:xfrm>
              <a:custGeom>
                <a:avLst/>
                <a:gdLst/>
                <a:ahLst/>
                <a:cxnLst/>
                <a:rect l="l" t="t" r="r" b="b"/>
                <a:pathLst>
                  <a:path w="36447" h="68827" extrusionOk="0">
                    <a:moveTo>
                      <a:pt x="9906" y="68763"/>
                    </a:moveTo>
                    <a:cubicBezTo>
                      <a:pt x="17818" y="68120"/>
                      <a:pt x="24122" y="61494"/>
                      <a:pt x="24122" y="53389"/>
                    </a:cubicBezTo>
                    <a:cubicBezTo>
                      <a:pt x="24122" y="53068"/>
                      <a:pt x="24186" y="52810"/>
                      <a:pt x="24379" y="52553"/>
                    </a:cubicBezTo>
                    <a:cubicBezTo>
                      <a:pt x="24508" y="52360"/>
                      <a:pt x="24701" y="52103"/>
                      <a:pt x="25022" y="51974"/>
                    </a:cubicBezTo>
                    <a:lnTo>
                      <a:pt x="25151" y="51974"/>
                    </a:lnTo>
                    <a:cubicBezTo>
                      <a:pt x="32484" y="48243"/>
                      <a:pt x="36922" y="40524"/>
                      <a:pt x="36407" y="32291"/>
                    </a:cubicBezTo>
                    <a:cubicBezTo>
                      <a:pt x="35893" y="24122"/>
                      <a:pt x="30811" y="17303"/>
                      <a:pt x="23092" y="14602"/>
                    </a:cubicBezTo>
                    <a:cubicBezTo>
                      <a:pt x="20712" y="13766"/>
                      <a:pt x="18397" y="13444"/>
                      <a:pt x="16017" y="13573"/>
                    </a:cubicBezTo>
                    <a:cubicBezTo>
                      <a:pt x="13572" y="6561"/>
                      <a:pt x="7461" y="1287"/>
                      <a:pt x="0" y="0"/>
                    </a:cubicBezTo>
                    <a:cubicBezTo>
                      <a:pt x="6497" y="9842"/>
                      <a:pt x="10292" y="21613"/>
                      <a:pt x="10292" y="34285"/>
                    </a:cubicBezTo>
                    <a:lnTo>
                      <a:pt x="10292" y="61944"/>
                    </a:lnTo>
                    <a:cubicBezTo>
                      <a:pt x="10292" y="64260"/>
                      <a:pt x="10163" y="66576"/>
                      <a:pt x="9906" y="68827"/>
                    </a:cubicBezTo>
                    <a:lnTo>
                      <a:pt x="9906" y="68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4894917" y="3457495"/>
                <a:ext cx="38121" cy="69084"/>
              </a:xfrm>
              <a:custGeom>
                <a:avLst/>
                <a:gdLst/>
                <a:ahLst/>
                <a:cxnLst/>
                <a:rect l="l" t="t" r="r" b="b"/>
                <a:pathLst>
                  <a:path w="38121" h="69084" extrusionOk="0">
                    <a:moveTo>
                      <a:pt x="38121" y="0"/>
                    </a:moveTo>
                    <a:cubicBezTo>
                      <a:pt x="29888" y="708"/>
                      <a:pt x="23069" y="6239"/>
                      <a:pt x="20432" y="13766"/>
                    </a:cubicBezTo>
                    <a:cubicBezTo>
                      <a:pt x="18052" y="13637"/>
                      <a:pt x="15800" y="13958"/>
                      <a:pt x="13356" y="14795"/>
                    </a:cubicBezTo>
                    <a:cubicBezTo>
                      <a:pt x="5701" y="17496"/>
                      <a:pt x="556" y="24250"/>
                      <a:pt x="41" y="32484"/>
                    </a:cubicBezTo>
                    <a:cubicBezTo>
                      <a:pt x="-474" y="40717"/>
                      <a:pt x="3900" y="48436"/>
                      <a:pt x="11298" y="52103"/>
                    </a:cubicBezTo>
                    <a:lnTo>
                      <a:pt x="11426" y="52103"/>
                    </a:lnTo>
                    <a:cubicBezTo>
                      <a:pt x="11941" y="52424"/>
                      <a:pt x="12327" y="53003"/>
                      <a:pt x="12327" y="53647"/>
                    </a:cubicBezTo>
                    <a:cubicBezTo>
                      <a:pt x="12327" y="62137"/>
                      <a:pt x="19274" y="69085"/>
                      <a:pt x="27765" y="69085"/>
                    </a:cubicBezTo>
                    <a:lnTo>
                      <a:pt x="28086" y="69085"/>
                    </a:lnTo>
                    <a:cubicBezTo>
                      <a:pt x="27829" y="66833"/>
                      <a:pt x="27701" y="64517"/>
                      <a:pt x="27701" y="62202"/>
                    </a:cubicBezTo>
                    <a:lnTo>
                      <a:pt x="27701" y="34542"/>
                    </a:lnTo>
                    <a:cubicBezTo>
                      <a:pt x="27701" y="21806"/>
                      <a:pt x="31560" y="9970"/>
                      <a:pt x="38121" y="64"/>
                    </a:cubicBezTo>
                    <a:lnTo>
                      <a:pt x="38121" y="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1" name="Google Shape;731;p40"/>
            <p:cNvSpPr/>
            <p:nvPr/>
          </p:nvSpPr>
          <p:spPr>
            <a:xfrm>
              <a:off x="4967194" y="3579389"/>
              <a:ext cx="34863" cy="23413"/>
            </a:xfrm>
            <a:custGeom>
              <a:avLst/>
              <a:gdLst/>
              <a:ahLst/>
              <a:cxnLst/>
              <a:rect l="l" t="t" r="r" b="b"/>
              <a:pathLst>
                <a:path w="34863" h="23413" extrusionOk="0">
                  <a:moveTo>
                    <a:pt x="17432" y="23414"/>
                  </a:moveTo>
                  <a:cubicBezTo>
                    <a:pt x="27081" y="23414"/>
                    <a:pt x="34864" y="15631"/>
                    <a:pt x="34864" y="5982"/>
                  </a:cubicBezTo>
                  <a:lnTo>
                    <a:pt x="34864" y="0"/>
                  </a:lnTo>
                  <a:cubicBezTo>
                    <a:pt x="23543" y="3281"/>
                    <a:pt x="11385" y="3281"/>
                    <a:pt x="0" y="0"/>
                  </a:cubicBezTo>
                  <a:lnTo>
                    <a:pt x="0" y="5982"/>
                  </a:lnTo>
                  <a:cubicBezTo>
                    <a:pt x="0" y="15631"/>
                    <a:pt x="7783" y="23414"/>
                    <a:pt x="17432" y="23414"/>
                  </a:cubicBezTo>
                  <a:lnTo>
                    <a:pt x="17432" y="23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40"/>
          <p:cNvSpPr/>
          <p:nvPr/>
        </p:nvSpPr>
        <p:spPr>
          <a:xfrm rot="5400000" flipH="1">
            <a:off x="810017" y="3538423"/>
            <a:ext cx="850235" cy="850235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733" name="Google Shape;733;p40"/>
          <p:cNvGrpSpPr/>
          <p:nvPr/>
        </p:nvGrpSpPr>
        <p:grpSpPr>
          <a:xfrm>
            <a:off x="1058825" y="3733049"/>
            <a:ext cx="352618" cy="460984"/>
            <a:chOff x="5697791" y="3443858"/>
            <a:chExt cx="179721" cy="234912"/>
          </a:xfrm>
        </p:grpSpPr>
        <p:sp>
          <p:nvSpPr>
            <p:cNvPr id="734" name="Google Shape;734;p40"/>
            <p:cNvSpPr/>
            <p:nvPr/>
          </p:nvSpPr>
          <p:spPr>
            <a:xfrm>
              <a:off x="5753431" y="3489593"/>
              <a:ext cx="69084" cy="78306"/>
            </a:xfrm>
            <a:custGeom>
              <a:avLst/>
              <a:gdLst/>
              <a:ahLst/>
              <a:cxnLst/>
              <a:rect l="l" t="t" r="r" b="b"/>
              <a:pathLst>
                <a:path w="69084" h="78306" extrusionOk="0">
                  <a:moveTo>
                    <a:pt x="0" y="43933"/>
                  </a:moveTo>
                  <a:cubicBezTo>
                    <a:pt x="1930" y="89797"/>
                    <a:pt x="67219" y="89732"/>
                    <a:pt x="69085" y="43933"/>
                  </a:cubicBezTo>
                  <a:lnTo>
                    <a:pt x="69085" y="8619"/>
                  </a:lnTo>
                  <a:lnTo>
                    <a:pt x="34542" y="0"/>
                  </a:lnTo>
                  <a:lnTo>
                    <a:pt x="0" y="8619"/>
                  </a:lnTo>
                  <a:lnTo>
                    <a:pt x="0" y="439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794406" y="3443858"/>
              <a:ext cx="62330" cy="124532"/>
            </a:xfrm>
            <a:custGeom>
              <a:avLst/>
              <a:gdLst/>
              <a:ahLst/>
              <a:cxnLst/>
              <a:rect l="l" t="t" r="r" b="b"/>
              <a:pathLst>
                <a:path w="62330" h="124532" extrusionOk="0">
                  <a:moveTo>
                    <a:pt x="41554" y="89604"/>
                  </a:moveTo>
                  <a:cubicBezTo>
                    <a:pt x="41554" y="99896"/>
                    <a:pt x="38337" y="109480"/>
                    <a:pt x="32805" y="117328"/>
                  </a:cubicBezTo>
                  <a:cubicBezTo>
                    <a:pt x="43419" y="117328"/>
                    <a:pt x="53454" y="119965"/>
                    <a:pt x="62330" y="124532"/>
                  </a:cubicBezTo>
                  <a:lnTo>
                    <a:pt x="62330" y="68956"/>
                  </a:lnTo>
                  <a:cubicBezTo>
                    <a:pt x="62330" y="33063"/>
                    <a:pt x="34928" y="3474"/>
                    <a:pt x="0" y="0"/>
                  </a:cubicBezTo>
                  <a:lnTo>
                    <a:pt x="0" y="33063"/>
                  </a:lnTo>
                  <a:lnTo>
                    <a:pt x="41554" y="43483"/>
                  </a:lnTo>
                  <a:lnTo>
                    <a:pt x="41554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718568" y="3443858"/>
              <a:ext cx="62330" cy="124532"/>
            </a:xfrm>
            <a:custGeom>
              <a:avLst/>
              <a:gdLst/>
              <a:ahLst/>
              <a:cxnLst/>
              <a:rect l="l" t="t" r="r" b="b"/>
              <a:pathLst>
                <a:path w="62330" h="124532" extrusionOk="0">
                  <a:moveTo>
                    <a:pt x="20777" y="89604"/>
                  </a:moveTo>
                  <a:lnTo>
                    <a:pt x="20777" y="43483"/>
                  </a:lnTo>
                  <a:lnTo>
                    <a:pt x="62330" y="33063"/>
                  </a:lnTo>
                  <a:lnTo>
                    <a:pt x="62330" y="0"/>
                  </a:lnTo>
                  <a:cubicBezTo>
                    <a:pt x="27338" y="3474"/>
                    <a:pt x="0" y="33063"/>
                    <a:pt x="0" y="68956"/>
                  </a:cubicBezTo>
                  <a:lnTo>
                    <a:pt x="0" y="124532"/>
                  </a:lnTo>
                  <a:cubicBezTo>
                    <a:pt x="8812" y="119901"/>
                    <a:pt x="18847" y="117328"/>
                    <a:pt x="29525" y="117328"/>
                  </a:cubicBezTo>
                  <a:cubicBezTo>
                    <a:pt x="24057" y="109480"/>
                    <a:pt x="20777" y="99896"/>
                    <a:pt x="20777" y="89604"/>
                  </a:cubicBezTo>
                  <a:lnTo>
                    <a:pt x="20777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794406" y="3588845"/>
              <a:ext cx="41553" cy="89925"/>
            </a:xfrm>
            <a:custGeom>
              <a:avLst/>
              <a:gdLst/>
              <a:ahLst/>
              <a:cxnLst/>
              <a:rect l="l" t="t" r="r" b="b"/>
              <a:pathLst>
                <a:path w="41553" h="89925" extrusionOk="0">
                  <a:moveTo>
                    <a:pt x="0" y="89925"/>
                  </a:moveTo>
                  <a:lnTo>
                    <a:pt x="41554" y="89925"/>
                  </a:lnTo>
                  <a:lnTo>
                    <a:pt x="41554" y="0"/>
                  </a:lnTo>
                  <a:lnTo>
                    <a:pt x="0" y="57956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739344" y="3588845"/>
              <a:ext cx="41553" cy="89925"/>
            </a:xfrm>
            <a:custGeom>
              <a:avLst/>
              <a:gdLst/>
              <a:ahLst/>
              <a:cxnLst/>
              <a:rect l="l" t="t" r="r" b="b"/>
              <a:pathLst>
                <a:path w="41553" h="89925" extrusionOk="0">
                  <a:moveTo>
                    <a:pt x="0" y="89925"/>
                  </a:moveTo>
                  <a:lnTo>
                    <a:pt x="41554" y="89925"/>
                  </a:lnTo>
                  <a:lnTo>
                    <a:pt x="41554" y="57956"/>
                  </a:lnTo>
                  <a:lnTo>
                    <a:pt x="0" y="0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697791" y="3580354"/>
              <a:ext cx="27530" cy="98352"/>
            </a:xfrm>
            <a:custGeom>
              <a:avLst/>
              <a:gdLst/>
              <a:ahLst/>
              <a:cxnLst/>
              <a:rect l="l" t="t" r="r" b="b"/>
              <a:pathLst>
                <a:path w="27530" h="98352" extrusionOk="0">
                  <a:moveTo>
                    <a:pt x="0" y="44899"/>
                  </a:moveTo>
                  <a:lnTo>
                    <a:pt x="0" y="98352"/>
                  </a:lnTo>
                  <a:lnTo>
                    <a:pt x="27531" y="98352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99"/>
                  </a:cubicBezTo>
                  <a:lnTo>
                    <a:pt x="0" y="448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84998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88"/>
                  </a:lnTo>
                  <a:lnTo>
                    <a:pt x="27531" y="98288"/>
                  </a:lnTo>
                  <a:lnTo>
                    <a:pt x="27531" y="44834"/>
                  </a:lnTo>
                  <a:cubicBezTo>
                    <a:pt x="27531" y="26244"/>
                    <a:pt x="17432" y="10035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773694" y="3613160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13958" y="3345"/>
                  </a:moveTo>
                  <a:cubicBezTo>
                    <a:pt x="8941" y="3345"/>
                    <a:pt x="4181" y="2123"/>
                    <a:pt x="0" y="0"/>
                  </a:cubicBezTo>
                  <a:lnTo>
                    <a:pt x="13958" y="19490"/>
                  </a:lnTo>
                  <a:lnTo>
                    <a:pt x="27917" y="0"/>
                  </a:lnTo>
                  <a:cubicBezTo>
                    <a:pt x="23736" y="2123"/>
                    <a:pt x="18976" y="3345"/>
                    <a:pt x="13958" y="3345"/>
                  </a:cubicBezTo>
                  <a:lnTo>
                    <a:pt x="13958" y="3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746356" y="3574823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1608" y="0"/>
                  </a:moveTo>
                  <a:cubicBezTo>
                    <a:pt x="1093" y="0"/>
                    <a:pt x="515" y="0"/>
                    <a:pt x="0" y="0"/>
                  </a:cubicBezTo>
                  <a:lnTo>
                    <a:pt x="10485" y="14602"/>
                  </a:lnTo>
                  <a:cubicBezTo>
                    <a:pt x="10292" y="13186"/>
                    <a:pt x="10163" y="11771"/>
                    <a:pt x="10163" y="10356"/>
                  </a:cubicBezTo>
                  <a:lnTo>
                    <a:pt x="10163" y="0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818528" y="3574823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322" y="0"/>
                  </a:moveTo>
                  <a:lnTo>
                    <a:pt x="322" y="10356"/>
                  </a:lnTo>
                  <a:cubicBezTo>
                    <a:pt x="322" y="11771"/>
                    <a:pt x="193" y="13251"/>
                    <a:pt x="0" y="14602"/>
                  </a:cubicBezTo>
                  <a:lnTo>
                    <a:pt x="10485" y="0"/>
                  </a:lnTo>
                  <a:cubicBezTo>
                    <a:pt x="9970" y="0"/>
                    <a:pt x="9391" y="0"/>
                    <a:pt x="8877" y="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770542" y="3579389"/>
              <a:ext cx="34863" cy="23364"/>
            </a:xfrm>
            <a:custGeom>
              <a:avLst/>
              <a:gdLst/>
              <a:ahLst/>
              <a:cxnLst/>
              <a:rect l="l" t="t" r="r" b="b"/>
              <a:pathLst>
                <a:path w="34863" h="23364" extrusionOk="0">
                  <a:moveTo>
                    <a:pt x="0" y="0"/>
                  </a:moveTo>
                  <a:lnTo>
                    <a:pt x="0" y="5789"/>
                  </a:lnTo>
                  <a:cubicBezTo>
                    <a:pt x="0" y="13958"/>
                    <a:pt x="5596" y="21291"/>
                    <a:pt x="13637" y="22964"/>
                  </a:cubicBezTo>
                  <a:cubicBezTo>
                    <a:pt x="24894" y="25344"/>
                    <a:pt x="34864" y="16789"/>
                    <a:pt x="34864" y="5918"/>
                  </a:cubicBezTo>
                  <a:lnTo>
                    <a:pt x="34864" y="0"/>
                  </a:lnTo>
                  <a:cubicBezTo>
                    <a:pt x="23864" y="3281"/>
                    <a:pt x="11000" y="328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DA170C-6354-5734-E938-3120BAEA48F2}"/>
              </a:ext>
            </a:extLst>
          </p:cNvPr>
          <p:cNvSpPr/>
          <p:nvPr/>
        </p:nvSpPr>
        <p:spPr>
          <a:xfrm>
            <a:off x="4144900" y="3542709"/>
            <a:ext cx="3940275" cy="5651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595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Lexend</vt:lpstr>
      <vt:lpstr>Cascadia Mono SemiBold</vt:lpstr>
      <vt:lpstr>Microsoft Himalaya</vt:lpstr>
      <vt:lpstr>Arial</vt:lpstr>
      <vt:lpstr>Arial Black</vt:lpstr>
      <vt:lpstr>Gantari</vt:lpstr>
      <vt:lpstr>Mada</vt:lpstr>
      <vt:lpstr>Aptos Display</vt:lpstr>
      <vt:lpstr>Times New Roman</vt:lpstr>
      <vt:lpstr>Calibri</vt:lpstr>
      <vt:lpstr>Hind</vt:lpstr>
      <vt:lpstr>Archivo</vt:lpstr>
      <vt:lpstr>Gill Sans MT</vt:lpstr>
      <vt:lpstr>Cambria Math</vt:lpstr>
      <vt:lpstr>Montserrat</vt:lpstr>
      <vt:lpstr>Calisto MT</vt:lpstr>
      <vt:lpstr>College Lessons with Cycle Diagrams by Slidesgo</vt:lpstr>
      <vt:lpstr>SAMP : AGROTECH</vt:lpstr>
      <vt:lpstr>PowerPoint Presentation</vt:lpstr>
      <vt:lpstr>Create a soil health monitoring system using IoT sensors and data analytics</vt:lpstr>
      <vt:lpstr>PowerPoint Presentation</vt:lpstr>
      <vt:lpstr>PowerPoint Presentation</vt:lpstr>
      <vt:lpstr>TECHNOLOGY STACK</vt:lpstr>
      <vt:lpstr>PowerPoint Presentation</vt:lpstr>
      <vt:lpstr>SYSTEM WORKFLOW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Nandan Vakani</dc:creator>
  <cp:lastModifiedBy>ved patel</cp:lastModifiedBy>
  <cp:revision>2</cp:revision>
  <dcterms:modified xsi:type="dcterms:W3CDTF">2024-08-09T19:47:53Z</dcterms:modified>
</cp:coreProperties>
</file>