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6" r:id="rId9"/>
    <p:sldId id="260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Digitalni poster</a:t>
            </a:r>
            <a:br>
              <a:rPr lang="hr-HR" dirty="0"/>
            </a:br>
            <a:r>
              <a:rPr lang="hr-HR" dirty="0"/>
              <a:t>Dipol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</a:t>
            </a:r>
          </a:p>
          <a:p>
            <a:pPr>
              <a:lnSpc>
                <a:spcPct val="100000"/>
              </a:lnSpc>
            </a:pPr>
            <a:r>
              <a:rPr lang="hr-HR" sz="2400" dirty="0" err="1"/>
              <a:t>Vodopadni</a:t>
            </a:r>
            <a:r>
              <a:rPr lang="hr-HR" sz="2400" dirty="0"/>
              <a:t> SDLC model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Nina </a:t>
            </a:r>
            <a:r>
              <a:rPr lang="hr-HR" sz="1800" dirty="0" err="1"/>
              <a:t>Kolobarić</a:t>
            </a:r>
            <a:r>
              <a:rPr lang="hr-HR" sz="1800" dirty="0"/>
              <a:t> (cca 100 sati)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Lukas </a:t>
            </a:r>
            <a:r>
              <a:rPr lang="hr-HR" sz="1800" dirty="0" err="1"/>
              <a:t>Schonberger</a:t>
            </a:r>
            <a:r>
              <a:rPr lang="hr-HR" sz="1800" dirty="0"/>
              <a:t> (cca 120 sati)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Lovro Petrović (cca 100 sati)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Daniel Rodić (</a:t>
            </a:r>
            <a:r>
              <a:rPr lang="hr-HR" sz="1800"/>
              <a:t>cca 50 </a:t>
            </a:r>
            <a:r>
              <a:rPr lang="hr-HR" sz="1800" dirty="0"/>
              <a:t>sati)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Domagoj </a:t>
            </a:r>
            <a:r>
              <a:rPr lang="hr-HR" sz="1800" dirty="0" err="1"/>
              <a:t>Žokalj</a:t>
            </a:r>
            <a:r>
              <a:rPr lang="hr-HR" sz="1800" dirty="0"/>
              <a:t> (cca 35 sati)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Josip </a:t>
            </a:r>
            <a:r>
              <a:rPr lang="hr-HR" sz="1800" dirty="0" err="1"/>
              <a:t>Maradin</a:t>
            </a:r>
            <a:r>
              <a:rPr lang="hr-HR" sz="1800" dirty="0"/>
              <a:t> (cca 30 sati)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Vedran Lugarić (cca 75 sati)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Važnost komunikacije</a:t>
            </a:r>
          </a:p>
          <a:p>
            <a:r>
              <a:rPr lang="hr-HR" dirty="0">
                <a:sym typeface="Wingdings" panose="05000000000000000000" pitchFamily="2" charset="2"/>
              </a:rPr>
              <a:t>Dobri međuljudski odnosi</a:t>
            </a:r>
          </a:p>
          <a:p>
            <a:r>
              <a:rPr lang="hr-HR" dirty="0">
                <a:sym typeface="Wingdings" panose="05000000000000000000" pitchFamily="2" charset="2"/>
              </a:rPr>
              <a:t>Međusobno poštivanje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3074" name="Picture 2" descr="Visual Studio Code - YouTube">
            <a:extLst>
              <a:ext uri="{FF2B5EF4-FFF2-40B4-BE49-F238E27FC236}">
                <a16:creationId xmlns:a16="http://schemas.microsoft.com/office/drawing/2014/main" id="{5C5CD7F2-5FBA-3329-044E-12945B17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5277"/>
            <a:ext cx="2998348" cy="29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| San Francisco CA">
            <a:extLst>
              <a:ext uri="{FF2B5EF4-FFF2-40B4-BE49-F238E27FC236}">
                <a16:creationId xmlns:a16="http://schemas.microsoft.com/office/drawing/2014/main" id="{8F04534B-2580-CFB5-B2DB-DBC4338C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68" y="4653126"/>
            <a:ext cx="2136795" cy="21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Lab - YouTube">
            <a:extLst>
              <a:ext uri="{FF2B5EF4-FFF2-40B4-BE49-F238E27FC236}">
                <a16:creationId xmlns:a16="http://schemas.microsoft.com/office/drawing/2014/main" id="{A4432BA8-D21D-956B-A53B-6DBDA64A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34" y="2623617"/>
            <a:ext cx="1997668" cy="19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6BF2A1D-924A-4C56-2995-B7F5BE82D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435" y="4523599"/>
            <a:ext cx="2136795" cy="220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E93878DB-4DB6-4812-CEAA-CF7FC9E07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608" y="2845277"/>
            <a:ext cx="2293928" cy="2293928"/>
          </a:xfrm>
          <a:prstGeom prst="rect">
            <a:avLst/>
          </a:prstGeom>
        </p:spPr>
      </p:pic>
      <p:pic>
        <p:nvPicPr>
          <p:cNvPr id="3076" name="Picture 4" descr="React Native - Wikipedia">
            <a:extLst>
              <a:ext uri="{FF2B5EF4-FFF2-40B4-BE49-F238E27FC236}">
                <a16:creationId xmlns:a16="http://schemas.microsoft.com/office/drawing/2014/main" id="{A6C3098B-E85A-FEB4-F719-2385E4492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544" y="377175"/>
            <a:ext cx="3084686" cy="268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Popis članova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Nina </a:t>
            </a:r>
            <a:r>
              <a:rPr lang="hr-HR" dirty="0" err="1"/>
              <a:t>Kolobarić</a:t>
            </a:r>
            <a:r>
              <a:rPr lang="hr-HR" dirty="0"/>
              <a:t> – nina.kolobaric@fer.hr</a:t>
            </a:r>
          </a:p>
          <a:p>
            <a:r>
              <a:rPr lang="hr-HR" dirty="0"/>
              <a:t>Lukas </a:t>
            </a:r>
            <a:r>
              <a:rPr lang="hr-HR" sz="2800" dirty="0" err="1"/>
              <a:t>Schonberger</a:t>
            </a:r>
            <a:r>
              <a:rPr lang="hr-HR" sz="2800" dirty="0"/>
              <a:t> - lukas.schonberger@fer.hr</a:t>
            </a:r>
          </a:p>
          <a:p>
            <a:r>
              <a:rPr lang="hr-HR" sz="2800" dirty="0"/>
              <a:t>Lovro Petrović - lovro.petrovic@fer.hr</a:t>
            </a:r>
          </a:p>
          <a:p>
            <a:r>
              <a:rPr lang="hr-HR" sz="2800" dirty="0"/>
              <a:t>Daniel Rodić - dr53853@fer.hr</a:t>
            </a:r>
          </a:p>
          <a:p>
            <a:r>
              <a:rPr lang="hr-HR" sz="2800" dirty="0"/>
              <a:t>Domagoj </a:t>
            </a:r>
            <a:r>
              <a:rPr lang="hr-HR" sz="2800" dirty="0" err="1"/>
              <a:t>Žokalj</a:t>
            </a:r>
            <a:r>
              <a:rPr lang="hr-HR" sz="2800" dirty="0"/>
              <a:t> - domagoj.zokalj22@gmail.com</a:t>
            </a:r>
          </a:p>
          <a:p>
            <a:r>
              <a:rPr lang="hr-HR" sz="2800" dirty="0"/>
              <a:t>Josip </a:t>
            </a:r>
            <a:r>
              <a:rPr lang="hr-HR" sz="2800" dirty="0" err="1"/>
              <a:t>Maradin</a:t>
            </a:r>
            <a:r>
              <a:rPr lang="hr-HR" sz="2800" dirty="0"/>
              <a:t> – josip.maradin@fer.hr</a:t>
            </a:r>
          </a:p>
          <a:p>
            <a:r>
              <a:rPr lang="hr-HR" sz="2800" dirty="0"/>
              <a:t>Vedran Lugarić – vedran</a:t>
            </a:r>
            <a:r>
              <a:rPr lang="hr-HR" dirty="0"/>
              <a:t>.lugaric@fer.hr</a:t>
            </a:r>
            <a:endParaRPr lang="hr-HR" sz="2800" dirty="0"/>
          </a:p>
          <a:p>
            <a:endParaRPr lang="hr-HR" sz="2800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3</a:t>
            </a:fld>
            <a:endParaRPr lang="hr-HR"/>
          </a:p>
        </p:txBody>
      </p:sp>
      <p:pic>
        <p:nvPicPr>
          <p:cNvPr id="6" name="Slika 5" descr="Slika na kojoj se prikazuje odijevanje, tekst, računalo, osoba&#10;&#10;Opis je automatski generiran">
            <a:extLst>
              <a:ext uri="{FF2B5EF4-FFF2-40B4-BE49-F238E27FC236}">
                <a16:creationId xmlns:a16="http://schemas.microsoft.com/office/drawing/2014/main" id="{10515D37-C61A-4C44-977C-5F6A0E32C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" r="16306" b="-4"/>
          <a:stretch/>
        </p:blipFill>
        <p:spPr>
          <a:xfrm>
            <a:off x="628650" y="1413164"/>
            <a:ext cx="3886200" cy="476379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>
            <a:normAutofit/>
          </a:bodyPr>
          <a:lstStyle/>
          <a:p>
            <a:r>
              <a:rPr lang="hr-HR" sz="1800" dirty="0"/>
              <a:t>Nina </a:t>
            </a:r>
            <a:r>
              <a:rPr lang="hr-HR" sz="1800" dirty="0" err="1"/>
              <a:t>Kolobarić</a:t>
            </a:r>
            <a:r>
              <a:rPr lang="hr-HR" sz="1800" dirty="0"/>
              <a:t> </a:t>
            </a:r>
          </a:p>
          <a:p>
            <a:pPr lvl="1"/>
            <a:r>
              <a:rPr lang="hr-HR" sz="1400" dirty="0"/>
              <a:t>senior </a:t>
            </a:r>
            <a:r>
              <a:rPr lang="hr-HR" sz="1400" dirty="0" err="1"/>
              <a:t>frontend</a:t>
            </a:r>
            <a:r>
              <a:rPr lang="hr-HR" sz="1400" dirty="0"/>
              <a:t> developer</a:t>
            </a:r>
          </a:p>
          <a:p>
            <a:r>
              <a:rPr lang="hr-HR" sz="1800" dirty="0"/>
              <a:t>Lukas </a:t>
            </a:r>
            <a:r>
              <a:rPr lang="hr-HR" sz="1800" dirty="0" err="1"/>
              <a:t>Schonberger</a:t>
            </a:r>
            <a:r>
              <a:rPr lang="hr-HR" sz="1800" dirty="0"/>
              <a:t> </a:t>
            </a:r>
          </a:p>
          <a:p>
            <a:pPr lvl="1"/>
            <a:r>
              <a:rPr lang="hr-HR" sz="1400" dirty="0"/>
              <a:t>senior </a:t>
            </a:r>
            <a:r>
              <a:rPr lang="hr-HR" sz="1400" dirty="0" err="1"/>
              <a:t>backend</a:t>
            </a:r>
            <a:r>
              <a:rPr lang="hr-HR" sz="1400" dirty="0"/>
              <a:t> developer</a:t>
            </a:r>
          </a:p>
          <a:p>
            <a:r>
              <a:rPr lang="hr-HR" sz="1800" dirty="0"/>
              <a:t>Lovro Petrović </a:t>
            </a:r>
          </a:p>
          <a:p>
            <a:pPr lvl="1"/>
            <a:r>
              <a:rPr lang="hr-HR" sz="1400" dirty="0"/>
              <a:t>senior </a:t>
            </a:r>
            <a:r>
              <a:rPr lang="hr-HR" sz="1400" dirty="0" err="1"/>
              <a:t>backend</a:t>
            </a:r>
            <a:r>
              <a:rPr lang="hr-HR" sz="1400" dirty="0"/>
              <a:t> developer</a:t>
            </a:r>
          </a:p>
          <a:p>
            <a:r>
              <a:rPr lang="hr-HR" sz="1800" dirty="0"/>
              <a:t>Danile Rodić </a:t>
            </a:r>
          </a:p>
          <a:p>
            <a:pPr lvl="1"/>
            <a:r>
              <a:rPr lang="hr-HR" sz="1400" dirty="0"/>
              <a:t>junior </a:t>
            </a:r>
            <a:r>
              <a:rPr lang="hr-HR" sz="1400" dirty="0" err="1"/>
              <a:t>backend</a:t>
            </a:r>
            <a:r>
              <a:rPr lang="hr-HR" sz="1400" dirty="0"/>
              <a:t> developer/mali od dokumentacije</a:t>
            </a:r>
          </a:p>
          <a:p>
            <a:r>
              <a:rPr lang="hr-HR" sz="1800" dirty="0"/>
              <a:t>Josip </a:t>
            </a:r>
            <a:r>
              <a:rPr lang="hr-HR" sz="1800" dirty="0" err="1"/>
              <a:t>Maradin</a:t>
            </a:r>
            <a:r>
              <a:rPr lang="hr-HR" sz="1800" dirty="0"/>
              <a:t> </a:t>
            </a:r>
          </a:p>
          <a:p>
            <a:pPr lvl="1"/>
            <a:r>
              <a:rPr lang="hr-HR" sz="1400" dirty="0"/>
              <a:t>junior </a:t>
            </a:r>
            <a:r>
              <a:rPr lang="hr-HR" sz="1400" dirty="0" err="1"/>
              <a:t>backend</a:t>
            </a:r>
            <a:r>
              <a:rPr lang="hr-HR" sz="1400" dirty="0"/>
              <a:t> developer</a:t>
            </a:r>
          </a:p>
          <a:p>
            <a:r>
              <a:rPr lang="hr-HR" sz="1800" dirty="0"/>
              <a:t>Domagoj </a:t>
            </a:r>
            <a:r>
              <a:rPr lang="hr-HR" sz="1800" dirty="0" err="1"/>
              <a:t>Žokalj</a:t>
            </a:r>
            <a:r>
              <a:rPr lang="hr-HR" sz="1800" dirty="0"/>
              <a:t> </a:t>
            </a:r>
          </a:p>
          <a:p>
            <a:pPr lvl="1"/>
            <a:r>
              <a:rPr lang="hr-HR" sz="1400" dirty="0"/>
              <a:t>baza podatka developer</a:t>
            </a:r>
          </a:p>
          <a:p>
            <a:r>
              <a:rPr lang="hr-HR" sz="1800" dirty="0"/>
              <a:t>Vedran Lugarić </a:t>
            </a:r>
          </a:p>
          <a:p>
            <a:pPr lvl="1"/>
            <a:r>
              <a:rPr lang="hr-HR" sz="1400" dirty="0"/>
              <a:t>voditelj/po svuda</a:t>
            </a:r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Web aplikacija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Digitalni poster – dipol 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Tržište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1026" name="Picture 2" descr="Simple logo for Dipol team for development web application for presenting digital posters online">
            <a:extLst>
              <a:ext uri="{FF2B5EF4-FFF2-40B4-BE49-F238E27FC236}">
                <a16:creationId xmlns:a16="http://schemas.microsoft.com/office/drawing/2014/main" id="{8CB03FF4-CABD-8955-E1C5-9C3D07EF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3" y="2820785"/>
            <a:ext cx="3536663" cy="35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imalistic logo for Dipol team for development web application for presenting digital posters online">
            <a:extLst>
              <a:ext uri="{FF2B5EF4-FFF2-40B4-BE49-F238E27FC236}">
                <a16:creationId xmlns:a16="http://schemas.microsoft.com/office/drawing/2014/main" id="{1C606D66-B2CE-9EC0-80B6-8392E751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53" y="85310"/>
            <a:ext cx="3219328" cy="32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lika 5" descr="Slika na kojoj se prikazuje grafika, crtež, simbol, ukrasni isječci&#10;&#10;Opis je automatski generiran">
            <a:extLst>
              <a:ext uri="{FF2B5EF4-FFF2-40B4-BE49-F238E27FC236}">
                <a16:creationId xmlns:a16="http://schemas.microsoft.com/office/drawing/2014/main" id="{B6D486C3-C99A-D666-DD1F-7852AF4434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13" y="3490227"/>
            <a:ext cx="2886818" cy="2886818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C959B6C3-130D-301D-275C-D69613B6B00C}"/>
              </a:ext>
            </a:extLst>
          </p:cNvPr>
          <p:cNvSpPr txBox="1"/>
          <p:nvPr/>
        </p:nvSpPr>
        <p:spPr>
          <a:xfrm>
            <a:off x="4877018" y="5440381"/>
            <a:ext cx="208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>
                <a:solidFill>
                  <a:srgbClr val="336699"/>
                </a:solidFill>
                <a:latin typeface="Cooper Black" panose="0208090404030B020404" pitchFamily="18" charset="0"/>
              </a:rPr>
              <a:t>Dipol</a:t>
            </a:r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5" y="1395554"/>
            <a:ext cx="8530466" cy="4931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Funkcionalni zahtjevi</a:t>
            </a:r>
          </a:p>
          <a:p>
            <a:pPr lvl="1">
              <a:lnSpc>
                <a:spcPct val="100000"/>
              </a:lnSpc>
            </a:pPr>
            <a:r>
              <a:rPr lang="hr-HR" sz="1800" dirty="0" err="1"/>
              <a:t>Aktori</a:t>
            </a:r>
            <a:r>
              <a:rPr lang="hr-HR" sz="1800" dirty="0"/>
              <a:t> : administrator, voditelj, posjetitelj, neregistrirani korisnik, baza podataka</a:t>
            </a:r>
          </a:p>
          <a:p>
            <a:pPr lvl="1">
              <a:lnSpc>
                <a:spcPct val="100000"/>
              </a:lnSpc>
            </a:pPr>
            <a:r>
              <a:rPr lang="hr-HR" sz="1800" dirty="0" err="1"/>
              <a:t>Obrazci</a:t>
            </a:r>
            <a:r>
              <a:rPr lang="hr-HR" sz="1800" dirty="0"/>
              <a:t> uporabe : 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Registracija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Prijava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Dodavanje konferencije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Pregled radova</a:t>
            </a:r>
          </a:p>
          <a:p>
            <a:pPr lvl="2">
              <a:lnSpc>
                <a:spcPct val="100000"/>
              </a:lnSpc>
            </a:pPr>
            <a:r>
              <a:rPr lang="hr-HR" sz="1600" dirty="0"/>
              <a:t>Glasanje</a:t>
            </a:r>
          </a:p>
          <a:p>
            <a:pPr lvl="2">
              <a:lnSpc>
                <a:spcPct val="100000"/>
              </a:lnSpc>
            </a:pPr>
            <a:endParaRPr lang="hr-HR" sz="1600" dirty="0"/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CFE84D9-41B1-003F-D528-B92D06D9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78" y="2545106"/>
            <a:ext cx="4752176" cy="35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ABF6EF-A1EF-8DEC-2D6A-03DE64A5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F38EAA6-ECBE-B3EE-5C77-9A6F61C9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4686669" cy="4931327"/>
          </a:xfrm>
        </p:spPr>
        <p:txBody>
          <a:bodyPr/>
          <a:lstStyle/>
          <a:p>
            <a:r>
              <a:rPr lang="hr-HR" sz="2800" dirty="0"/>
              <a:t>Nefunkcionalni i zahtjevi domene primjene</a:t>
            </a:r>
          </a:p>
          <a:p>
            <a:pPr lvl="1"/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Sustav mora omogućiti održavanje više konferencija u isto vrijeme</a:t>
            </a:r>
          </a:p>
          <a:p>
            <a:pPr lvl="1"/>
            <a:r>
              <a:rPr lang="hr-H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Veza s bazom podataka mora biti sigurna</a:t>
            </a:r>
          </a:p>
          <a:p>
            <a:pPr lvl="1"/>
            <a:r>
              <a:rPr lang="hr-H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Sustav treba biti implementiran kao web aplikacija</a:t>
            </a:r>
          </a:p>
          <a:p>
            <a:pPr lvl="1"/>
            <a:r>
              <a:rPr lang="hr-H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Pristup sustavu mora biti omogućen iz javne mreže pomoću HTTPS</a:t>
            </a:r>
          </a:p>
          <a:p>
            <a:pPr lvl="1"/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8F5B66A-2D0D-3D8B-F903-693B7A96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ACBC8CC-81F2-9E0E-0E67-F37988D2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06" y="1209965"/>
            <a:ext cx="3437720" cy="3261111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5DC88813-91F5-1BE1-E4E0-BA0E9A79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892" y="4262914"/>
            <a:ext cx="2928661" cy="25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1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5424088" cy="4931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8" name="Slika 7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B0459CB3-ED86-4E69-FF9D-1C99713F0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75" y="269208"/>
            <a:ext cx="2151267" cy="2569733"/>
          </a:xfrm>
          <a:prstGeom prst="rect">
            <a:avLst/>
          </a:prstGeom>
        </p:spPr>
      </p:pic>
      <p:pic>
        <p:nvPicPr>
          <p:cNvPr id="10" name="Slika 9" descr="Slika na kojoj se prikazuje tekst, snimka zaslona, Font, pismo&#10;&#10;Opis je automatski generiran">
            <a:extLst>
              <a:ext uri="{FF2B5EF4-FFF2-40B4-BE49-F238E27FC236}">
                <a16:creationId xmlns:a16="http://schemas.microsoft.com/office/drawing/2014/main" id="{E6D79392-7520-EE97-1795-61E07A1DF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0" y="2737976"/>
            <a:ext cx="3704273" cy="3413638"/>
          </a:xfrm>
          <a:prstGeom prst="rect">
            <a:avLst/>
          </a:prstGeom>
        </p:spPr>
      </p:pic>
      <p:pic>
        <p:nvPicPr>
          <p:cNvPr id="12" name="Slika 11" descr="Slika na kojoj se prikazuje tekst, dijagram, Trokut, snimka zaslona&#10;&#10;Opis je automatski generiran">
            <a:extLst>
              <a:ext uri="{FF2B5EF4-FFF2-40B4-BE49-F238E27FC236}">
                <a16:creationId xmlns:a16="http://schemas.microsoft.com/office/drawing/2014/main" id="{77534D6C-327B-BDBD-D23C-2F7A08CC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04" y="2890053"/>
            <a:ext cx="5020350" cy="36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Provedeno pomoću alata </a:t>
            </a:r>
            <a:r>
              <a:rPr lang="hr-HR" sz="2400" dirty="0" err="1"/>
              <a:t>Selenium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Provedeno 5 testova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Registracija, prijava i odjava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Ulaz na konferenciju i glasanje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Prošle konferencije i preuzimanje fotografija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Dodavanje konferencija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Dodavanje voditelja</a:t>
            </a:r>
            <a:endParaRPr lang="en-US" sz="18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2050" name="Picture 2" descr="Selenium (software) - Wikiversity">
            <a:extLst>
              <a:ext uri="{FF2B5EF4-FFF2-40B4-BE49-F238E27FC236}">
                <a16:creationId xmlns:a16="http://schemas.microsoft.com/office/drawing/2014/main" id="{31EF4027-1659-EFE2-B448-53684E0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47" y="1395554"/>
            <a:ext cx="3030230" cy="316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158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Frontend</a:t>
            </a:r>
            <a:r>
              <a:rPr lang="hr-HR" sz="2000" dirty="0"/>
              <a:t> – </a:t>
            </a:r>
            <a:r>
              <a:rPr lang="hr-HR" sz="2000" dirty="0" err="1"/>
              <a:t>react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Backend</a:t>
            </a:r>
            <a:r>
              <a:rPr lang="hr-HR" sz="2000" dirty="0"/>
              <a:t> – </a:t>
            </a:r>
            <a:r>
              <a:rPr lang="hr-HR" sz="2000" dirty="0" err="1"/>
              <a:t>python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Baza podataka – </a:t>
            </a:r>
            <a:r>
              <a:rPr lang="hr-HR" sz="2000" dirty="0" err="1"/>
              <a:t>postgres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Dokumentacija – </a:t>
            </a:r>
            <a:r>
              <a:rPr lang="hr-HR" sz="2000" dirty="0" err="1"/>
              <a:t>Latex</a:t>
            </a:r>
            <a:r>
              <a:rPr lang="hr-HR" sz="2000" dirty="0"/>
              <a:t> studio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r-HR" sz="2000" dirty="0"/>
              <a:t>	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Visual</a:t>
            </a:r>
            <a:r>
              <a:rPr lang="hr-HR" sz="2000" dirty="0"/>
              <a:t> Studio </a:t>
            </a:r>
            <a:r>
              <a:rPr lang="hr-HR" sz="2000" dirty="0" err="1"/>
              <a:t>Code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PgAdmin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Render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WhatsApp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Discord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Pogled uživo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1715</TotalTime>
  <Words>365</Words>
  <Application>Microsoft Office PowerPoint</Application>
  <PresentationFormat>Prikaz na zaslonu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Cooper Black</vt:lpstr>
      <vt:lpstr>Courier New</vt:lpstr>
      <vt:lpstr>Franklin Gothic Book</vt:lpstr>
      <vt:lpstr>Wingdings</vt:lpstr>
      <vt:lpstr>PROGI-template</vt:lpstr>
      <vt:lpstr>Digitalni poster Dipol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Ispitivanje sustava</vt:lpstr>
      <vt:lpstr>Korišteni alati i tehnologije</vt:lpstr>
      <vt:lpstr>Organizacija rada</vt:lpstr>
      <vt:lpstr>Naučene lekcije</vt:lpstr>
      <vt:lpstr>Popis članova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Vedran Lugarić</cp:lastModifiedBy>
  <cp:revision>37</cp:revision>
  <dcterms:created xsi:type="dcterms:W3CDTF">2016-01-18T13:10:52Z</dcterms:created>
  <dcterms:modified xsi:type="dcterms:W3CDTF">2024-01-22T19:16:16Z</dcterms:modified>
</cp:coreProperties>
</file>