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9"/>
  </p:notesMasterIdLst>
  <p:sldIdLst>
    <p:sldId id="256" r:id="rId2"/>
    <p:sldId id="259" r:id="rId3"/>
    <p:sldId id="273" r:id="rId4"/>
    <p:sldId id="274" r:id="rId5"/>
    <p:sldId id="261" r:id="rId6"/>
    <p:sldId id="262" r:id="rId7"/>
    <p:sldId id="264" r:id="rId8"/>
    <p:sldId id="276" r:id="rId9"/>
    <p:sldId id="277" r:id="rId10"/>
    <p:sldId id="263" r:id="rId11"/>
    <p:sldId id="278" r:id="rId12"/>
    <p:sldId id="268" r:id="rId13"/>
    <p:sldId id="266" r:id="rId14"/>
    <p:sldId id="280" r:id="rId15"/>
    <p:sldId id="265" r:id="rId16"/>
    <p:sldId id="27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FEAE32-8737-46B4-A8DF-3957BFF09E25}" v="305" dt="2022-07-31T16:47:29.106"/>
    <p1510:client id="{7B8A8E8B-B58D-495C-89A2-D1905958A363}" v="378" dt="2022-07-31T16:25:15.873"/>
    <p1510:client id="{820D4934-0610-4B74-92BB-DA950E264EA9}" v="32" dt="2022-08-01T23:34:21.196"/>
    <p1510:client id="{8C6365D3-94A5-41A4-96AE-3EF963E83658}" v="35" dt="2022-08-02T23:54:13.656"/>
    <p1510:client id="{996D3D9E-0DB4-45C2-A94C-2EF3AF3A39A7}" v="24" dt="2022-08-01T23:40:23.157"/>
    <p1510:client id="{A3458BC9-A8F9-45F8-920F-FE2AFC8D0FD3}" v="192" dt="2022-07-31T15:42:15.023"/>
    <p1510:client id="{D118A238-592A-4C92-AF3D-7B73448E0EF3}" v="437" dt="2022-08-02T22:42:59.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71827"/>
  </p:normalViewPr>
  <p:slideViewPr>
    <p:cSldViewPr snapToGrid="0">
      <p:cViewPr varScale="1">
        <p:scale>
          <a:sx n="52" d="100"/>
          <a:sy n="52" d="100"/>
        </p:scale>
        <p:origin x="208"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8E47A-9D2A-484F-934C-E075CA433EE6}" type="datetimeFigureOut">
              <a:rPr lang="en-US"/>
              <a:t>8/2/2022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BEB41-7FFB-4F1C-84C7-2BDCAC3F29CF}" type="slidenum">
              <a:rPr/>
              <a:t>‹#›</a:t>
            </a:fld>
            <a:endParaRPr lang="en-US"/>
          </a:p>
        </p:txBody>
      </p:sp>
    </p:spTree>
    <p:extLst>
      <p:ext uri="{BB962C8B-B14F-4D97-AF65-F5344CB8AC3E}">
        <p14:creationId xmlns:p14="http://schemas.microsoft.com/office/powerpoint/2010/main" val="3052629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imdb.com/title/tt2096673/ratings?ref_=helpms_ih_tm_votesfaq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5</a:t>
            </a:fld>
            <a:endParaRPr lang="en-US"/>
          </a:p>
        </p:txBody>
      </p:sp>
    </p:spTree>
    <p:extLst>
      <p:ext uri="{BB962C8B-B14F-4D97-AF65-F5344CB8AC3E}">
        <p14:creationId xmlns:p14="http://schemas.microsoft.com/office/powerpoint/2010/main" val="194275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a:t>
            </a:r>
            <a:r>
              <a:rPr lang="en-US" dirty="0" err="1"/>
              <a:t>sers</a:t>
            </a:r>
            <a:r>
              <a:rPr lang="en-US" dirty="0"/>
              <a:t> who marked it as a "</a:t>
            </a:r>
            <a:r>
              <a:rPr lang="en-US" dirty="0" err="1"/>
              <a:t>favourite</a:t>
            </a:r>
            <a:r>
              <a:rPr lang="en-US" dirty="0"/>
              <a:t>" for the day, users who added it to their "watchlist" for the day, release date, number of total votes, previous days score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15</a:t>
            </a:fld>
            <a:endParaRPr lang="en-US"/>
          </a:p>
        </p:txBody>
      </p:sp>
    </p:spTree>
    <p:extLst>
      <p:ext uri="{BB962C8B-B14F-4D97-AF65-F5344CB8AC3E}">
        <p14:creationId xmlns:p14="http://schemas.microsoft.com/office/powerpoint/2010/main" val="2563818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 10 titles – Two are Netflix Originals – Texas Chainsaw Massacre 2022 437.842, Stranger things 2016 249.853</a:t>
            </a:r>
          </a:p>
          <a:p>
            <a:endParaRPr lang="en-US" dirty="0"/>
          </a:p>
          <a:p>
            <a:endParaRPr lang="en-US" dirty="0"/>
          </a:p>
          <a:p>
            <a:r>
              <a:rPr lang="en-US" dirty="0"/>
              <a:t>Top 10 range: 773.19 – 249.85d3</a:t>
            </a:r>
          </a:p>
          <a:p>
            <a:endParaRPr lang="en-US" dirty="0"/>
          </a:p>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16</a:t>
            </a:fld>
            <a:endParaRPr lang="en-US"/>
          </a:p>
        </p:txBody>
      </p:sp>
    </p:spTree>
    <p:extLst>
      <p:ext uri="{BB962C8B-B14F-4D97-AF65-F5344CB8AC3E}">
        <p14:creationId xmlns:p14="http://schemas.microsoft.com/office/powerpoint/2010/main" val="3491271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17</a:t>
            </a:fld>
            <a:endParaRPr lang="en-US"/>
          </a:p>
        </p:txBody>
      </p:sp>
    </p:spTree>
    <p:extLst>
      <p:ext uri="{BB962C8B-B14F-4D97-AF65-F5344CB8AC3E}">
        <p14:creationId xmlns:p14="http://schemas.microsoft.com/office/powerpoint/2010/main" val="3489464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a:t>
            </a:r>
            <a:r>
              <a:rPr lang="en-US" dirty="0" err="1"/>
              <a:t>sers</a:t>
            </a:r>
            <a:r>
              <a:rPr lang="en-US" dirty="0"/>
              <a:t>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7</a:t>
            </a:fld>
            <a:endParaRPr lang="en-US"/>
          </a:p>
        </p:txBody>
      </p:sp>
    </p:spTree>
    <p:extLst>
      <p:ext uri="{BB962C8B-B14F-4D97-AF65-F5344CB8AC3E}">
        <p14:creationId xmlns:p14="http://schemas.microsoft.com/office/powerpoint/2010/main" val="2311292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8</a:t>
            </a:fld>
            <a:endParaRPr lang="en-US"/>
          </a:p>
        </p:txBody>
      </p:sp>
    </p:spTree>
    <p:extLst>
      <p:ext uri="{BB962C8B-B14F-4D97-AF65-F5344CB8AC3E}">
        <p14:creationId xmlns:p14="http://schemas.microsoft.com/office/powerpoint/2010/main" val="1167058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9</a:t>
            </a:fld>
            <a:endParaRPr lang="en-US"/>
          </a:p>
        </p:txBody>
      </p:sp>
    </p:spTree>
    <p:extLst>
      <p:ext uri="{BB962C8B-B14F-4D97-AF65-F5344CB8AC3E}">
        <p14:creationId xmlns:p14="http://schemas.microsoft.com/office/powerpoint/2010/main" val="302348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10</a:t>
            </a:fld>
            <a:endParaRPr lang="en-US"/>
          </a:p>
        </p:txBody>
      </p:sp>
    </p:spTree>
    <p:extLst>
      <p:ext uri="{BB962C8B-B14F-4D97-AF65-F5344CB8AC3E}">
        <p14:creationId xmlns:p14="http://schemas.microsoft.com/office/powerpoint/2010/main" val="4070071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11</a:t>
            </a:fld>
            <a:endParaRPr lang="en-US"/>
          </a:p>
        </p:txBody>
      </p:sp>
    </p:spTree>
    <p:extLst>
      <p:ext uri="{BB962C8B-B14F-4D97-AF65-F5344CB8AC3E}">
        <p14:creationId xmlns:p14="http://schemas.microsoft.com/office/powerpoint/2010/main" val="3003121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TMDB – the movie database popularity score : </a:t>
            </a:r>
          </a:p>
          <a:p>
            <a:r>
              <a:rPr lang="en-US" dirty="0"/>
              <a:t>Number of votes for the day, views for the day, users who marked it as a "</a:t>
            </a:r>
            <a:r>
              <a:rPr lang="en-US" dirty="0" err="1"/>
              <a:t>favourite</a:t>
            </a:r>
            <a:r>
              <a:rPr lang="en-US" dirty="0"/>
              <a:t>" for the day, users who added it to their "watchlist" for the day, release date, number of total votes, previous days score</a:t>
            </a:r>
          </a:p>
          <a:p>
            <a:endParaRPr lang="en-US" dirty="0">
              <a:ea typeface="Calibri"/>
              <a:cs typeface="Calibri"/>
            </a:endParaRPr>
          </a:p>
          <a:p>
            <a:r>
              <a:rPr lang="en-US" sz="1400" b="1" dirty="0"/>
              <a:t>IMDb Ratings</a:t>
            </a:r>
          </a:p>
          <a:p>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IMDb takes all individual ratings cast by IMDb registered users and use them to calculate a single rating.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rating displayed on a title's page is a weighted average.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display the detailed votes breakdown, click the number of votes located directly below the average IMDb user rating. For an example, see the User rating breakdown for </a:t>
            </a:r>
            <a:r>
              <a:rPr lang="en-US" sz="1200" b="0" i="0" u="none" strike="noStrike" kern="1200" dirty="0">
                <a:solidFill>
                  <a:schemeClr val="tx1"/>
                </a:solidFill>
                <a:effectLst/>
                <a:latin typeface="+mn-lt"/>
                <a:ea typeface="+mn-ea"/>
                <a:cs typeface="+mn-cs"/>
                <a:hlinkClick r:id="rId3"/>
              </a:rPr>
              <a:t>Inside Out</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IMDb weighted average does not change upon receipt of each new vote, but instead is updated numerous times per day.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TV series rating is not the weighted average of the ratings of individual episodes. Instead, customers vote separately for the rating of the series as a whole via each title's series page.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n-lt"/>
                <a:ea typeface="+mn-ea"/>
                <a:cs typeface="+mn-cs"/>
              </a:rPr>
              <a:t>IMDb doesn’t use the arithmetic mean (i.e. the sum of all votes divided by the number of votes for this number) for the weighted average, but do display the mean and average votes on the votes breakdown page.</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endParaRPr lang="en-US" sz="1400" b="1" dirty="0"/>
          </a:p>
          <a:p>
            <a:r>
              <a:rPr lang="en-US" sz="1400" b="1" dirty="0"/>
              <a:t>TMDB – Popularity Score</a:t>
            </a:r>
          </a:p>
          <a:p>
            <a:r>
              <a:rPr lang="en-US" dirty="0"/>
              <a:t>(Items Bolded, Italicized and Underlined are unique to that content type)</a:t>
            </a:r>
          </a:p>
          <a:p>
            <a:r>
              <a:rPr lang="en-US" sz="1200" b="1" i="0" kern="1200" dirty="0">
                <a:solidFill>
                  <a:schemeClr val="tx1"/>
                </a:solidFill>
                <a:effectLst/>
                <a:latin typeface="+mn-lt"/>
                <a:ea typeface="+mn-ea"/>
                <a:cs typeface="+mn-cs"/>
              </a:rPr>
              <a:t>Movies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highlight>
                  <a:srgbClr val="FFFF00"/>
                </a:highlight>
                <a:latin typeface="+mn-lt"/>
                <a:ea typeface="+mn-ea"/>
                <a:cs typeface="+mn-cs"/>
              </a:rPr>
              <a:t>Release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r>
              <a:rPr lang="en-US" sz="1200" b="1" i="0" kern="1200" dirty="0">
                <a:solidFill>
                  <a:schemeClr val="tx1"/>
                </a:solidFill>
                <a:effectLst/>
                <a:latin typeface="+mn-lt"/>
                <a:ea typeface="+mn-ea"/>
                <a:cs typeface="+mn-cs"/>
              </a:rPr>
              <a:t>TV Shows</a:t>
            </a:r>
          </a:p>
          <a:p>
            <a:pPr lvl="1"/>
            <a:r>
              <a:rPr lang="en-US" sz="1200" b="0" i="0" kern="1200" dirty="0">
                <a:solidFill>
                  <a:schemeClr val="tx1"/>
                </a:solidFill>
                <a:effectLst/>
                <a:latin typeface="+mn-lt"/>
                <a:ea typeface="+mn-ea"/>
                <a:cs typeface="+mn-cs"/>
              </a:rPr>
              <a:t>Number of votes for the day</a:t>
            </a:r>
          </a:p>
          <a:p>
            <a:pPr lvl="1"/>
            <a:r>
              <a:rPr lang="en-US" sz="1200" b="0" i="0" kern="1200" dirty="0">
                <a:solidFill>
                  <a:schemeClr val="tx1"/>
                </a:solidFill>
                <a:effectLst/>
                <a:latin typeface="+mn-lt"/>
                <a:ea typeface="+mn-ea"/>
                <a:cs typeface="+mn-cs"/>
              </a:rPr>
              <a:t>Number of views for the day</a:t>
            </a:r>
          </a:p>
          <a:p>
            <a:pPr lvl="1"/>
            <a:r>
              <a:rPr lang="en-US" sz="1200" b="0" i="0" kern="1200" dirty="0">
                <a:solidFill>
                  <a:schemeClr val="tx1"/>
                </a:solidFill>
                <a:effectLst/>
                <a:latin typeface="+mn-lt"/>
                <a:ea typeface="+mn-ea"/>
                <a:cs typeface="+mn-cs"/>
              </a:rPr>
              <a:t>Number of users who marked it as a "</a:t>
            </a:r>
            <a:r>
              <a:rPr lang="en-US" sz="1200" b="0" i="0" kern="1200" dirty="0" err="1">
                <a:solidFill>
                  <a:schemeClr val="tx1"/>
                </a:solidFill>
                <a:effectLst/>
                <a:latin typeface="+mn-lt"/>
                <a:ea typeface="+mn-ea"/>
                <a:cs typeface="+mn-cs"/>
              </a:rPr>
              <a:t>favourite</a:t>
            </a:r>
            <a:r>
              <a:rPr lang="en-US" sz="1200" b="0" i="0" kern="1200" dirty="0">
                <a:solidFill>
                  <a:schemeClr val="tx1"/>
                </a:solidFill>
                <a:effectLst/>
                <a:latin typeface="+mn-lt"/>
                <a:ea typeface="+mn-ea"/>
                <a:cs typeface="+mn-cs"/>
              </a:rPr>
              <a:t>" for the day</a:t>
            </a:r>
          </a:p>
          <a:p>
            <a:pPr lvl="1"/>
            <a:r>
              <a:rPr lang="en-US" sz="1200" b="0" i="0" kern="1200" dirty="0">
                <a:solidFill>
                  <a:schemeClr val="tx1"/>
                </a:solidFill>
                <a:effectLst/>
                <a:latin typeface="+mn-lt"/>
                <a:ea typeface="+mn-ea"/>
                <a:cs typeface="+mn-cs"/>
              </a:rPr>
              <a:t>Number of users who added it to their "watchlist" for the day</a:t>
            </a:r>
          </a:p>
          <a:p>
            <a:pPr lvl="1"/>
            <a:r>
              <a:rPr lang="en-US" sz="1200" b="1" i="1" u="sng" kern="1200" dirty="0">
                <a:solidFill>
                  <a:schemeClr val="tx1"/>
                </a:solidFill>
                <a:effectLst/>
                <a:latin typeface="+mn-lt"/>
                <a:ea typeface="+mn-ea"/>
                <a:cs typeface="+mn-cs"/>
              </a:rPr>
              <a:t>Next/last episode to air date</a:t>
            </a:r>
          </a:p>
          <a:p>
            <a:pPr lvl="1"/>
            <a:r>
              <a:rPr lang="en-US" sz="1200" b="0" i="0" kern="1200" dirty="0">
                <a:solidFill>
                  <a:schemeClr val="tx1"/>
                </a:solidFill>
                <a:effectLst/>
                <a:latin typeface="+mn-lt"/>
                <a:ea typeface="+mn-ea"/>
                <a:cs typeface="+mn-cs"/>
              </a:rPr>
              <a:t>Number of total votes</a:t>
            </a:r>
          </a:p>
          <a:p>
            <a:pPr lvl="1"/>
            <a:r>
              <a:rPr lang="en-US" sz="1200" b="0" i="0" kern="1200" dirty="0">
                <a:solidFill>
                  <a:schemeClr val="tx1"/>
                </a:solidFill>
                <a:effectLst/>
                <a:latin typeface="+mn-lt"/>
                <a:ea typeface="+mn-ea"/>
                <a:cs typeface="+mn-cs"/>
              </a:rPr>
              <a:t>Previous days score</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12</a:t>
            </a:fld>
            <a:endParaRPr lang="en-US"/>
          </a:p>
        </p:txBody>
      </p:sp>
    </p:spTree>
    <p:extLst>
      <p:ext uri="{BB962C8B-B14F-4D97-AF65-F5344CB8AC3E}">
        <p14:creationId xmlns:p14="http://schemas.microsoft.com/office/powerpoint/2010/main" val="16069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13</a:t>
            </a:fld>
            <a:endParaRPr lang="en-US"/>
          </a:p>
        </p:txBody>
      </p:sp>
    </p:spTree>
    <p:extLst>
      <p:ext uri="{BB962C8B-B14F-4D97-AF65-F5344CB8AC3E}">
        <p14:creationId xmlns:p14="http://schemas.microsoft.com/office/powerpoint/2010/main" val="32844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TMDB – the movie database popularity score : </a:t>
            </a:r>
          </a:p>
          <a:p>
            <a:r>
              <a:rPr lang="en-US"/>
              <a:t>Number of votes for the day, views for the day, sers who marked it as a "</a:t>
            </a:r>
            <a:r>
              <a:rPr lang="en-US" err="1"/>
              <a:t>favourite</a:t>
            </a:r>
            <a:r>
              <a:rPr lang="en-US"/>
              <a:t>" for the day, users who added it to their "watchlist" for the day, release date, number of total votes, previous days score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7BEB41-7FFB-4F1C-84C7-2BDCAC3F29CF}" type="slidenum">
              <a:rPr/>
              <a:t>14</a:t>
            </a:fld>
            <a:endParaRPr lang="en-US"/>
          </a:p>
        </p:txBody>
      </p:sp>
    </p:spTree>
    <p:extLst>
      <p:ext uri="{BB962C8B-B14F-4D97-AF65-F5344CB8AC3E}">
        <p14:creationId xmlns:p14="http://schemas.microsoft.com/office/powerpoint/2010/main" val="424027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dirty="0"/>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138601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69718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4096730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920518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589016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dirty="0"/>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285271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02600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2926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032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79206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dirty="0"/>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8/2/2022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947378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03968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a:pPr/>
              <a:t>8/2/2022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704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8/2/2022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282576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8/2/2022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518791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137601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a:pPr/>
              <a:t>8/2/2022</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12521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a:pPr/>
              <a:t>8/2/2022</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a:pPr/>
              <a:t>‹#›</a:t>
            </a:fld>
            <a:endParaRPr lang="en-US"/>
          </a:p>
        </p:txBody>
      </p:sp>
    </p:spTree>
    <p:extLst>
      <p:ext uri="{BB962C8B-B14F-4D97-AF65-F5344CB8AC3E}">
        <p14:creationId xmlns:p14="http://schemas.microsoft.com/office/powerpoint/2010/main" val="30964268"/>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nd/3.0/" TargetMode="External"/><Relationship Id="rId4" Type="http://schemas.openxmlformats.org/officeDocument/2006/relationships/hyperlink" Target="https://policyoptions.irpp.org/magazines/january-2020/technology-isnt-shaping-work-the-way-we-think/"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creativecommons.org/licenses/by-nc/3.0/" TargetMode="External"/><Relationship Id="rId3" Type="http://schemas.openxmlformats.org/officeDocument/2006/relationships/image" Target="../media/image1.jpeg"/><Relationship Id="rId7" Type="http://schemas.openxmlformats.org/officeDocument/2006/relationships/hyperlink" Target="https://www.pngall.com/boom-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8" Type="http://schemas.openxmlformats.org/officeDocument/2006/relationships/hyperlink" Target="https://pixabay.com/illustrations/pow-comic-comic-book-fight-1601674/" TargetMode="External"/><Relationship Id="rId3" Type="http://schemas.openxmlformats.org/officeDocument/2006/relationships/image" Target="../media/image1.jpeg"/><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8" Type="http://schemas.openxmlformats.org/officeDocument/2006/relationships/hyperlink" Target="https://www.pngall.com/boom-png/download/48186" TargetMode="External"/><Relationship Id="rId3" Type="http://schemas.openxmlformats.org/officeDocument/2006/relationships/image" Target="../media/image1.jpe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www.footwa.com/capuring-scary-faces/294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jpeg"/><Relationship Id="rId7" Type="http://schemas.openxmlformats.org/officeDocument/2006/relationships/image" Target="../media/image34.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37.png"/><Relationship Id="rId4" Type="http://schemas.openxmlformats.org/officeDocument/2006/relationships/image" Target="../media/image4.jpeg"/><Relationship Id="rId9" Type="http://schemas.openxmlformats.org/officeDocument/2006/relationships/image" Target="../media/image36.sv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wired.it/play/televisione/2015/10/22/guida-netflix-lancio-ogg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www.wired.it/play/televisione/2015/10/22/guida-netflix-lancio-ogg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kaggle.com/datasets/victorsoeiro/netflix-tv-shows-and-movies" TargetMode="External"/><Relationship Id="rId4" Type="http://schemas.openxmlformats.org/officeDocument/2006/relationships/hyperlink" Target="http://www.wired.it/play/televisione/2015/10/22/guida-netflix-lancio-ogg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www.wired.it/play/televisione/2015/10/22/guida-netflix-lancio-oggi/"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www.wired.it/play/televisione/2015/10/22/guida-netflix-lancio-oggi/" TargetMode="Externa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e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16.svg"/><Relationship Id="rId4" Type="http://schemas.openxmlformats.org/officeDocument/2006/relationships/image" Target="../media/image4.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e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hyperlink" Target="http://www.wired.it/play/televisione/2015/10/22/guida-netflix-lancio-oggi/" TargetMode="External"/><Relationship Id="rId10" Type="http://schemas.openxmlformats.org/officeDocument/2006/relationships/image" Target="../media/image21.png"/><Relationship Id="rId4" Type="http://schemas.openxmlformats.org/officeDocument/2006/relationships/image" Target="../media/image4.jpe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54312C0-5A67-D6DB-F130-31A91BA28F64}"/>
              </a:ext>
            </a:extLst>
          </p:cNvPr>
          <p:cNvPicPr>
            <a:picLocks noChangeAspect="1"/>
          </p:cNvPicPr>
          <p:nvPr/>
        </p:nvPicPr>
        <p:blipFill rotWithShape="1">
          <a:blip r:embed="rId3">
            <a:alphaModFix amt="15000"/>
            <a:extLst>
              <a:ext uri="{837473B0-CC2E-450A-ABE3-18F120FF3D39}">
                <a1611:picAttrSrcUrl xmlns:a1611="http://schemas.microsoft.com/office/drawing/2016/11/main" r:id="rId4"/>
              </a:ext>
            </a:extLst>
          </a:blip>
          <a:srcRect l="7111" r="-1" b="-1"/>
          <a:stretch/>
        </p:blipFill>
        <p:spPr>
          <a:xfrm>
            <a:off x="20" y="10"/>
            <a:ext cx="12191980" cy="6857990"/>
          </a:xfrm>
          <a:prstGeom prst="rect">
            <a:avLst/>
          </a:prstGeom>
        </p:spPr>
      </p:pic>
      <p:sp>
        <p:nvSpPr>
          <p:cNvPr id="2" name="Title 1"/>
          <p:cNvSpPr>
            <a:spLocks noGrp="1"/>
          </p:cNvSpPr>
          <p:nvPr>
            <p:ph type="ctrTitle"/>
          </p:nvPr>
        </p:nvSpPr>
        <p:spPr>
          <a:xfrm>
            <a:off x="844437" y="609600"/>
            <a:ext cx="10683534" cy="2536371"/>
          </a:xfrm>
        </p:spPr>
        <p:txBody>
          <a:bodyPr vert="horz" lIns="91440" tIns="45720" rIns="91440" bIns="45720" rtlCol="0" anchor="ctr" anchorCtr="0">
            <a:normAutofit/>
          </a:bodyPr>
          <a:lstStyle/>
          <a:p>
            <a:pPr algn="l"/>
            <a: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Netflix &amp; Chill – Project 1: Netflix Genres Analysis</a:t>
            </a:r>
            <a:b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br>
            <a:r>
              <a:rPr lang="en-US" sz="32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                   </a:t>
            </a:r>
            <a:r>
              <a:rPr lang="en-US" sz="2800" b="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2022</a:t>
            </a:r>
            <a:br>
              <a:rPr lang="en-US" sz="3100"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br>
            <a:r>
              <a:rPr lang="en-US" sz="2400" i="1" cap="none" dirty="0">
                <a:gradFill flip="none" rotWithShape="1">
                  <a:gsLst>
                    <a:gs pos="0">
                      <a:schemeClr val="tx1"/>
                    </a:gs>
                    <a:gs pos="100000">
                      <a:schemeClr val="tx1">
                        <a:lumMod val="75000"/>
                      </a:schemeClr>
                    </a:gs>
                  </a:gsLst>
                  <a:lin ang="5580000" scaled="0"/>
                  <a:tileRect/>
                </a:gradFill>
                <a:cs typeface="Calibri" panose="020F0502020204030204" pitchFamily="34" charset="0"/>
              </a:rPr>
              <a:t>Georgia Tech Data Bootcamp</a:t>
            </a:r>
            <a:br>
              <a:rPr lang="en-US" sz="2400" b="1" i="1" cap="none" dirty="0">
                <a:gradFill flip="none" rotWithShape="1">
                  <a:gsLst>
                    <a:gs pos="0">
                      <a:schemeClr val="tx1"/>
                    </a:gs>
                    <a:gs pos="100000">
                      <a:schemeClr val="tx1">
                        <a:lumMod val="75000"/>
                      </a:schemeClr>
                    </a:gs>
                  </a:gsLst>
                  <a:lin ang="5580000" scaled="0"/>
                  <a:tileRect/>
                </a:gradFill>
                <a:cs typeface="Calibri" panose="020F0502020204030204" pitchFamily="34" charset="0"/>
              </a:rPr>
            </a:br>
            <a:r>
              <a:rPr lang="en-US" sz="2400" i="1" cap="none" dirty="0">
                <a:effectLst>
                  <a:glow rad="38100">
                    <a:schemeClr val="bg1">
                      <a:lumMod val="65000"/>
                      <a:lumOff val="35000"/>
                      <a:alpha val="40000"/>
                    </a:schemeClr>
                  </a:glow>
                  <a:outerShdw blurRad="28575" dist="38100" dir="14040000" algn="tl" rotWithShape="0">
                    <a:srgbClr val="000000">
                      <a:alpha val="25000"/>
                    </a:srgbClr>
                  </a:outerShdw>
                </a:effectLst>
                <a:cs typeface="Calibri" panose="020F0502020204030204" pitchFamily="34" charset="0"/>
              </a:rPr>
              <a:t>August 2, 2022</a:t>
            </a:r>
          </a:p>
        </p:txBody>
      </p:sp>
      <p:sp>
        <p:nvSpPr>
          <p:cNvPr id="3" name="Subtitle 2"/>
          <p:cNvSpPr>
            <a:spLocks noGrp="1"/>
          </p:cNvSpPr>
          <p:nvPr>
            <p:ph type="subTitle" idx="1"/>
          </p:nvPr>
        </p:nvSpPr>
        <p:spPr>
          <a:xfrm>
            <a:off x="844437" y="3145971"/>
            <a:ext cx="9905998" cy="3124201"/>
          </a:xfrm>
        </p:spPr>
        <p:txBody>
          <a:bodyPr vert="horz" lIns="91440" tIns="45720" rIns="91440" bIns="45720" rtlCol="0" anchor="ctr">
            <a:normAutofit/>
          </a:bodyPr>
          <a:lstStyle/>
          <a:p>
            <a:pPr algn="l"/>
            <a:endParaRPr lang="en-US" i="1" dirty="0">
              <a:gradFill flip="none" rotWithShape="1">
                <a:gsLst>
                  <a:gs pos="0">
                    <a:schemeClr val="tx1"/>
                  </a:gs>
                  <a:gs pos="100000">
                    <a:schemeClr val="tx1">
                      <a:lumMod val="75000"/>
                    </a:schemeClr>
                  </a:gs>
                </a:gsLst>
                <a:lin ang="5580000" scaled="0"/>
                <a:tileRect/>
              </a:gradFill>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Brian Hall | Daulton Davis | Hassan Mohamed</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Joseph Johnson | Kelly Brown</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Leon Lee | Orlvertta Moody</a:t>
            </a:r>
            <a:endParaRPr lang="en-US" sz="2000" cap="none"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algn="l"/>
            <a:r>
              <a:rPr lang="en-US" sz="2000" cap="none" dirty="0">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Valentina Zhu | </a:t>
            </a:r>
            <a:r>
              <a:rPr lang="en-US" sz="2000" cap="none" dirty="0" err="1">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Vedrana</a:t>
            </a:r>
            <a:r>
              <a:rPr lang="en-US" sz="2000" cap="none">
                <a:gradFill flip="none" rotWithShape="1">
                  <a:gsLst>
                    <a:gs pos="0">
                      <a:schemeClr val="tx1"/>
                    </a:gs>
                    <a:gs pos="100000">
                      <a:schemeClr val="tx1">
                        <a:lumMod val="75000"/>
                      </a:schemeClr>
                    </a:gs>
                  </a:gsLst>
                  <a:lin ang="5580000" scaled="0"/>
                  <a:tileRect/>
                </a:gradFill>
                <a:latin typeface="+mj-lt"/>
                <a:cs typeface="Calibri" panose="020F0502020204030204" pitchFamily="34" charset="0"/>
              </a:rPr>
              <a:t> Basimamovic</a:t>
            </a:r>
            <a:endParaRPr lang="en-US" sz="2000" cap="none">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latin typeface="+mj-lt"/>
              <a:cs typeface="Calibri" panose="020F0502020204030204" pitchFamily="34" charset="0"/>
            </a:endParaRPr>
          </a:p>
          <a:p>
            <a:pPr indent="-228600" algn="l">
              <a:buFont typeface="Arial"/>
              <a:buChar char="•"/>
            </a:pPr>
            <a:endParaRPr lang="en-US">
              <a:gradFill flip="none" rotWithShape="1">
                <a:gsLst>
                  <a:gs pos="0">
                    <a:schemeClr val="tx1"/>
                  </a:gs>
                  <a:gs pos="100000">
                    <a:schemeClr val="tx1">
                      <a:lumMod val="75000"/>
                    </a:schemeClr>
                  </a:gs>
                </a:gsLst>
                <a:lin ang="5580000" scaled="0"/>
                <a:tileRect/>
              </a:gradFill>
            </a:endParaRPr>
          </a:p>
        </p:txBody>
      </p:sp>
      <p:sp>
        <p:nvSpPr>
          <p:cNvPr id="5" name="TextBox 4">
            <a:extLst>
              <a:ext uri="{FF2B5EF4-FFF2-40B4-BE49-F238E27FC236}">
                <a16:creationId xmlns:a16="http://schemas.microsoft.com/office/drawing/2014/main" id="{04BF2E2A-46D1-5E69-56E0-ACAA12B8C62A}"/>
              </a:ext>
            </a:extLst>
          </p:cNvPr>
          <p:cNvSpPr txBox="1"/>
          <p:nvPr/>
        </p:nvSpPr>
        <p:spPr>
          <a:xfrm>
            <a:off x="9403128" y="6657945"/>
            <a:ext cx="2788872" cy="200055"/>
          </a:xfrm>
          <a:prstGeom prst="rect">
            <a:avLst/>
          </a:prstGeom>
          <a:solidFill>
            <a:srgbClr val="000000"/>
          </a:solidFill>
        </p:spPr>
        <p:txBody>
          <a:bodyPr wrap="squar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BY-ND</a:t>
            </a:r>
            <a:r>
              <a:rPr lang="en-US" sz="700">
                <a:solidFill>
                  <a:srgbClr val="FFFFFF"/>
                </a:solidFill>
              </a:rPr>
              <a:t>.</a:t>
            </a:r>
          </a:p>
        </p:txBody>
      </p:sp>
      <p:sp>
        <p:nvSpPr>
          <p:cNvPr id="6" name="5-Point Star 5">
            <a:extLst>
              <a:ext uri="{FF2B5EF4-FFF2-40B4-BE49-F238E27FC236}">
                <a16:creationId xmlns:a16="http://schemas.microsoft.com/office/drawing/2014/main" id="{0CC1F15D-8031-B269-DDCD-92B8B17F6980}"/>
              </a:ext>
            </a:extLst>
          </p:cNvPr>
          <p:cNvSpPr/>
          <p:nvPr/>
        </p:nvSpPr>
        <p:spPr>
          <a:xfrm>
            <a:off x="999610" y="1583240"/>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4F97B7FF-E722-3097-7B2A-89116EA76315}"/>
              </a:ext>
            </a:extLst>
          </p:cNvPr>
          <p:cNvSpPr/>
          <p:nvPr/>
        </p:nvSpPr>
        <p:spPr>
          <a:xfrm>
            <a:off x="1358521"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3779A480-9B49-E652-D477-A9F2C53E1B1D}"/>
              </a:ext>
            </a:extLst>
          </p:cNvPr>
          <p:cNvSpPr/>
          <p:nvPr/>
        </p:nvSpPr>
        <p:spPr>
          <a:xfrm>
            <a:off x="1736596"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EE72D646-D141-5500-1502-66E46DB87267}"/>
              </a:ext>
            </a:extLst>
          </p:cNvPr>
          <p:cNvSpPr/>
          <p:nvPr/>
        </p:nvSpPr>
        <p:spPr>
          <a:xfrm>
            <a:off x="2114671" y="1575727"/>
            <a:ext cx="315686" cy="288458"/>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24E031DB-8442-BA13-7AC0-3DC1F6D3D135}"/>
              </a:ext>
            </a:extLst>
          </p:cNvPr>
          <p:cNvSpPr/>
          <p:nvPr/>
        </p:nvSpPr>
        <p:spPr>
          <a:xfrm>
            <a:off x="2492746" y="1583240"/>
            <a:ext cx="315686" cy="288458"/>
          </a:xfrm>
          <a:prstGeom prst="star5">
            <a:avLst>
              <a:gd name="adj" fmla="val 22511"/>
              <a:gd name="hf" fmla="val 105146"/>
              <a:gd name="vf" fmla="val 1105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0628EB7-F747-09FA-9E13-801471D44E3D}"/>
              </a:ext>
            </a:extLst>
          </p:cNvPr>
          <p:cNvPicPr>
            <a:picLocks noChangeAspect="1"/>
          </p:cNvPicPr>
          <p:nvPr/>
        </p:nvPicPr>
        <p:blipFill>
          <a:blip r:embed="rId6"/>
          <a:stretch>
            <a:fillRect/>
          </a:stretch>
        </p:blipFill>
        <p:spPr>
          <a:xfrm>
            <a:off x="4098850" y="1583241"/>
            <a:ext cx="885975" cy="288457"/>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9" name="Explosion 2 8">
            <a:extLst>
              <a:ext uri="{FF2B5EF4-FFF2-40B4-BE49-F238E27FC236}">
                <a16:creationId xmlns:a16="http://schemas.microsoft.com/office/drawing/2014/main" id="{366AFAF9-B1A6-4936-C10A-D6B11221A4D1}"/>
              </a:ext>
            </a:extLst>
          </p:cNvPr>
          <p:cNvSpPr/>
          <p:nvPr/>
        </p:nvSpPr>
        <p:spPr>
          <a:xfrm>
            <a:off x="724396" y="646301"/>
            <a:ext cx="10983133" cy="5985366"/>
          </a:xfrm>
          <a:prstGeom prst="irregularSeal2">
            <a:avLst/>
          </a:prstGeom>
          <a:solidFill>
            <a:schemeClr val="accent1">
              <a:alpha val="66747"/>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8">
            <a:extLst>
              <a:ext uri="{FF2B5EF4-FFF2-40B4-BE49-F238E27FC236}">
                <a16:creationId xmlns:a16="http://schemas.microsoft.com/office/drawing/2014/main" id="{106F57DC-E63D-E1EB-A002-A390464D405A}"/>
              </a:ext>
            </a:extLst>
          </p:cNvPr>
          <p:cNvGraphicFramePr>
            <a:graphicFrameLocks noGrp="1"/>
          </p:cNvGraphicFramePr>
          <p:nvPr>
            <p:extLst>
              <p:ext uri="{D42A27DB-BD31-4B8C-83A1-F6EECF244321}">
                <p14:modId xmlns:p14="http://schemas.microsoft.com/office/powerpoint/2010/main" val="2567502203"/>
              </p:ext>
            </p:extLst>
          </p:nvPr>
        </p:nvGraphicFramePr>
        <p:xfrm>
          <a:off x="1329169" y="1973863"/>
          <a:ext cx="7876824" cy="3840480"/>
        </p:xfrm>
        <a:graphic>
          <a:graphicData uri="http://schemas.openxmlformats.org/drawingml/2006/table">
            <a:tbl>
              <a:tblPr firstRow="1" bandRow="1">
                <a:tableStyleId>{5C22544A-7EE6-4342-B048-85BDC9FD1C3A}</a:tableStyleId>
              </a:tblPr>
              <a:tblGrid>
                <a:gridCol w="5344988">
                  <a:extLst>
                    <a:ext uri="{9D8B030D-6E8A-4147-A177-3AD203B41FA5}">
                      <a16:colId xmlns:a16="http://schemas.microsoft.com/office/drawing/2014/main" val="1456152980"/>
                    </a:ext>
                  </a:extLst>
                </a:gridCol>
                <a:gridCol w="2531836">
                  <a:extLst>
                    <a:ext uri="{9D8B030D-6E8A-4147-A177-3AD203B41FA5}">
                      <a16:colId xmlns:a16="http://schemas.microsoft.com/office/drawing/2014/main" val="365368968"/>
                    </a:ext>
                  </a:extLst>
                </a:gridCol>
              </a:tblGrid>
              <a:tr h="337774">
                <a:tc>
                  <a:txBody>
                    <a:bodyPr/>
                    <a:lstStyle/>
                    <a:p>
                      <a:pPr algn="ctr"/>
                      <a:r>
                        <a:rPr lang="en-US" dirty="0">
                          <a:latin typeface="+mj-lt"/>
                        </a:rPr>
                        <a:t>Action Dataset</a:t>
                      </a:r>
                    </a:p>
                  </a:txBody>
                  <a:tcPr/>
                </a:tc>
                <a:tc>
                  <a:txBody>
                    <a:bodyPr/>
                    <a:lstStyle/>
                    <a:p>
                      <a:pPr algn="ctr"/>
                      <a:r>
                        <a:rPr lang="en-US" dirty="0">
                          <a:latin typeface="+mj-lt"/>
                        </a:rPr>
                        <a:t>#</a:t>
                      </a:r>
                    </a:p>
                  </a:txBody>
                  <a:tcPr/>
                </a:tc>
                <a:extLst>
                  <a:ext uri="{0D108BD9-81ED-4DB2-BD59-A6C34878D82A}">
                    <a16:rowId xmlns:a16="http://schemas.microsoft.com/office/drawing/2014/main" val="968947537"/>
                  </a:ext>
                </a:extLst>
              </a:tr>
              <a:tr h="583008">
                <a:tc>
                  <a:txBody>
                    <a:bodyPr/>
                    <a:lstStyle/>
                    <a:p>
                      <a:pPr algn="l"/>
                      <a:r>
                        <a:rPr lang="en-US" dirty="0">
                          <a:latin typeface="+mj-lt"/>
                          <a:ea typeface="+mn-lt"/>
                          <a:cs typeface="+mn-lt"/>
                        </a:rPr>
                        <a:t>Total # of Action Movies/TV Shows</a:t>
                      </a:r>
                    </a:p>
                    <a:p>
                      <a:pPr algn="l"/>
                      <a:endParaRPr lang="en-US" dirty="0">
                        <a:latin typeface="+mj-lt"/>
                      </a:endParaRPr>
                    </a:p>
                  </a:txBody>
                  <a:tcPr/>
                </a:tc>
                <a:tc>
                  <a:txBody>
                    <a:bodyPr/>
                    <a:lstStyle/>
                    <a:p>
                      <a:pPr algn="ctr"/>
                      <a:r>
                        <a:rPr lang="en-US" b="1" dirty="0">
                          <a:latin typeface="+mj-lt"/>
                          <a:ea typeface="+mn-lt"/>
                          <a:cs typeface="+mn-lt"/>
                        </a:rPr>
                        <a:t>1053</a:t>
                      </a:r>
                      <a:endParaRPr lang="en-US" b="1" dirty="0">
                        <a:latin typeface="+mj-lt"/>
                      </a:endParaRPr>
                    </a:p>
                  </a:txBody>
                  <a:tcPr/>
                </a:tc>
                <a:extLst>
                  <a:ext uri="{0D108BD9-81ED-4DB2-BD59-A6C34878D82A}">
                    <a16:rowId xmlns:a16="http://schemas.microsoft.com/office/drawing/2014/main" val="3536951308"/>
                  </a:ext>
                </a:extLst>
              </a:tr>
              <a:tr h="583008">
                <a:tc>
                  <a:txBody>
                    <a:bodyPr/>
                    <a:lstStyle/>
                    <a:p>
                      <a:pPr algn="l"/>
                      <a:r>
                        <a:rPr lang="en-US" dirty="0">
                          <a:latin typeface="+mj-lt"/>
                        </a:rPr>
                        <a:t>Range of Years Movies/TV Shows were Released</a:t>
                      </a:r>
                    </a:p>
                    <a:p>
                      <a:pPr algn="l"/>
                      <a:endParaRPr lang="en-US" dirty="0">
                        <a:latin typeface="+mj-lt"/>
                      </a:endParaRPr>
                    </a:p>
                  </a:txBody>
                  <a:tcPr/>
                </a:tc>
                <a:tc>
                  <a:txBody>
                    <a:bodyPr/>
                    <a:lstStyle/>
                    <a:p>
                      <a:pPr algn="ctr"/>
                      <a:r>
                        <a:rPr lang="en-US" b="1" dirty="0">
                          <a:latin typeface="+mj-lt"/>
                        </a:rPr>
                        <a:t>1956-2022</a:t>
                      </a:r>
                    </a:p>
                  </a:txBody>
                  <a:tcPr/>
                </a:tc>
                <a:extLst>
                  <a:ext uri="{0D108BD9-81ED-4DB2-BD59-A6C34878D82A}">
                    <a16:rowId xmlns:a16="http://schemas.microsoft.com/office/drawing/2014/main" val="400658539"/>
                  </a:ext>
                </a:extLst>
              </a:tr>
              <a:tr h="31080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ea typeface="+mn-lt"/>
                          <a:cs typeface="+mn-lt"/>
                        </a:rPr>
                        <a:t>Number of Action Movies</a:t>
                      </a:r>
                      <a:endParaRPr lang="en-US" dirty="0">
                        <a:latin typeface="+mj-lt"/>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latin typeface="+mj-lt"/>
                          <a:ea typeface="+mn-lt"/>
                          <a:cs typeface="+mn-lt"/>
                        </a:rPr>
                        <a:t>641</a:t>
                      </a:r>
                      <a:br>
                        <a:rPr lang="en-US" b="1" dirty="0">
                          <a:latin typeface="+mj-lt"/>
                          <a:ea typeface="+mn-lt"/>
                          <a:cs typeface="+mn-lt"/>
                        </a:rPr>
                      </a:br>
                      <a:endParaRPr lang="en-US" b="1" dirty="0">
                        <a:latin typeface="+mj-lt"/>
                      </a:endParaRPr>
                    </a:p>
                  </a:txBody>
                  <a:tcPr/>
                </a:tc>
                <a:extLst>
                  <a:ext uri="{0D108BD9-81ED-4DB2-BD59-A6C34878D82A}">
                    <a16:rowId xmlns:a16="http://schemas.microsoft.com/office/drawing/2014/main" val="1938170334"/>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j-lt"/>
                          <a:ea typeface="+mn-lt"/>
                          <a:cs typeface="+mn-lt"/>
                        </a:rPr>
                        <a:t>Number of Action TV Shows</a:t>
                      </a:r>
                      <a:endParaRPr lang="en-US" dirty="0">
                        <a:latin typeface="+mj-lt"/>
                      </a:endParaRPr>
                    </a:p>
                    <a:p>
                      <a:pPr algn="l"/>
                      <a:endParaRPr lang="en-US" dirty="0">
                        <a:latin typeface="+mj-lt"/>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b="1" dirty="0">
                          <a:latin typeface="+mj-lt"/>
                          <a:ea typeface="+mn-lt"/>
                          <a:cs typeface="+mn-lt"/>
                        </a:rPr>
                        <a:t>412</a:t>
                      </a:r>
                      <a:br>
                        <a:rPr lang="en-US" b="1" dirty="0">
                          <a:latin typeface="+mj-lt"/>
                          <a:ea typeface="+mn-lt"/>
                          <a:cs typeface="+mn-lt"/>
                        </a:rPr>
                      </a:br>
                      <a:endParaRPr lang="en-US" b="1" dirty="0">
                        <a:latin typeface="+mj-lt"/>
                      </a:endParaRPr>
                    </a:p>
                  </a:txBody>
                  <a:tcPr/>
                </a:tc>
                <a:extLst>
                  <a:ext uri="{0D108BD9-81ED-4DB2-BD59-A6C34878D82A}">
                    <a16:rowId xmlns:a16="http://schemas.microsoft.com/office/drawing/2014/main" val="725917859"/>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a typeface="+mn-lt"/>
                          <a:cs typeface="+mn-lt"/>
                        </a:rPr>
                        <a:t>Average IMDb score </a:t>
                      </a:r>
                      <a:endParaRPr lang="en-US" dirty="0"/>
                    </a:p>
                    <a:p>
                      <a:pPr algn="l"/>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ea typeface="+mn-lt"/>
                          <a:cs typeface="+mn-lt"/>
                        </a:rPr>
                        <a:t>6.45738025</a:t>
                      </a:r>
                    </a:p>
                    <a:p>
                      <a:pPr algn="ctr"/>
                      <a:endParaRPr lang="en-US" b="1" dirty="0"/>
                    </a:p>
                  </a:txBody>
                  <a:tcPr/>
                </a:tc>
                <a:extLst>
                  <a:ext uri="{0D108BD9-81ED-4DB2-BD59-A6C34878D82A}">
                    <a16:rowId xmlns:a16="http://schemas.microsoft.com/office/drawing/2014/main" val="1179461917"/>
                  </a:ext>
                </a:extLst>
              </a:tr>
            </a:tbl>
          </a:graphicData>
        </a:graphic>
      </p:graphicFrame>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a:t>
            </a:r>
          </a:p>
        </p:txBody>
      </p:sp>
      <p:pic>
        <p:nvPicPr>
          <p:cNvPr id="11" name="Picture 10" descr="Logo&#10;&#10;Description automatically generated with medium confidence">
            <a:extLst>
              <a:ext uri="{FF2B5EF4-FFF2-40B4-BE49-F238E27FC236}">
                <a16:creationId xmlns:a16="http://schemas.microsoft.com/office/drawing/2014/main" id="{7F1A2AEE-1BF9-A352-8473-AB8C7AF408D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8469460" y="808617"/>
            <a:ext cx="2555967" cy="2555967"/>
          </a:xfrm>
          <a:prstGeom prst="rect">
            <a:avLst/>
          </a:prstGeom>
        </p:spPr>
      </p:pic>
      <p:sp>
        <p:nvSpPr>
          <p:cNvPr id="12" name="TextBox 11">
            <a:extLst>
              <a:ext uri="{FF2B5EF4-FFF2-40B4-BE49-F238E27FC236}">
                <a16:creationId xmlns:a16="http://schemas.microsoft.com/office/drawing/2014/main" id="{9373F573-B643-BCCB-B7D3-B0B71A241078}"/>
              </a:ext>
            </a:extLst>
          </p:cNvPr>
          <p:cNvSpPr txBox="1"/>
          <p:nvPr/>
        </p:nvSpPr>
        <p:spPr>
          <a:xfrm>
            <a:off x="7625166" y="7002800"/>
            <a:ext cx="1899834" cy="369332"/>
          </a:xfrm>
          <a:prstGeom prst="rect">
            <a:avLst/>
          </a:prstGeom>
          <a:noFill/>
        </p:spPr>
        <p:txBody>
          <a:bodyPr wrap="square" rtlCol="0">
            <a:spAutoFit/>
          </a:bodyPr>
          <a:lstStyle/>
          <a:p>
            <a:r>
              <a:rPr lang="en-US" sz="900">
                <a:hlinkClick r:id="rId7" tooltip="https://www.pngall.com/boom-png"/>
              </a:rPr>
              <a:t>This Photo</a:t>
            </a:r>
            <a:r>
              <a:rPr lang="en-US" sz="900"/>
              <a:t> by Unknown Author is licensed under </a:t>
            </a:r>
            <a:r>
              <a:rPr lang="en-US" sz="900">
                <a:hlinkClick r:id="rId8" tooltip="https://creativecommons.org/licenses/by-nc/3.0/"/>
              </a:rPr>
              <a:t>CC BY-NC</a:t>
            </a:r>
            <a:endParaRPr lang="en-US" sz="900"/>
          </a:p>
        </p:txBody>
      </p:sp>
    </p:spTree>
    <p:extLst>
      <p:ext uri="{BB962C8B-B14F-4D97-AF65-F5344CB8AC3E}">
        <p14:creationId xmlns:p14="http://schemas.microsoft.com/office/powerpoint/2010/main" val="16854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descr="Chart&#10;&#10;Description automatically generated">
            <a:extLst>
              <a:ext uri="{FF2B5EF4-FFF2-40B4-BE49-F238E27FC236}">
                <a16:creationId xmlns:a16="http://schemas.microsoft.com/office/drawing/2014/main" id="{9AF609D5-E2C5-44AE-B9FE-82DC0B115C18}"/>
              </a:ext>
            </a:extLst>
          </p:cNvPr>
          <p:cNvPicPr>
            <a:picLocks noChangeAspect="1"/>
          </p:cNvPicPr>
          <p:nvPr/>
        </p:nvPicPr>
        <p:blipFill>
          <a:blip r:embed="rId6"/>
          <a:stretch>
            <a:fillRect/>
          </a:stretch>
        </p:blipFill>
        <p:spPr>
          <a:xfrm>
            <a:off x="1306218" y="2148367"/>
            <a:ext cx="4611028" cy="34942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5AA0B272-29A7-7148-3B3E-9F961371B08E}"/>
              </a:ext>
            </a:extLst>
          </p:cNvPr>
          <p:cNvSpPr txBox="1"/>
          <p:nvPr/>
        </p:nvSpPr>
        <p:spPr>
          <a:xfrm>
            <a:off x="6133171" y="2741340"/>
            <a:ext cx="465563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number of action movies on Netflix had a steady growth and then had its biggest jump in 2018 (27.7%).</a:t>
            </a:r>
            <a:br>
              <a:rPr lang="en-US" dirty="0">
                <a:ea typeface="+mn-lt"/>
                <a:cs typeface="+mn-lt"/>
              </a:rPr>
            </a:br>
            <a:endParaRPr lang="en-US" dirty="0"/>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 The significant drop for 2022 was due to the timing of the data (partway through 2022), so not all movies were accounted for in 2022.</a:t>
            </a:r>
            <a:endParaRPr lang="en-US" dirty="0"/>
          </a:p>
        </p:txBody>
      </p:sp>
      <p:pic>
        <p:nvPicPr>
          <p:cNvPr id="9" name="Picture 8" descr="Logo&#10;&#10;Description automatically generated">
            <a:extLst>
              <a:ext uri="{FF2B5EF4-FFF2-40B4-BE49-F238E27FC236}">
                <a16:creationId xmlns:a16="http://schemas.microsoft.com/office/drawing/2014/main" id="{B6DDAD36-8D26-D43A-EC10-E9175BAC9B2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7403826" y="977637"/>
            <a:ext cx="1995374" cy="1496530"/>
          </a:xfrm>
          <a:prstGeom prst="rect">
            <a:avLst/>
          </a:prstGeom>
        </p:spPr>
      </p:pic>
    </p:spTree>
    <p:extLst>
      <p:ext uri="{BB962C8B-B14F-4D97-AF65-F5344CB8AC3E}">
        <p14:creationId xmlns:p14="http://schemas.microsoft.com/office/powerpoint/2010/main" val="2670937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Action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endParaRPr lang="en-US" dirty="0">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613A36FA-A7A9-59F9-8A71-7A07B4387EEC}"/>
              </a:ext>
            </a:extLst>
          </p:cNvPr>
          <p:cNvSpPr txBox="1"/>
          <p:nvPr/>
        </p:nvSpPr>
        <p:spPr>
          <a:xfrm>
            <a:off x="1306219" y="3257876"/>
            <a:ext cx="465563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most featured actors in action movies are international actors, which could represent Netflix’s desire to incorporate more international films.</a:t>
            </a: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There will have to be more data munging to figure if this is the case.</a:t>
            </a:r>
            <a:endParaRPr lang="en-US" dirty="0"/>
          </a:p>
        </p:txBody>
      </p:sp>
      <p:pic>
        <p:nvPicPr>
          <p:cNvPr id="7" name="Picture 7" descr="Chart, bar chart&#10;&#10;Description automatically generated">
            <a:extLst>
              <a:ext uri="{FF2B5EF4-FFF2-40B4-BE49-F238E27FC236}">
                <a16:creationId xmlns:a16="http://schemas.microsoft.com/office/drawing/2014/main" id="{A5AECA36-A500-221F-6984-542581552F94}"/>
              </a:ext>
            </a:extLst>
          </p:cNvPr>
          <p:cNvPicPr>
            <a:picLocks noChangeAspect="1"/>
          </p:cNvPicPr>
          <p:nvPr/>
        </p:nvPicPr>
        <p:blipFill>
          <a:blip r:embed="rId6"/>
          <a:stretch>
            <a:fillRect/>
          </a:stretch>
        </p:blipFill>
        <p:spPr>
          <a:xfrm>
            <a:off x="6177461" y="2158422"/>
            <a:ext cx="4685369" cy="310189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descr="Logo&#10;&#10;Description automatically generated">
            <a:extLst>
              <a:ext uri="{FF2B5EF4-FFF2-40B4-BE49-F238E27FC236}">
                <a16:creationId xmlns:a16="http://schemas.microsoft.com/office/drawing/2014/main" id="{BA700593-7E11-1DB8-B136-67420BE642E1}"/>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2051186" y="1729879"/>
            <a:ext cx="2743200" cy="1676400"/>
          </a:xfrm>
          <a:prstGeom prst="rect">
            <a:avLst/>
          </a:prstGeom>
        </p:spPr>
      </p:pic>
    </p:spTree>
    <p:extLst>
      <p:ext uri="{BB962C8B-B14F-4D97-AF65-F5344CB8AC3E}">
        <p14:creationId xmlns:p14="http://schemas.microsoft.com/office/powerpoint/2010/main" val="427661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Documentary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Chart, bar chart&#10;&#10;Description automatically generated">
            <a:extLst>
              <a:ext uri="{FF2B5EF4-FFF2-40B4-BE49-F238E27FC236}">
                <a16:creationId xmlns:a16="http://schemas.microsoft.com/office/drawing/2014/main" id="{61F6A2DF-34AE-99A0-AEFB-035D4344A8E1}"/>
              </a:ext>
            </a:extLst>
          </p:cNvPr>
          <p:cNvPicPr>
            <a:picLocks noChangeAspect="1"/>
          </p:cNvPicPr>
          <p:nvPr/>
        </p:nvPicPr>
        <p:blipFill>
          <a:blip r:embed="rId6"/>
          <a:stretch>
            <a:fillRect/>
          </a:stretch>
        </p:blipFill>
        <p:spPr>
          <a:xfrm>
            <a:off x="1529347" y="2354148"/>
            <a:ext cx="3892679" cy="2919510"/>
          </a:xfrm>
          <a:prstGeom prst="rect">
            <a:avLst/>
          </a:prstGeom>
        </p:spPr>
      </p:pic>
      <p:pic>
        <p:nvPicPr>
          <p:cNvPr id="10" name="Graphic 9" descr="Video camera outline">
            <a:extLst>
              <a:ext uri="{FF2B5EF4-FFF2-40B4-BE49-F238E27FC236}">
                <a16:creationId xmlns:a16="http://schemas.microsoft.com/office/drawing/2014/main" id="{7E524F96-BD85-E52C-3F86-0A2BF9FB6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2292" y="703269"/>
            <a:ext cx="5263578" cy="5263578"/>
          </a:xfrm>
          <a:prstGeom prst="rect">
            <a:avLst/>
          </a:prstGeom>
        </p:spPr>
      </p:pic>
      <p:sp>
        <p:nvSpPr>
          <p:cNvPr id="8" name="Content Placeholder 2">
            <a:extLst>
              <a:ext uri="{FF2B5EF4-FFF2-40B4-BE49-F238E27FC236}">
                <a16:creationId xmlns:a16="http://schemas.microsoft.com/office/drawing/2014/main" id="{2148974D-5595-91E1-0D75-CAFEA02CC9D6}"/>
              </a:ext>
            </a:extLst>
          </p:cNvPr>
          <p:cNvSpPr txBox="1">
            <a:spLocks/>
          </p:cNvSpPr>
          <p:nvPr/>
        </p:nvSpPr>
        <p:spPr>
          <a:xfrm>
            <a:off x="5622204" y="1906292"/>
            <a:ext cx="5705753" cy="40605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Total count of documentaries: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1688/10179</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Genre of documentary makes up around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16%</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movie and tv show mark</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From year 2012 to year 2022, ratings for documentaries have been fluctuating with a </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peak in year 2014.</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Average IMDB rating for documentaries is </a:t>
            </a:r>
            <a:r>
              <a:rPr lang="en-US" b="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7.13</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which is comparatively higher than other genres.</a:t>
            </a:r>
          </a:p>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659641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Documentary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a:extLst>
              <a:ext uri="{FF2B5EF4-FFF2-40B4-BE49-F238E27FC236}">
                <a16:creationId xmlns:a16="http://schemas.microsoft.com/office/drawing/2014/main" id="{61F6A2DF-34AE-99A0-AEFB-035D4344A8E1}"/>
              </a:ext>
            </a:extLst>
          </p:cNvPr>
          <p:cNvPicPr>
            <a:picLocks noChangeAspect="1"/>
          </p:cNvPicPr>
          <p:nvPr/>
        </p:nvPicPr>
        <p:blipFill>
          <a:blip r:embed="rId6"/>
          <a:stretch>
            <a:fillRect/>
          </a:stretch>
        </p:blipFill>
        <p:spPr>
          <a:xfrm>
            <a:off x="1529347" y="2516343"/>
            <a:ext cx="3892679" cy="259511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Graphic 9" descr="Video camera outline">
            <a:extLst>
              <a:ext uri="{FF2B5EF4-FFF2-40B4-BE49-F238E27FC236}">
                <a16:creationId xmlns:a16="http://schemas.microsoft.com/office/drawing/2014/main" id="{7E524F96-BD85-E52C-3F86-0A2BF9FB6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2292" y="703269"/>
            <a:ext cx="5263578" cy="5263578"/>
          </a:xfrm>
          <a:prstGeom prst="rect">
            <a:avLst/>
          </a:prstGeom>
        </p:spPr>
      </p:pic>
      <p:sp>
        <p:nvSpPr>
          <p:cNvPr id="8" name="Content Placeholder 2">
            <a:extLst>
              <a:ext uri="{FF2B5EF4-FFF2-40B4-BE49-F238E27FC236}">
                <a16:creationId xmlns:a16="http://schemas.microsoft.com/office/drawing/2014/main" id="{2148974D-5595-91E1-0D75-CAFEA02CC9D6}"/>
              </a:ext>
            </a:extLst>
          </p:cNvPr>
          <p:cNvSpPr txBox="1">
            <a:spLocks/>
          </p:cNvSpPr>
          <p:nvPr/>
        </p:nvSpPr>
        <p:spPr>
          <a:xfrm>
            <a:off x="5622204" y="1785487"/>
            <a:ext cx="5705753" cy="406055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From year 2012 to year 2022, ratings for documentaries have been fluctuating with a </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peak in year 2022 when it comes to </a:t>
            </a:r>
            <a:r>
              <a:rPr lang="en-US" u="sng" cap="none"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a:t>
            </a:r>
            <a:r>
              <a:rPr lang="en-US" u="sng"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popularity rating.</a:t>
            </a:r>
          </a:p>
          <a:p>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Average </a:t>
            </a:r>
            <a:r>
              <a:rPr lang="en-US" cap="none"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popularity rating for documentaries is 9.0199</a:t>
            </a:r>
          </a:p>
          <a:p>
            <a:pPr>
              <a:buClr>
                <a:srgbClr val="FFFFFF"/>
              </a:buClr>
            </a:pPr>
            <a:r>
              <a:rPr lang="en-US" cap="none" dirty="0">
                <a:effectLst>
                  <a:glow rad="38100">
                    <a:prstClr val="black">
                      <a:lumMod val="50000"/>
                      <a:lumOff val="50000"/>
                      <a:alpha val="20000"/>
                    </a:prstClr>
                  </a:glow>
                  <a:outerShdw blurRad="44450" dist="12700" dir="13860000" algn="tl" rotWithShape="0">
                    <a:srgbClr val="000000">
                      <a:alpha val="20000"/>
                    </a:srgbClr>
                  </a:outerShdw>
                </a:effectLst>
              </a:rPr>
              <a:t>Higher popularity with movies vs shows </a:t>
            </a: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80165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137927" y="304737"/>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Horror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7" name="Picture 6" descr="A picture containing text&#10;&#10;Description automatically generated">
            <a:extLst>
              <a:ext uri="{FF2B5EF4-FFF2-40B4-BE49-F238E27FC236}">
                <a16:creationId xmlns:a16="http://schemas.microsoft.com/office/drawing/2014/main" id="{C4699CA3-028D-87B5-1FB4-B24E4D8399CD}"/>
              </a:ext>
            </a:extLst>
          </p:cNvPr>
          <p:cNvPicPr>
            <a:picLocks noChangeAspect="1"/>
          </p:cNvPicPr>
          <p:nvPr/>
        </p:nvPicPr>
        <p:blipFill>
          <a:blip r:embed="rId6">
            <a:alphaModFix amt="47000"/>
            <a:extLst>
              <a:ext uri="{837473B0-CC2E-450A-ABE3-18F120FF3D39}">
                <a1611:picAttrSrcUrl xmlns:a1611="http://schemas.microsoft.com/office/drawing/2016/11/main" r:id="rId7"/>
              </a:ext>
            </a:extLst>
          </a:blip>
          <a:stretch>
            <a:fillRect/>
          </a:stretch>
        </p:blipFill>
        <p:spPr>
          <a:xfrm>
            <a:off x="4738394" y="1939770"/>
            <a:ext cx="2738162" cy="4344741"/>
          </a:xfrm>
          <a:prstGeom prst="rect">
            <a:avLst/>
          </a:prstGeom>
        </p:spPr>
      </p:pic>
      <p:graphicFrame>
        <p:nvGraphicFramePr>
          <p:cNvPr id="4" name="Table 8">
            <a:extLst>
              <a:ext uri="{FF2B5EF4-FFF2-40B4-BE49-F238E27FC236}">
                <a16:creationId xmlns:a16="http://schemas.microsoft.com/office/drawing/2014/main" id="{CD27A0D5-A700-393D-FD77-AC8C26BCE46A}"/>
              </a:ext>
            </a:extLst>
          </p:cNvPr>
          <p:cNvGraphicFramePr>
            <a:graphicFrameLocks noGrp="1"/>
          </p:cNvGraphicFramePr>
          <p:nvPr>
            <p:extLst>
              <p:ext uri="{D42A27DB-BD31-4B8C-83A1-F6EECF244321}">
                <p14:modId xmlns:p14="http://schemas.microsoft.com/office/powerpoint/2010/main" val="2886626002"/>
              </p:ext>
            </p:extLst>
          </p:nvPr>
        </p:nvGraphicFramePr>
        <p:xfrm>
          <a:off x="2169063" y="1856563"/>
          <a:ext cx="7876824" cy="3726336"/>
        </p:xfrm>
        <a:graphic>
          <a:graphicData uri="http://schemas.openxmlformats.org/drawingml/2006/table">
            <a:tbl>
              <a:tblPr firstRow="1" bandRow="1">
                <a:tableStyleId>{5C22544A-7EE6-4342-B048-85BDC9FD1C3A}</a:tableStyleId>
              </a:tblPr>
              <a:tblGrid>
                <a:gridCol w="5344988">
                  <a:extLst>
                    <a:ext uri="{9D8B030D-6E8A-4147-A177-3AD203B41FA5}">
                      <a16:colId xmlns:a16="http://schemas.microsoft.com/office/drawing/2014/main" val="1456152980"/>
                    </a:ext>
                  </a:extLst>
                </a:gridCol>
                <a:gridCol w="2531836">
                  <a:extLst>
                    <a:ext uri="{9D8B030D-6E8A-4147-A177-3AD203B41FA5}">
                      <a16:colId xmlns:a16="http://schemas.microsoft.com/office/drawing/2014/main" val="365368968"/>
                    </a:ext>
                  </a:extLst>
                </a:gridCol>
              </a:tblGrid>
              <a:tr h="328679">
                <a:tc>
                  <a:txBody>
                    <a:bodyPr/>
                    <a:lstStyle/>
                    <a:p>
                      <a:pPr algn="ctr"/>
                      <a:r>
                        <a:rPr lang="en-US" dirty="0">
                          <a:latin typeface="+mj-lt"/>
                        </a:rPr>
                        <a:t>Horror Dataset</a:t>
                      </a:r>
                    </a:p>
                  </a:txBody>
                  <a:tcPr>
                    <a:solidFill>
                      <a:schemeClr val="accent1">
                        <a:alpha val="60232"/>
                      </a:schemeClr>
                    </a:solidFill>
                  </a:tcPr>
                </a:tc>
                <a:tc>
                  <a:txBody>
                    <a:bodyPr/>
                    <a:lstStyle/>
                    <a:p>
                      <a:pPr algn="ctr"/>
                      <a:r>
                        <a:rPr lang="en-US" dirty="0">
                          <a:latin typeface="+mj-lt"/>
                        </a:rPr>
                        <a:t>#</a:t>
                      </a:r>
                    </a:p>
                  </a:txBody>
                  <a:tcPr>
                    <a:solidFill>
                      <a:schemeClr val="accent1">
                        <a:alpha val="60232"/>
                      </a:schemeClr>
                    </a:solidFill>
                  </a:tcPr>
                </a:tc>
                <a:extLst>
                  <a:ext uri="{0D108BD9-81ED-4DB2-BD59-A6C34878D82A}">
                    <a16:rowId xmlns:a16="http://schemas.microsoft.com/office/drawing/2014/main" val="968947537"/>
                  </a:ext>
                </a:extLst>
              </a:tr>
              <a:tr h="583008">
                <a:tc>
                  <a:txBody>
                    <a:bodyPr/>
                    <a:lstStyle/>
                    <a:p>
                      <a:pPr algn="l"/>
                      <a:r>
                        <a:rPr lang="en-US" dirty="0">
                          <a:solidFill>
                            <a:schemeClr val="tx1"/>
                          </a:solidFill>
                          <a:latin typeface="+mj-lt"/>
                          <a:ea typeface="+mn-lt"/>
                          <a:cs typeface="+mn-lt"/>
                        </a:rPr>
                        <a:t>Total # of Horror Movies/TV Shows</a:t>
                      </a:r>
                    </a:p>
                    <a:p>
                      <a:pPr algn="l"/>
                      <a:endParaRPr lang="en-US" dirty="0">
                        <a:solidFill>
                          <a:schemeClr val="tx1"/>
                        </a:solidFill>
                        <a:latin typeface="+mj-lt"/>
                      </a:endParaRPr>
                    </a:p>
                  </a:txBody>
                  <a:tcPr>
                    <a:solidFill>
                      <a:schemeClr val="accent1">
                        <a:tint val="40000"/>
                        <a:alpha val="60232"/>
                      </a:schemeClr>
                    </a:solidFill>
                  </a:tcPr>
                </a:tc>
                <a:tc>
                  <a:txBody>
                    <a:bodyPr/>
                    <a:lstStyle/>
                    <a:p>
                      <a:pPr algn="ctr"/>
                      <a:r>
                        <a:rPr lang="en-US" b="1" dirty="0">
                          <a:solidFill>
                            <a:schemeClr val="tx1"/>
                          </a:solidFill>
                          <a:latin typeface="+mj-lt"/>
                          <a:ea typeface="+mn-lt"/>
                          <a:cs typeface="+mn-lt"/>
                        </a:rPr>
                        <a:t>374</a:t>
                      </a:r>
                    </a:p>
                  </a:txBody>
                  <a:tcPr>
                    <a:solidFill>
                      <a:schemeClr val="accent1">
                        <a:tint val="40000"/>
                        <a:alpha val="60232"/>
                      </a:schemeClr>
                    </a:solidFill>
                  </a:tcPr>
                </a:tc>
                <a:extLst>
                  <a:ext uri="{0D108BD9-81ED-4DB2-BD59-A6C34878D82A}">
                    <a16:rowId xmlns:a16="http://schemas.microsoft.com/office/drawing/2014/main" val="3536951308"/>
                  </a:ext>
                </a:extLst>
              </a:tr>
              <a:tr h="583008">
                <a:tc>
                  <a:txBody>
                    <a:bodyPr/>
                    <a:lstStyle/>
                    <a:p>
                      <a:pPr algn="l"/>
                      <a:r>
                        <a:rPr lang="en-US" dirty="0">
                          <a:solidFill>
                            <a:schemeClr val="tx1"/>
                          </a:solidFill>
                          <a:latin typeface="+mj-lt"/>
                        </a:rPr>
                        <a:t>Range of Years Movies/TV Shows were Released</a:t>
                      </a:r>
                    </a:p>
                    <a:p>
                      <a:pPr algn="l"/>
                      <a:endParaRPr lang="en-US" dirty="0">
                        <a:solidFill>
                          <a:schemeClr val="tx1"/>
                        </a:solidFill>
                        <a:latin typeface="+mj-lt"/>
                      </a:endParaRPr>
                    </a:p>
                  </a:txBody>
                  <a:tcPr>
                    <a:solidFill>
                      <a:schemeClr val="accent1">
                        <a:tint val="20000"/>
                        <a:alpha val="60232"/>
                      </a:schemeClr>
                    </a:solidFill>
                  </a:tcPr>
                </a:tc>
                <a:tc>
                  <a:txBody>
                    <a:bodyPr/>
                    <a:lstStyle/>
                    <a:p>
                      <a:pPr algn="ctr"/>
                      <a:r>
                        <a:rPr lang="en-US" b="1" dirty="0">
                          <a:solidFill>
                            <a:schemeClr val="tx1"/>
                          </a:solidFill>
                          <a:latin typeface="+mj-lt"/>
                        </a:rPr>
                        <a:t>1973-2022</a:t>
                      </a:r>
                    </a:p>
                  </a:txBody>
                  <a:tcPr>
                    <a:solidFill>
                      <a:schemeClr val="accent1">
                        <a:tint val="20000"/>
                        <a:alpha val="60232"/>
                      </a:schemeClr>
                    </a:solidFill>
                  </a:tcPr>
                </a:tc>
                <a:extLst>
                  <a:ext uri="{0D108BD9-81ED-4DB2-BD59-A6C34878D82A}">
                    <a16:rowId xmlns:a16="http://schemas.microsoft.com/office/drawing/2014/main" val="400658539"/>
                  </a:ext>
                </a:extLst>
              </a:tr>
              <a:tr h="5830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tx1"/>
                          </a:solidFill>
                          <a:ea typeface="+mn-lt"/>
                          <a:cs typeface="+mn-lt"/>
                        </a:rPr>
                        <a:t>Average IMDb score </a:t>
                      </a:r>
                      <a:endParaRPr lang="en-US" dirty="0">
                        <a:solidFill>
                          <a:schemeClr val="tx1"/>
                        </a:solidFill>
                      </a:endParaRPr>
                    </a:p>
                    <a:p>
                      <a:pPr algn="l"/>
                      <a:endParaRPr lang="en-US" dirty="0">
                        <a:solidFill>
                          <a:schemeClr val="tx1"/>
                        </a:solidFill>
                      </a:endParaRPr>
                    </a:p>
                  </a:txBody>
                  <a:tcPr>
                    <a:solidFill>
                      <a:schemeClr val="accent1">
                        <a:tint val="40000"/>
                        <a:alpha val="60232"/>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schemeClr val="tx1"/>
                          </a:solidFill>
                          <a:ea typeface="+mn-lt"/>
                          <a:cs typeface="+mn-lt"/>
                        </a:rPr>
                        <a:t>6.0</a:t>
                      </a:r>
                    </a:p>
                    <a:p>
                      <a:pPr algn="ctr"/>
                      <a:endParaRPr lang="en-US" b="1" dirty="0">
                        <a:solidFill>
                          <a:schemeClr val="tx1"/>
                        </a:solidFill>
                      </a:endParaRPr>
                    </a:p>
                  </a:txBody>
                  <a:tcPr>
                    <a:solidFill>
                      <a:schemeClr val="accent1">
                        <a:tint val="40000"/>
                        <a:alpha val="60232"/>
                      </a:schemeClr>
                    </a:solidFill>
                  </a:tcPr>
                </a:tc>
                <a:extLst>
                  <a:ext uri="{0D108BD9-81ED-4DB2-BD59-A6C34878D82A}">
                    <a16:rowId xmlns:a16="http://schemas.microsoft.com/office/drawing/2014/main" val="1179461917"/>
                  </a:ext>
                </a:extLst>
              </a:tr>
              <a:tr h="583008">
                <a:tc>
                  <a:txBody>
                    <a:bodyPr/>
                    <a:lstStyle/>
                    <a:p>
                      <a:pPr algn="l"/>
                      <a:r>
                        <a:rPr lang="en-US" dirty="0">
                          <a:solidFill>
                            <a:schemeClr val="tx1"/>
                          </a:solidFill>
                        </a:rPr>
                        <a:t>Highest IMDb Rated Title</a:t>
                      </a:r>
                    </a:p>
                  </a:txBody>
                  <a:tcPr>
                    <a:solidFill>
                      <a:schemeClr val="accent1">
                        <a:tint val="40000"/>
                        <a:alpha val="60232"/>
                      </a:schemeClr>
                    </a:solidFill>
                  </a:tcPr>
                </a:tc>
                <a:tc>
                  <a:txBody>
                    <a:bodyPr/>
                    <a:lstStyle/>
                    <a:p>
                      <a:pPr algn="ctr"/>
                      <a:r>
                        <a:rPr lang="en-US" b="1" dirty="0">
                          <a:solidFill>
                            <a:schemeClr val="tx1"/>
                          </a:solidFill>
                        </a:rPr>
                        <a:t>Attack on Titan</a:t>
                      </a:r>
                    </a:p>
                  </a:txBody>
                  <a:tcPr>
                    <a:solidFill>
                      <a:schemeClr val="accent1">
                        <a:tint val="40000"/>
                        <a:alpha val="60232"/>
                      </a:schemeClr>
                    </a:solidFill>
                  </a:tcPr>
                </a:tc>
                <a:extLst>
                  <a:ext uri="{0D108BD9-81ED-4DB2-BD59-A6C34878D82A}">
                    <a16:rowId xmlns:a16="http://schemas.microsoft.com/office/drawing/2014/main" val="11756289"/>
                  </a:ext>
                </a:extLst>
              </a:tr>
              <a:tr h="583008">
                <a:tc>
                  <a:txBody>
                    <a:bodyPr/>
                    <a:lstStyle/>
                    <a:p>
                      <a:pPr algn="l"/>
                      <a:r>
                        <a:rPr lang="en-US" dirty="0">
                          <a:solidFill>
                            <a:schemeClr val="tx1"/>
                          </a:solidFill>
                        </a:rPr>
                        <a:t>Top Featured Actor in Horror Titles</a:t>
                      </a:r>
                    </a:p>
                  </a:txBody>
                  <a:tcPr>
                    <a:solidFill>
                      <a:schemeClr val="accent1">
                        <a:tint val="40000"/>
                        <a:alpha val="60232"/>
                      </a:schemeClr>
                    </a:solidFill>
                  </a:tcPr>
                </a:tc>
                <a:tc>
                  <a:txBody>
                    <a:bodyPr/>
                    <a:lstStyle/>
                    <a:p>
                      <a:pPr algn="ctr"/>
                      <a:r>
                        <a:rPr lang="en-US" b="1" dirty="0">
                          <a:solidFill>
                            <a:schemeClr val="tx1"/>
                          </a:solidFill>
                        </a:rPr>
                        <a:t>Yuki </a:t>
                      </a:r>
                      <a:r>
                        <a:rPr lang="en-US" b="1" dirty="0" err="1">
                          <a:solidFill>
                            <a:schemeClr val="tx1"/>
                          </a:solidFill>
                        </a:rPr>
                        <a:t>Kaji</a:t>
                      </a:r>
                      <a:endParaRPr lang="en-US" b="1" dirty="0">
                        <a:solidFill>
                          <a:schemeClr val="tx1"/>
                        </a:solidFill>
                      </a:endParaRPr>
                    </a:p>
                  </a:txBody>
                  <a:tcPr>
                    <a:solidFill>
                      <a:schemeClr val="accent1">
                        <a:tint val="40000"/>
                        <a:alpha val="60232"/>
                      </a:schemeClr>
                    </a:solidFill>
                  </a:tcPr>
                </a:tc>
                <a:extLst>
                  <a:ext uri="{0D108BD9-81ED-4DB2-BD59-A6C34878D82A}">
                    <a16:rowId xmlns:a16="http://schemas.microsoft.com/office/drawing/2014/main" val="4250140109"/>
                  </a:ext>
                </a:extLst>
              </a:tr>
            </a:tbl>
          </a:graphicData>
        </a:graphic>
      </p:graphicFrame>
    </p:spTree>
    <p:extLst>
      <p:ext uri="{BB962C8B-B14F-4D97-AF65-F5344CB8AC3E}">
        <p14:creationId xmlns:p14="http://schemas.microsoft.com/office/powerpoint/2010/main" val="1321260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1578" y="14501"/>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HORROR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sp>
        <p:nvSpPr>
          <p:cNvPr id="8" name="TextBox 7">
            <a:extLst>
              <a:ext uri="{FF2B5EF4-FFF2-40B4-BE49-F238E27FC236}">
                <a16:creationId xmlns:a16="http://schemas.microsoft.com/office/drawing/2014/main" id="{D64B3D6B-003D-3A12-E5DB-DDF97FDCF804}"/>
              </a:ext>
            </a:extLst>
          </p:cNvPr>
          <p:cNvSpPr txBox="1"/>
          <p:nvPr/>
        </p:nvSpPr>
        <p:spPr>
          <a:xfrm>
            <a:off x="2247428" y="5162077"/>
            <a:ext cx="4248368" cy="646331"/>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Average Rating: </a:t>
            </a:r>
            <a:r>
              <a:rPr lang="en-US" dirty="0"/>
              <a:t>43.13</a:t>
            </a:r>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
        <p:nvSpPr>
          <p:cNvPr id="17" name="TextBox 16">
            <a:extLst>
              <a:ext uri="{FF2B5EF4-FFF2-40B4-BE49-F238E27FC236}">
                <a16:creationId xmlns:a16="http://schemas.microsoft.com/office/drawing/2014/main" id="{A3839C39-7C3C-FDDF-0120-141510E0B06E}"/>
              </a:ext>
            </a:extLst>
          </p:cNvPr>
          <p:cNvSpPr txBox="1"/>
          <p:nvPr/>
        </p:nvSpPr>
        <p:spPr>
          <a:xfrm>
            <a:off x="7773328" y="1080526"/>
            <a:ext cx="3877807" cy="923330"/>
          </a:xfrm>
          <a:prstGeom prst="rect">
            <a:avLst/>
          </a:prstGeom>
          <a:noFill/>
        </p:spPr>
        <p:txBody>
          <a:bodyPr wrap="square">
            <a:spAutoFit/>
          </a:bodyPr>
          <a:lstStyle/>
          <a:p>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Horror Title:</a:t>
            </a: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p>
          <a:p>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4" name="Graphic 3" descr="Gravestone outline">
            <a:extLst>
              <a:ext uri="{FF2B5EF4-FFF2-40B4-BE49-F238E27FC236}">
                <a16:creationId xmlns:a16="http://schemas.microsoft.com/office/drawing/2014/main" id="{DA4DC70C-0C6F-29C1-039C-D4C3FCD896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3337" y="1414227"/>
            <a:ext cx="3375731" cy="3375731"/>
          </a:xfrm>
          <a:prstGeom prst="rect">
            <a:avLst/>
          </a:prstGeom>
        </p:spPr>
      </p:pic>
      <p:pic>
        <p:nvPicPr>
          <p:cNvPr id="7" name="Graphic 6" descr="Zombie outline">
            <a:extLst>
              <a:ext uri="{FF2B5EF4-FFF2-40B4-BE49-F238E27FC236}">
                <a16:creationId xmlns:a16="http://schemas.microsoft.com/office/drawing/2014/main" id="{446C40A3-CB17-252D-0933-280DBE7DD30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83395" y="5162077"/>
            <a:ext cx="914400" cy="914400"/>
          </a:xfrm>
          <a:prstGeom prst="rect">
            <a:avLst/>
          </a:prstGeom>
        </p:spPr>
      </p:pic>
      <p:pic>
        <p:nvPicPr>
          <p:cNvPr id="10" name="Picture 9" descr="Chart, scatter chart&#10;&#10;Description automatically generated">
            <a:extLst>
              <a:ext uri="{FF2B5EF4-FFF2-40B4-BE49-F238E27FC236}">
                <a16:creationId xmlns:a16="http://schemas.microsoft.com/office/drawing/2014/main" id="{1D271C18-0EA4-279B-9AF6-5B39D53D3DF7}"/>
              </a:ext>
            </a:extLst>
          </p:cNvPr>
          <p:cNvPicPr>
            <a:picLocks noChangeAspect="1"/>
          </p:cNvPicPr>
          <p:nvPr/>
        </p:nvPicPr>
        <p:blipFill>
          <a:blip r:embed="rId10"/>
          <a:stretch>
            <a:fillRect/>
          </a:stretch>
        </p:blipFill>
        <p:spPr>
          <a:xfrm>
            <a:off x="1746825" y="1481639"/>
            <a:ext cx="5221286" cy="3375731"/>
          </a:xfrm>
          <a:prstGeom prst="rect">
            <a:avLst/>
          </a:prstGeom>
        </p:spPr>
      </p:pic>
      <p:sp>
        <p:nvSpPr>
          <p:cNvPr id="11" name="TextBox 10">
            <a:extLst>
              <a:ext uri="{FF2B5EF4-FFF2-40B4-BE49-F238E27FC236}">
                <a16:creationId xmlns:a16="http://schemas.microsoft.com/office/drawing/2014/main" id="{197410C3-8D27-C68D-904A-63232E2841BE}"/>
              </a:ext>
            </a:extLst>
          </p:cNvPr>
          <p:cNvSpPr txBox="1"/>
          <p:nvPr/>
        </p:nvSpPr>
        <p:spPr>
          <a:xfrm>
            <a:off x="8179242" y="2751407"/>
            <a:ext cx="1829731" cy="1754326"/>
          </a:xfrm>
          <a:prstGeom prst="rect">
            <a:avLst/>
          </a:prstGeom>
          <a:noFill/>
        </p:spPr>
        <p:txBody>
          <a:bodyPr wrap="square">
            <a:spAutoFit/>
          </a:bodyPr>
          <a:lstStyle/>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a:t>
            </a: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Walking</a:t>
            </a: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Dead</a:t>
            </a:r>
          </a:p>
          <a:p>
            <a:pPr algn="ctr"/>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gn="ctr"/>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lgn="ct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2010</a:t>
            </a:r>
          </a:p>
        </p:txBody>
      </p:sp>
      <p:sp>
        <p:nvSpPr>
          <p:cNvPr id="18" name="TextBox 17">
            <a:extLst>
              <a:ext uri="{FF2B5EF4-FFF2-40B4-BE49-F238E27FC236}">
                <a16:creationId xmlns:a16="http://schemas.microsoft.com/office/drawing/2014/main" id="{0556BFA3-2832-A81E-9D1C-83802B0E408E}"/>
              </a:ext>
            </a:extLst>
          </p:cNvPr>
          <p:cNvSpPr txBox="1"/>
          <p:nvPr/>
        </p:nvSpPr>
        <p:spPr>
          <a:xfrm>
            <a:off x="7691171" y="4838911"/>
            <a:ext cx="3877807" cy="646331"/>
          </a:xfrm>
          <a:prstGeom prst="rect">
            <a:avLst/>
          </a:prstGeom>
          <a:noFill/>
        </p:spPr>
        <p:txBody>
          <a:bodyPr wrap="square">
            <a:spAutoFit/>
          </a:bodyPr>
          <a:lstStyle/>
          <a:p>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Popularity Rating:773.19</a:t>
            </a:r>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611368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329170" y="646301"/>
            <a:ext cx="9556612" cy="1635034"/>
          </a:xfrm>
        </p:spPr>
        <p:txBody>
          <a:bodyPr>
            <a:normAutofit/>
          </a:bodyPr>
          <a:lstStyle/>
          <a:p>
            <a:r>
              <a:rPr lang="en-US">
                <a:effectLst>
                  <a:glow rad="38100">
                    <a:prstClr val="black">
                      <a:lumMod val="65000"/>
                      <a:lumOff val="35000"/>
                      <a:alpha val="40000"/>
                    </a:prstClr>
                  </a:glow>
                  <a:outerShdw blurRad="28575" dist="38100" dir="14040000" algn="tl" rotWithShape="0">
                    <a:srgbClr val="000000">
                      <a:alpha val="25000"/>
                    </a:srgbClr>
                  </a:outerShdw>
                </a:effectLst>
              </a:rPr>
              <a:t>recommendations </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4" name="TextBox 3">
            <a:extLst>
              <a:ext uri="{FF2B5EF4-FFF2-40B4-BE49-F238E27FC236}">
                <a16:creationId xmlns:a16="http://schemas.microsoft.com/office/drawing/2014/main" id="{4A040026-64D7-A5D4-42B3-5C9B9F1374DE}"/>
              </a:ext>
            </a:extLst>
          </p:cNvPr>
          <p:cNvSpPr txBox="1"/>
          <p:nvPr/>
        </p:nvSpPr>
        <p:spPr>
          <a:xfrm>
            <a:off x="1468243" y="2351048"/>
            <a:ext cx="9218341"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Since Documentaries and Action genres have the highest </a:t>
            </a:r>
            <a:r>
              <a:rPr lang="en-US" dirty="0" err="1">
                <a:ea typeface="+mn-lt"/>
                <a:cs typeface="+mn-lt"/>
              </a:rPr>
              <a:t>imbd</a:t>
            </a:r>
            <a:r>
              <a:rPr lang="en-US" dirty="0">
                <a:ea typeface="+mn-lt"/>
                <a:cs typeface="+mn-lt"/>
              </a:rPr>
              <a:t> rating, we as a group would recommend adding more of these genres to hopefully gain popularity and more subscribers to Netflix.</a:t>
            </a:r>
          </a:p>
          <a:p>
            <a:endParaRPr lang="en-US" dirty="0"/>
          </a:p>
          <a:p>
            <a:r>
              <a:rPr lang="en-US" dirty="0">
                <a:ea typeface="+mn-lt"/>
                <a:cs typeface="+mn-lt"/>
              </a:rPr>
              <a:t>For comedy: Produce or acquire more content that target TV-Y  TV shows and G rated movies. Diversify content that contain actors that are outside the top 5, for example Adam Sandler or Kevin Heart. </a:t>
            </a:r>
            <a:endParaRPr lang="en-US" dirty="0"/>
          </a:p>
          <a:p>
            <a:endParaRPr lang="en-US" dirty="0"/>
          </a:p>
          <a:p>
            <a:r>
              <a:rPr lang="en-US" dirty="0"/>
              <a:t>For horror content,  we recommend investing in shows versus the movies because the top content in count and popularity consisted of shows.</a:t>
            </a:r>
          </a:p>
          <a:p>
            <a:endParaRPr lang="en-US" dirty="0"/>
          </a:p>
          <a:p>
            <a:endParaRPr lang="en-US" dirty="0"/>
          </a:p>
          <a:p>
            <a:endParaRPr lang="en-US" dirty="0"/>
          </a:p>
        </p:txBody>
      </p:sp>
    </p:spTree>
    <p:extLst>
      <p:ext uri="{BB962C8B-B14F-4D97-AF65-F5344CB8AC3E}">
        <p14:creationId xmlns:p14="http://schemas.microsoft.com/office/powerpoint/2010/main" val="154317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690F3EE-0CD1-4520-B020-4E1DF3141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EFDE1E9-7FE0-45CA-9DE2-237F77319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2270840"/>
          </a:xfrm>
          <a:custGeom>
            <a:avLst/>
            <a:gdLst>
              <a:gd name="connsiteX0" fmla="*/ 0 w 12192000"/>
              <a:gd name="connsiteY0" fmla="*/ 0 h 2270840"/>
              <a:gd name="connsiteX1" fmla="*/ 12192000 w 12192000"/>
              <a:gd name="connsiteY1" fmla="*/ 0 h 2270840"/>
              <a:gd name="connsiteX2" fmla="*/ 12192000 w 12192000"/>
              <a:gd name="connsiteY2" fmla="*/ 519831 h 2270840"/>
              <a:gd name="connsiteX3" fmla="*/ 12192000 w 12192000"/>
              <a:gd name="connsiteY3" fmla="*/ 744794 h 2270840"/>
              <a:gd name="connsiteX4" fmla="*/ 12192000 w 12192000"/>
              <a:gd name="connsiteY4" fmla="*/ 1754022 h 2270840"/>
              <a:gd name="connsiteX5" fmla="*/ 11957522 w 12192000"/>
              <a:gd name="connsiteY5" fmla="*/ 1797924 h 2270840"/>
              <a:gd name="connsiteX6" fmla="*/ 11679973 w 12192000"/>
              <a:gd name="connsiteY6" fmla="*/ 1847668 h 2270840"/>
              <a:gd name="connsiteX7" fmla="*/ 11401197 w 12192000"/>
              <a:gd name="connsiteY7" fmla="*/ 1896361 h 2270840"/>
              <a:gd name="connsiteX8" fmla="*/ 11121192 w 12192000"/>
              <a:gd name="connsiteY8" fmla="*/ 1938047 h 2270840"/>
              <a:gd name="connsiteX9" fmla="*/ 10842416 w 12192000"/>
              <a:gd name="connsiteY9" fmla="*/ 1980084 h 2270840"/>
              <a:gd name="connsiteX10" fmla="*/ 10562411 w 12192000"/>
              <a:gd name="connsiteY10" fmla="*/ 2019319 h 2270840"/>
              <a:gd name="connsiteX11" fmla="*/ 10286091 w 12192000"/>
              <a:gd name="connsiteY11" fmla="*/ 2052948 h 2270840"/>
              <a:gd name="connsiteX12" fmla="*/ 10006086 w 12192000"/>
              <a:gd name="connsiteY12" fmla="*/ 2084826 h 2270840"/>
              <a:gd name="connsiteX13" fmla="*/ 9727310 w 12192000"/>
              <a:gd name="connsiteY13" fmla="*/ 2113902 h 2270840"/>
              <a:gd name="connsiteX14" fmla="*/ 9453445 w 12192000"/>
              <a:gd name="connsiteY14" fmla="*/ 2139124 h 2270840"/>
              <a:gd name="connsiteX15" fmla="*/ 9175897 w 12192000"/>
              <a:gd name="connsiteY15" fmla="*/ 2164346 h 2270840"/>
              <a:gd name="connsiteX16" fmla="*/ 8902033 w 12192000"/>
              <a:gd name="connsiteY16" fmla="*/ 2185365 h 2270840"/>
              <a:gd name="connsiteX17" fmla="*/ 8628169 w 12192000"/>
              <a:gd name="connsiteY17" fmla="*/ 2201829 h 2270840"/>
              <a:gd name="connsiteX18" fmla="*/ 8355533 w 12192000"/>
              <a:gd name="connsiteY18" fmla="*/ 2218995 h 2270840"/>
              <a:gd name="connsiteX19" fmla="*/ 8085353 w 12192000"/>
              <a:gd name="connsiteY19" fmla="*/ 2233357 h 2270840"/>
              <a:gd name="connsiteX20" fmla="*/ 7817629 w 12192000"/>
              <a:gd name="connsiteY20" fmla="*/ 2243516 h 2270840"/>
              <a:gd name="connsiteX21" fmla="*/ 7549905 w 12192000"/>
              <a:gd name="connsiteY21" fmla="*/ 2252274 h 2270840"/>
              <a:gd name="connsiteX22" fmla="*/ 7284638 w 12192000"/>
              <a:gd name="connsiteY22" fmla="*/ 2260681 h 2270840"/>
              <a:gd name="connsiteX23" fmla="*/ 7023055 w 12192000"/>
              <a:gd name="connsiteY23" fmla="*/ 2264535 h 2270840"/>
              <a:gd name="connsiteX24" fmla="*/ 6761472 w 12192000"/>
              <a:gd name="connsiteY24" fmla="*/ 2268738 h 2270840"/>
              <a:gd name="connsiteX25" fmla="*/ 6503573 w 12192000"/>
              <a:gd name="connsiteY25" fmla="*/ 2270840 h 2270840"/>
              <a:gd name="connsiteX26" fmla="*/ 6248130 w 12192000"/>
              <a:gd name="connsiteY26" fmla="*/ 2268738 h 2270840"/>
              <a:gd name="connsiteX27" fmla="*/ 5995144 w 12192000"/>
              <a:gd name="connsiteY27" fmla="*/ 2268738 h 2270840"/>
              <a:gd name="connsiteX28" fmla="*/ 5744613 w 12192000"/>
              <a:gd name="connsiteY28" fmla="*/ 2264535 h 2270840"/>
              <a:gd name="connsiteX29" fmla="*/ 5498995 w 12192000"/>
              <a:gd name="connsiteY29" fmla="*/ 2258229 h 2270840"/>
              <a:gd name="connsiteX30" fmla="*/ 5255834 w 12192000"/>
              <a:gd name="connsiteY30" fmla="*/ 2252274 h 2270840"/>
              <a:gd name="connsiteX31" fmla="*/ 5017584 w 12192000"/>
              <a:gd name="connsiteY31" fmla="*/ 2245618 h 2270840"/>
              <a:gd name="connsiteX32" fmla="*/ 4780562 w 12192000"/>
              <a:gd name="connsiteY32" fmla="*/ 2235459 h 2270840"/>
              <a:gd name="connsiteX33" fmla="*/ 4547227 w 12192000"/>
              <a:gd name="connsiteY33" fmla="*/ 2224599 h 2270840"/>
              <a:gd name="connsiteX34" fmla="*/ 4318800 w 12192000"/>
              <a:gd name="connsiteY34" fmla="*/ 2214791 h 2270840"/>
              <a:gd name="connsiteX35" fmla="*/ 3873004 w 12192000"/>
              <a:gd name="connsiteY35" fmla="*/ 2187116 h 2270840"/>
              <a:gd name="connsiteX36" fmla="*/ 3445628 w 12192000"/>
              <a:gd name="connsiteY36" fmla="*/ 2157691 h 2270840"/>
              <a:gd name="connsiteX37" fmla="*/ 3035446 w 12192000"/>
              <a:gd name="connsiteY37" fmla="*/ 2126863 h 2270840"/>
              <a:gd name="connsiteX38" fmla="*/ 2647370 w 12192000"/>
              <a:gd name="connsiteY38" fmla="*/ 2092884 h 2270840"/>
              <a:gd name="connsiteX39" fmla="*/ 2276487 w 12192000"/>
              <a:gd name="connsiteY39" fmla="*/ 2057502 h 2270840"/>
              <a:gd name="connsiteX40" fmla="*/ 1932621 w 12192000"/>
              <a:gd name="connsiteY40" fmla="*/ 2019319 h 2270840"/>
              <a:gd name="connsiteX41" fmla="*/ 1609634 w 12192000"/>
              <a:gd name="connsiteY41" fmla="*/ 1981836 h 2270840"/>
              <a:gd name="connsiteX42" fmla="*/ 1312435 w 12192000"/>
              <a:gd name="connsiteY42" fmla="*/ 1944353 h 2270840"/>
              <a:gd name="connsiteX43" fmla="*/ 1039799 w 12192000"/>
              <a:gd name="connsiteY43" fmla="*/ 1908972 h 2270840"/>
              <a:gd name="connsiteX44" fmla="*/ 797865 w 12192000"/>
              <a:gd name="connsiteY44" fmla="*/ 1875342 h 2270840"/>
              <a:gd name="connsiteX45" fmla="*/ 579265 w 12192000"/>
              <a:gd name="connsiteY45" fmla="*/ 1843464 h 2270840"/>
              <a:gd name="connsiteX46" fmla="*/ 395052 w 12192000"/>
              <a:gd name="connsiteY46" fmla="*/ 1816841 h 2270840"/>
              <a:gd name="connsiteX47" fmla="*/ 240312 w 12192000"/>
              <a:gd name="connsiteY47" fmla="*/ 1791618 h 2270840"/>
              <a:gd name="connsiteX48" fmla="*/ 27853 w 12192000"/>
              <a:gd name="connsiteY48" fmla="*/ 1755537 h 2270840"/>
              <a:gd name="connsiteX49" fmla="*/ 0 w 12192000"/>
              <a:gd name="connsiteY49" fmla="*/ 1750824 h 2270840"/>
              <a:gd name="connsiteX50" fmla="*/ 0 w 12192000"/>
              <a:gd name="connsiteY50" fmla="*/ 744794 h 2270840"/>
              <a:gd name="connsiteX51" fmla="*/ 0 w 12192000"/>
              <a:gd name="connsiteY51" fmla="*/ 519831 h 2270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270840">
                <a:moveTo>
                  <a:pt x="0" y="0"/>
                </a:moveTo>
                <a:lnTo>
                  <a:pt x="12192000" y="0"/>
                </a:lnTo>
                <a:lnTo>
                  <a:pt x="12192000" y="519831"/>
                </a:lnTo>
                <a:lnTo>
                  <a:pt x="12192000" y="744794"/>
                </a:lnTo>
                <a:lnTo>
                  <a:pt x="12192000" y="1754022"/>
                </a:lnTo>
                <a:lnTo>
                  <a:pt x="11957522" y="1797924"/>
                </a:lnTo>
                <a:lnTo>
                  <a:pt x="11679973" y="1847668"/>
                </a:lnTo>
                <a:lnTo>
                  <a:pt x="11401197" y="1896361"/>
                </a:lnTo>
                <a:lnTo>
                  <a:pt x="11121192" y="1938047"/>
                </a:lnTo>
                <a:lnTo>
                  <a:pt x="10842416" y="1980084"/>
                </a:lnTo>
                <a:lnTo>
                  <a:pt x="10562411" y="2019319"/>
                </a:lnTo>
                <a:lnTo>
                  <a:pt x="10286091" y="2052948"/>
                </a:lnTo>
                <a:lnTo>
                  <a:pt x="10006086" y="2084826"/>
                </a:lnTo>
                <a:lnTo>
                  <a:pt x="9727310" y="2113902"/>
                </a:lnTo>
                <a:lnTo>
                  <a:pt x="9453445" y="2139124"/>
                </a:lnTo>
                <a:lnTo>
                  <a:pt x="9175897" y="2164346"/>
                </a:lnTo>
                <a:lnTo>
                  <a:pt x="8902033" y="2185365"/>
                </a:lnTo>
                <a:lnTo>
                  <a:pt x="8628169" y="2201829"/>
                </a:lnTo>
                <a:lnTo>
                  <a:pt x="8355533" y="2218995"/>
                </a:lnTo>
                <a:lnTo>
                  <a:pt x="8085353" y="2233357"/>
                </a:lnTo>
                <a:lnTo>
                  <a:pt x="7817629" y="2243516"/>
                </a:lnTo>
                <a:lnTo>
                  <a:pt x="7549905" y="2252274"/>
                </a:lnTo>
                <a:lnTo>
                  <a:pt x="7284638" y="2260681"/>
                </a:lnTo>
                <a:lnTo>
                  <a:pt x="7023055" y="2264535"/>
                </a:lnTo>
                <a:lnTo>
                  <a:pt x="6761472" y="2268738"/>
                </a:lnTo>
                <a:lnTo>
                  <a:pt x="6503573" y="2270840"/>
                </a:lnTo>
                <a:lnTo>
                  <a:pt x="6248130" y="2268738"/>
                </a:lnTo>
                <a:lnTo>
                  <a:pt x="5995144" y="2268738"/>
                </a:lnTo>
                <a:lnTo>
                  <a:pt x="5744613" y="2264535"/>
                </a:lnTo>
                <a:lnTo>
                  <a:pt x="5498995" y="2258229"/>
                </a:lnTo>
                <a:lnTo>
                  <a:pt x="5255834" y="2252274"/>
                </a:lnTo>
                <a:lnTo>
                  <a:pt x="5017584" y="2245618"/>
                </a:lnTo>
                <a:lnTo>
                  <a:pt x="4780562" y="2235459"/>
                </a:lnTo>
                <a:lnTo>
                  <a:pt x="4547227" y="2224599"/>
                </a:lnTo>
                <a:lnTo>
                  <a:pt x="4318800" y="2214791"/>
                </a:lnTo>
                <a:lnTo>
                  <a:pt x="3873004" y="2187116"/>
                </a:lnTo>
                <a:lnTo>
                  <a:pt x="3445628" y="2157691"/>
                </a:lnTo>
                <a:lnTo>
                  <a:pt x="3035446" y="2126863"/>
                </a:lnTo>
                <a:lnTo>
                  <a:pt x="2647370" y="2092884"/>
                </a:lnTo>
                <a:lnTo>
                  <a:pt x="2276487" y="2057502"/>
                </a:lnTo>
                <a:lnTo>
                  <a:pt x="1932621" y="2019319"/>
                </a:lnTo>
                <a:lnTo>
                  <a:pt x="1609634" y="1981836"/>
                </a:lnTo>
                <a:lnTo>
                  <a:pt x="1312435" y="1944353"/>
                </a:lnTo>
                <a:lnTo>
                  <a:pt x="1039799" y="1908972"/>
                </a:lnTo>
                <a:lnTo>
                  <a:pt x="797865" y="1875342"/>
                </a:lnTo>
                <a:lnTo>
                  <a:pt x="579265" y="1843464"/>
                </a:lnTo>
                <a:lnTo>
                  <a:pt x="395052" y="1816841"/>
                </a:lnTo>
                <a:lnTo>
                  <a:pt x="240312" y="1791618"/>
                </a:lnTo>
                <a:lnTo>
                  <a:pt x="27853" y="1755537"/>
                </a:lnTo>
                <a:lnTo>
                  <a:pt x="0" y="1750824"/>
                </a:lnTo>
                <a:lnTo>
                  <a:pt x="0" y="744794"/>
                </a:lnTo>
                <a:lnTo>
                  <a:pt x="0" y="519831"/>
                </a:lnTo>
                <a:close/>
              </a:path>
            </a:pathLst>
          </a:custGeom>
          <a:ln w="44450">
            <a:gradFill>
              <a:gsLst>
                <a:gs pos="0">
                  <a:schemeClr val="bg2">
                    <a:alpha val="65000"/>
                  </a:schemeClr>
                </a:gs>
                <a:gs pos="98000">
                  <a:schemeClr val="bg2">
                    <a:lumMod val="75000"/>
                    <a:alpha val="55000"/>
                  </a:schemeClr>
                </a:gs>
              </a:gsLst>
              <a:lin ang="5400000" scaled="1"/>
            </a:gradFill>
          </a:ln>
          <a:effectLst>
            <a:outerShdw blurRad="50800" dist="38100" dir="5400000" algn="t" rotWithShape="0">
              <a:prstClr val="black">
                <a:alpha val="50000"/>
              </a:prstClr>
            </a:outerShdw>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922777" y="1918677"/>
            <a:ext cx="9905998" cy="1173480"/>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Overview</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922777" y="2862927"/>
            <a:ext cx="9461273" cy="3812137"/>
          </a:xfrm>
        </p:spPr>
        <p:txBody>
          <a:bodyPr anchor="t">
            <a:normAutofit/>
          </a:bodyPr>
          <a:lstStyle/>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Netflix leaders are evaluating where to invest money for new content on Netflix.</a:t>
            </a:r>
          </a:p>
          <a:p>
            <a:pPr>
              <a:buClr>
                <a:srgbClr val="FFFFFF"/>
              </a:buClr>
            </a:pPr>
            <a:r>
              <a:rPr lang="en-US"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They have requested an analysis of movies and shows that have previously aired on Netflix, in the following genres:</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Action</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Comedy</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Documentary</a:t>
            </a:r>
          </a:p>
          <a:p>
            <a:pPr lvl="1">
              <a:buClr>
                <a:srgbClr val="FFFFFF"/>
              </a:buClr>
              <a:buFont typeface="System Font Regular"/>
              <a:buChar char="★"/>
            </a:pPr>
            <a:r>
              <a:rPr lang="en-US" sz="2000" cap="none">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Horror</a:t>
            </a:r>
          </a:p>
          <a:p>
            <a:pPr marL="0" indent="0">
              <a:buClr>
                <a:srgbClr val="FFFFFF"/>
              </a:buClr>
              <a:buNone/>
            </a:pPr>
            <a:endParaRPr lang="en-US" sz="1600" cap="none"/>
          </a:p>
        </p:txBody>
      </p:sp>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08668" y="182936"/>
            <a:ext cx="5534218" cy="1907437"/>
          </a:xfrm>
          <a:prstGeom prst="rect">
            <a:avLst/>
          </a:prstGeom>
          <a:ln>
            <a:noFill/>
          </a:ln>
          <a:effectLst>
            <a:softEdge rad="112500"/>
          </a:effectLst>
        </p:spPr>
      </p:pic>
    </p:spTree>
    <p:extLst>
      <p:ext uri="{BB962C8B-B14F-4D97-AF65-F5344CB8AC3E}">
        <p14:creationId xmlns:p14="http://schemas.microsoft.com/office/powerpoint/2010/main" val="1609333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8707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219133" y="793570"/>
            <a:ext cx="9556612" cy="1635034"/>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Analysis of genreS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286157" y="1747820"/>
            <a:ext cx="7679491" cy="4428360"/>
          </a:xfrm>
        </p:spPr>
        <p:txBody>
          <a:bodyPr>
            <a:normAutofit/>
          </a:bodyPr>
          <a:lstStyle/>
          <a:p>
            <a:pPr marL="0" indent="0">
              <a:buNone/>
            </a:pPr>
            <a:r>
              <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For each genre, this team has been asked to determine the answers for:</a:t>
            </a:r>
          </a:p>
          <a:p>
            <a:pPr marL="0" indent="0">
              <a:buNone/>
            </a:pPr>
            <a:endPar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Quantity of movies and shows</a:t>
            </a:r>
          </a:p>
          <a:p>
            <a:pPr>
              <a:buClr>
                <a:srgbClr val="FFFFFF"/>
              </a:buClr>
            </a:pPr>
            <a:r>
              <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Quality of movies and shows</a:t>
            </a:r>
          </a:p>
          <a:p>
            <a:pPr lvl="1">
              <a:buClr>
                <a:srgbClr val="FFFFFF"/>
              </a:buClr>
            </a:pPr>
            <a:r>
              <a:rPr lang="en-US" sz="14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(IMDb average rating)</a:t>
            </a:r>
            <a:endParaRPr lang="en-US" sz="1400" dirty="0">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movie and/or show</a:t>
            </a:r>
          </a:p>
          <a:p>
            <a:pPr lvl="1">
              <a:buClr>
                <a:srgbClr val="FFFFFF"/>
              </a:buClr>
            </a:pPr>
            <a:r>
              <a:rPr lang="en-US" sz="14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t>
            </a:r>
            <a:r>
              <a:rPr lang="en-US" sz="1400" cap="none" dirty="0" err="1">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a:t>
            </a:r>
            <a:r>
              <a:rPr lang="en-US" sz="14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popularity rating)</a:t>
            </a:r>
            <a:endParaRPr lang="en-US" sz="1400" cap="none">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pPr>
            <a:r>
              <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featured actor</a:t>
            </a:r>
          </a:p>
          <a:p>
            <a:pPr marL="0" indent="0">
              <a:buClr>
                <a:srgbClr val="FFFFFF"/>
              </a:buClr>
              <a:buNone/>
            </a:pPr>
            <a:endPar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None/>
            </a:pPr>
            <a:endParaRPr lang="en-US" sz="16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indent="0">
              <a:buClr>
                <a:srgbClr val="FFFFFF"/>
              </a:buClr>
              <a:buFont typeface="System Font Regular"/>
              <a:buChar char="★"/>
            </a:pPr>
            <a:r>
              <a:rPr lang="en-US" sz="1400" i="1"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Note: The sample data used for each genre varied based on the number of titles per genre.</a:t>
            </a:r>
          </a:p>
        </p:txBody>
      </p:sp>
      <p:pic>
        <p:nvPicPr>
          <p:cNvPr id="4" name="Picture 5" descr="Chart, line chart&#10;&#10;Description automatically generated">
            <a:extLst>
              <a:ext uri="{FF2B5EF4-FFF2-40B4-BE49-F238E27FC236}">
                <a16:creationId xmlns:a16="http://schemas.microsoft.com/office/drawing/2014/main" id="{42F36C51-E4B6-F118-63C9-116DF0204842}"/>
              </a:ext>
            </a:extLst>
          </p:cNvPr>
          <p:cNvPicPr>
            <a:picLocks noChangeAspect="1"/>
          </p:cNvPicPr>
          <p:nvPr/>
        </p:nvPicPr>
        <p:blipFill>
          <a:blip r:embed="rId5"/>
          <a:stretch>
            <a:fillRect/>
          </a:stretch>
        </p:blipFill>
        <p:spPr>
          <a:xfrm>
            <a:off x="5170447" y="2361940"/>
            <a:ext cx="5902713" cy="2914704"/>
          </a:xfrm>
          <a:prstGeom prst="rect">
            <a:avLst/>
          </a:prstGeom>
        </p:spPr>
      </p:pic>
    </p:spTree>
    <p:extLst>
      <p:ext uri="{BB962C8B-B14F-4D97-AF65-F5344CB8AC3E}">
        <p14:creationId xmlns:p14="http://schemas.microsoft.com/office/powerpoint/2010/main" val="317346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8707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219133" y="539629"/>
            <a:ext cx="9556612" cy="1635034"/>
          </a:xfrm>
        </p:spPr>
        <p:txBody>
          <a:bodyPr>
            <a:normAutofit/>
          </a:bodyPr>
          <a:lstStyle/>
          <a:p>
            <a:r>
              <a:rPr lang="en-US" sz="2800">
                <a:effectLst>
                  <a:glow rad="38100">
                    <a:prstClr val="black">
                      <a:lumMod val="65000"/>
                      <a:lumOff val="35000"/>
                      <a:alpha val="40000"/>
                    </a:prstClr>
                  </a:glow>
                  <a:outerShdw blurRad="28575" dist="38100" dir="14040000" algn="tl" rotWithShape="0">
                    <a:srgbClr val="000000">
                      <a:alpha val="25000"/>
                    </a:srgbClr>
                  </a:outerShdw>
                </a:effectLst>
              </a:rPr>
              <a:t>Dataset USED for analysis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416255" y="1710812"/>
            <a:ext cx="9556612" cy="4055807"/>
          </a:xfrm>
        </p:spPr>
        <p:txBody>
          <a:bodyPr>
            <a:normAutofit/>
          </a:bodyPr>
          <a:lstStyle/>
          <a:p>
            <a:pPr fontAlgn="base"/>
            <a:r>
              <a:rPr lang="en-US" b="1" cap="none" dirty="0">
                <a:effectLst/>
              </a:rPr>
              <a:t>Netflix TV Shows and Movies - </a:t>
            </a:r>
            <a:r>
              <a:rPr lang="en-US" cap="none" dirty="0">
                <a:effectLst/>
              </a:rPr>
              <a:t>Movies and TV Shows listings on Netflix – created by Victor Soeiro and posted on </a:t>
            </a:r>
            <a:r>
              <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5"/>
              </a:rPr>
              <a:t>Kaggle.com</a:t>
            </a: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r>
              <a:rPr lang="en-US" cap="none" dirty="0">
                <a:effectLst/>
              </a:rPr>
              <a:t>This dataset consists of all current movie and tv show listings on Netflix in the United States as of June 2022.</a:t>
            </a:r>
          </a:p>
          <a:p>
            <a:pPr fontAlgn="base"/>
            <a:r>
              <a:rPr lang="en-US" cap="none" dirty="0">
                <a:effectLst/>
              </a:rPr>
              <a:t>The dataset was created by accessing the Justwatch.com data API.</a:t>
            </a:r>
          </a:p>
          <a:p>
            <a:pPr fontAlgn="base"/>
            <a:r>
              <a:rPr lang="en-US" cap="none" dirty="0">
                <a:effectLst/>
              </a:rPr>
              <a:t>Justwatch.com uses data from IMDb and TMDb for their consumer site.</a:t>
            </a:r>
          </a:p>
          <a:p>
            <a:pPr fontAlgn="base"/>
            <a:r>
              <a:rPr lang="en-US" cap="none" dirty="0">
                <a:effectLst/>
              </a:rPr>
              <a:t>The dataset consists of  two files. One contains the movie and tv show titles (titles.csv) and the other has the talent (e.g., actors, directors) of each title (credits.csv.) </a:t>
            </a: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0" indent="0">
              <a:buClr>
                <a:srgbClr val="FFFFFF"/>
              </a:buClr>
              <a:buNone/>
            </a:pPr>
            <a:endParaRPr lang="en-US"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185968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alphaModFix/>
            <a:extLst>
              <a:ext uri="{837473B0-CC2E-450A-ABE3-18F120FF3D39}">
                <a1611:picAttrSrcUrl xmlns:a1611="http://schemas.microsoft.com/office/drawing/2016/11/main" r:id="rId5"/>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181508" y="663532"/>
            <a:ext cx="9556612" cy="1709554"/>
          </a:xfrm>
        </p:spPr>
        <p:txBody>
          <a:bodyPr>
            <a:normAutofit/>
          </a:bodyPr>
          <a:lstStyle/>
          <a:p>
            <a:r>
              <a:rPr lang="en-US" sz="2800" dirty="0">
                <a:effectLst>
                  <a:glow rad="38100">
                    <a:prstClr val="black">
                      <a:lumMod val="65000"/>
                      <a:lumOff val="35000"/>
                      <a:alpha val="40000"/>
                    </a:prstClr>
                  </a:glow>
                  <a:outerShdw blurRad="28575" dist="38100" dir="14040000" algn="tl" rotWithShape="0">
                    <a:srgbClr val="000000">
                      <a:alpha val="25000"/>
                    </a:srgbClr>
                  </a:outerShdw>
                </a:effectLst>
              </a:rPr>
              <a:t>Dataset summary</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6" name="Picture 6" descr="Chart, pie chart&#10;&#10;Description automatically generated">
            <a:extLst>
              <a:ext uri="{FF2B5EF4-FFF2-40B4-BE49-F238E27FC236}">
                <a16:creationId xmlns:a16="http://schemas.microsoft.com/office/drawing/2014/main" id="{62BD2E5A-E7EA-55F9-DCA4-DF2CF05B8051}"/>
              </a:ext>
            </a:extLst>
          </p:cNvPr>
          <p:cNvPicPr>
            <a:picLocks noChangeAspect="1"/>
          </p:cNvPicPr>
          <p:nvPr/>
        </p:nvPicPr>
        <p:blipFill>
          <a:blip r:embed="rId6"/>
          <a:stretch>
            <a:fillRect/>
          </a:stretch>
        </p:blipFill>
        <p:spPr>
          <a:xfrm>
            <a:off x="7801315" y="2093511"/>
            <a:ext cx="3157893" cy="31578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TextBox 8">
            <a:extLst>
              <a:ext uri="{FF2B5EF4-FFF2-40B4-BE49-F238E27FC236}">
                <a16:creationId xmlns:a16="http://schemas.microsoft.com/office/drawing/2014/main" id="{50E79D77-72BC-69DD-4A1A-97583C087CAD}"/>
              </a:ext>
            </a:extLst>
          </p:cNvPr>
          <p:cNvSpPr txBox="1"/>
          <p:nvPr/>
        </p:nvSpPr>
        <p:spPr>
          <a:xfrm>
            <a:off x="1161224" y="1610686"/>
            <a:ext cx="635635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dataset has </a:t>
            </a:r>
            <a:r>
              <a:rPr lang="en-US" sz="20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+5k unique titles </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recently available to stream on Netflix.</a:t>
            </a:r>
            <a:b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Approximately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2/3</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of the data is for Movies.</a:t>
            </a:r>
          </a:p>
          <a:p>
            <a:pPr marL="285750" indent="-285750">
              <a:buFont typeface="Arial"/>
              <a:buChar char="•"/>
            </a:pPr>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titles cover almost </a:t>
            </a:r>
            <a:r>
              <a:rPr lang="en-US" sz="20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70 years of tv and film </a:t>
            </a: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with release dates from 1953 to 2022.</a:t>
            </a:r>
          </a:p>
          <a:p>
            <a:endPar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IMDb Ratings –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 1.5/max 9.5</a:t>
            </a:r>
          </a:p>
          <a:p>
            <a:pPr marL="285750" indent="-285750">
              <a:buFont typeface="Arial"/>
              <a:buChar char="•"/>
            </a:pPr>
            <a:endParaRPr lang="en-US" sz="2000" dirty="0">
              <a:effectLst>
                <a:glow rad="38100">
                  <a:prstClr val="black">
                    <a:lumMod val="50000"/>
                    <a:lumOff val="50000"/>
                    <a:alpha val="20000"/>
                  </a:prstClr>
                </a:glow>
                <a:outerShdw blurRad="44450" dist="12700" dir="13860000" algn="tl" rotWithShape="0">
                  <a:srgbClr val="000000">
                    <a:alpha val="20000"/>
                  </a:srgbClr>
                </a:outerShdw>
              </a:effectLst>
            </a:endParaRPr>
          </a:p>
          <a:p>
            <a:pPr marL="285750" indent="-285750">
              <a:buFont typeface="Arial"/>
              <a:buChar char="•"/>
            </a:pPr>
            <a:r>
              <a:rPr lang="en-US" sz="20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TMDb Popularity scores </a:t>
            </a:r>
            <a:r>
              <a:rPr lang="en-US" sz="20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min .6/max 1823.34</a:t>
            </a:r>
          </a:p>
          <a:p>
            <a:endParaRPr lang="en-US" sz="2000" cap="small"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spTree>
    <p:extLst>
      <p:ext uri="{BB962C8B-B14F-4D97-AF65-F5344CB8AC3E}">
        <p14:creationId xmlns:p14="http://schemas.microsoft.com/office/powerpoint/2010/main" val="847028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12454" r="14214" b="1"/>
          <a:stretch/>
        </p:blipFill>
        <p:spPr>
          <a:xfrm>
            <a:off x="2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4" name="Picture 5" descr="Chart, bar chart&#10;&#10;Description automatically generated">
            <a:extLst>
              <a:ext uri="{FF2B5EF4-FFF2-40B4-BE49-F238E27FC236}">
                <a16:creationId xmlns:a16="http://schemas.microsoft.com/office/drawing/2014/main" id="{2FB270A2-869C-191A-E062-F8CE42D9DB6B}"/>
              </a:ext>
            </a:extLst>
          </p:cNvPr>
          <p:cNvPicPr>
            <a:picLocks noChangeAspect="1"/>
          </p:cNvPicPr>
          <p:nvPr/>
        </p:nvPicPr>
        <p:blipFill>
          <a:blip r:embed="rId5"/>
          <a:stretch>
            <a:fillRect/>
          </a:stretch>
        </p:blipFill>
        <p:spPr>
          <a:xfrm>
            <a:off x="206393" y="450689"/>
            <a:ext cx="7091325" cy="28312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6" descr="Chart&#10;&#10;Description automatically generated">
            <a:extLst>
              <a:ext uri="{FF2B5EF4-FFF2-40B4-BE49-F238E27FC236}">
                <a16:creationId xmlns:a16="http://schemas.microsoft.com/office/drawing/2014/main" id="{7CC97332-CAAF-5538-142F-C9860F3F4610}"/>
              </a:ext>
            </a:extLst>
          </p:cNvPr>
          <p:cNvPicPr>
            <a:picLocks noChangeAspect="1"/>
          </p:cNvPicPr>
          <p:nvPr/>
        </p:nvPicPr>
        <p:blipFill>
          <a:blip r:embed="rId6"/>
          <a:stretch>
            <a:fillRect/>
          </a:stretch>
        </p:blipFill>
        <p:spPr>
          <a:xfrm>
            <a:off x="5032499" y="3760592"/>
            <a:ext cx="6953108" cy="27790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Left Arrow 2">
            <a:extLst>
              <a:ext uri="{FF2B5EF4-FFF2-40B4-BE49-F238E27FC236}">
                <a16:creationId xmlns:a16="http://schemas.microsoft.com/office/drawing/2014/main" id="{763F862E-F2E0-8909-122B-FD21E417A02F}"/>
              </a:ext>
            </a:extLst>
          </p:cNvPr>
          <p:cNvSpPr/>
          <p:nvPr/>
        </p:nvSpPr>
        <p:spPr>
          <a:xfrm>
            <a:off x="7432322" y="828595"/>
            <a:ext cx="3461133" cy="2453327"/>
          </a:xfrm>
          <a:prstGeom prst="leftArrow">
            <a:avLst>
              <a:gd name="adj1" fmla="val 50000"/>
              <a:gd name="adj2" fmla="val 6148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133D7F2-D799-1051-AF72-B228C01A7A79}"/>
              </a:ext>
            </a:extLst>
          </p:cNvPr>
          <p:cNvSpPr txBox="1"/>
          <p:nvPr/>
        </p:nvSpPr>
        <p:spPr>
          <a:xfrm>
            <a:off x="7639665" y="688790"/>
            <a:ext cx="346113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dirty="0"/>
              <a:t>Overall Top 5 Genres </a:t>
            </a:r>
          </a:p>
          <a:p>
            <a:endParaRPr lang="en-US" b="1" dirty="0"/>
          </a:p>
          <a:p>
            <a:pPr marL="285750" indent="-285750">
              <a:buFont typeface="Wingdings"/>
              <a:buChar char="ü"/>
            </a:pPr>
            <a:r>
              <a:rPr lang="en-US" dirty="0"/>
              <a:t>Drama </a:t>
            </a:r>
          </a:p>
          <a:p>
            <a:pPr marL="285750" indent="-285750">
              <a:buFont typeface="Wingdings"/>
              <a:buChar char="ü"/>
            </a:pPr>
            <a:r>
              <a:rPr lang="en-US" dirty="0"/>
              <a:t>Comedy </a:t>
            </a:r>
          </a:p>
          <a:p>
            <a:pPr marL="285750" indent="-285750">
              <a:buFont typeface="Wingdings"/>
              <a:buChar char="ü"/>
            </a:pPr>
            <a:r>
              <a:rPr lang="en-US" dirty="0"/>
              <a:t>Thriller </a:t>
            </a:r>
          </a:p>
          <a:p>
            <a:pPr marL="285750" indent="-285750">
              <a:buFont typeface="Wingdings"/>
              <a:buChar char="ü"/>
            </a:pPr>
            <a:r>
              <a:rPr lang="en-US" dirty="0"/>
              <a:t>Action </a:t>
            </a:r>
          </a:p>
          <a:p>
            <a:pPr marL="285750" indent="-285750">
              <a:buFont typeface="Wingdings"/>
              <a:buChar char="ü"/>
            </a:pPr>
            <a:r>
              <a:rPr lang="en-US" dirty="0"/>
              <a:t>Romance </a:t>
            </a:r>
          </a:p>
          <a:p>
            <a:endParaRPr lang="en-US" dirty="0"/>
          </a:p>
        </p:txBody>
      </p:sp>
      <p:sp>
        <p:nvSpPr>
          <p:cNvPr id="2" name="Right Arrow 1">
            <a:extLst>
              <a:ext uri="{FF2B5EF4-FFF2-40B4-BE49-F238E27FC236}">
                <a16:creationId xmlns:a16="http://schemas.microsoft.com/office/drawing/2014/main" id="{E65D5FF8-E97C-FCD8-CAE0-AC5B39A252DE}"/>
              </a:ext>
            </a:extLst>
          </p:cNvPr>
          <p:cNvSpPr/>
          <p:nvPr/>
        </p:nvSpPr>
        <p:spPr>
          <a:xfrm>
            <a:off x="1065243" y="4100052"/>
            <a:ext cx="3711510" cy="24712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C7BCC84-4E76-6F7A-9B87-72DC10EED8EA}"/>
              </a:ext>
            </a:extLst>
          </p:cNvPr>
          <p:cNvSpPr txBox="1"/>
          <p:nvPr/>
        </p:nvSpPr>
        <p:spPr>
          <a:xfrm>
            <a:off x="1065243" y="3456146"/>
            <a:ext cx="4238900"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200" dirty="0"/>
          </a:p>
          <a:p>
            <a:r>
              <a:rPr lang="en-US" sz="2200" b="1" dirty="0"/>
              <a:t>Selected Genres</a:t>
            </a:r>
            <a:br>
              <a:rPr lang="en-US" sz="2200" b="1" dirty="0"/>
            </a:br>
            <a:r>
              <a:rPr lang="en-US" sz="2200" b="1" dirty="0"/>
              <a:t> % of Content</a:t>
            </a:r>
          </a:p>
          <a:p>
            <a:endParaRPr lang="en-US" b="1" dirty="0"/>
          </a:p>
          <a:p>
            <a:pPr marL="285750" indent="-285750">
              <a:buFont typeface="Wingdings"/>
              <a:buChar char="ü"/>
            </a:pPr>
            <a:r>
              <a:rPr lang="en-US" dirty="0"/>
              <a:t>Comedy              40%</a:t>
            </a:r>
          </a:p>
          <a:p>
            <a:pPr marL="285750" indent="-285750">
              <a:buFont typeface="Wingdings"/>
              <a:buChar char="ü"/>
            </a:pPr>
            <a:r>
              <a:rPr lang="en-US" dirty="0"/>
              <a:t>Action                  19%</a:t>
            </a:r>
          </a:p>
          <a:p>
            <a:pPr marL="285750" indent="-285750">
              <a:buFont typeface="Wingdings"/>
              <a:buChar char="ü"/>
            </a:pPr>
            <a:r>
              <a:rPr lang="en-US" dirty="0"/>
              <a:t>Documentary     15%</a:t>
            </a:r>
          </a:p>
          <a:p>
            <a:pPr marL="285750" indent="-285750">
              <a:buFont typeface="Wingdings"/>
              <a:buChar char="ü"/>
            </a:pPr>
            <a:r>
              <a:rPr lang="en-US" dirty="0"/>
              <a:t>Horror                     7%</a:t>
            </a:r>
          </a:p>
          <a:p>
            <a:endParaRPr lang="en-US" dirty="0"/>
          </a:p>
        </p:txBody>
      </p:sp>
    </p:spTree>
    <p:extLst>
      <p:ext uri="{BB962C8B-B14F-4D97-AF65-F5344CB8AC3E}">
        <p14:creationId xmlns:p14="http://schemas.microsoft.com/office/powerpoint/2010/main" val="142601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0" y="10"/>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7956" y="539556"/>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a:t>
            </a:r>
          </a:p>
        </p:txBody>
      </p:sp>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1329169" y="2666999"/>
            <a:ext cx="9556612" cy="3037115"/>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pPr>
            <a:endParaRPr lang="en-US"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
        <p:nvSpPr>
          <p:cNvPr id="8" name="TextBox 7">
            <a:extLst>
              <a:ext uri="{FF2B5EF4-FFF2-40B4-BE49-F238E27FC236}">
                <a16:creationId xmlns:a16="http://schemas.microsoft.com/office/drawing/2014/main" id="{D64B3D6B-003D-3A12-E5DB-DDF97FDCF804}"/>
              </a:ext>
            </a:extLst>
          </p:cNvPr>
          <p:cNvSpPr txBox="1"/>
          <p:nvPr/>
        </p:nvSpPr>
        <p:spPr>
          <a:xfrm>
            <a:off x="1004705" y="2530870"/>
            <a:ext cx="4919270" cy="2031325"/>
          </a:xfrm>
          <a:prstGeom prst="rect">
            <a:avLst/>
          </a:prstGeom>
          <a:noFill/>
        </p:spPr>
        <p:txBody>
          <a:bodyPr wrap="square">
            <a:spAutoFit/>
          </a:bodyPr>
          <a:lstStyle/>
          <a:p>
            <a:pPr marL="285750" indent="-285750">
              <a:buFont typeface="Arial" panose="020B0604020202020204" pitchFamily="34" charset="0"/>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Highest TMDB/popularity scores based on rating categories for </a:t>
            </a:r>
            <a:r>
              <a:rPr lang="en-US" sz="18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Movies</a:t>
            </a:r>
            <a:r>
              <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R, PG</a:t>
            </a:r>
          </a:p>
          <a:p>
            <a:endPar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endPar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marL="285750" indent="-285750">
              <a:buFont typeface="Arial" panose="020B0604020202020204" pitchFamily="34" charset="0"/>
              <a:buChar char="•"/>
            </a:pP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Highest TMDB/popularity scores based on age certification categories for </a:t>
            </a:r>
            <a:b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sz="1800" u="sng"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TV Shows</a:t>
            </a:r>
            <a:r>
              <a:rPr lang="en-US" sz="1800"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sz="1800"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TV14, TV-G, &amp; TV-Y7 (kids)</a:t>
            </a:r>
          </a:p>
        </p:txBody>
      </p:sp>
      <p:pic>
        <p:nvPicPr>
          <p:cNvPr id="9" name="Picture 8">
            <a:extLst>
              <a:ext uri="{FF2B5EF4-FFF2-40B4-BE49-F238E27FC236}">
                <a16:creationId xmlns:a16="http://schemas.microsoft.com/office/drawing/2014/main" id="{B68D1069-790B-C7B4-2EDD-C2953C1268EF}"/>
              </a:ext>
            </a:extLst>
          </p:cNvPr>
          <p:cNvPicPr>
            <a:picLocks noChangeAspect="1"/>
          </p:cNvPicPr>
          <p:nvPr/>
        </p:nvPicPr>
        <p:blipFill>
          <a:blip r:embed="rId6"/>
          <a:stretch>
            <a:fillRect/>
          </a:stretch>
        </p:blipFill>
        <p:spPr>
          <a:xfrm>
            <a:off x="5847687" y="1505928"/>
            <a:ext cx="5056569" cy="3686808"/>
          </a:xfrm>
          <a:prstGeom prst="rect">
            <a:avLst/>
          </a:prstGeom>
        </p:spPr>
      </p:pic>
      <p:pic>
        <p:nvPicPr>
          <p:cNvPr id="12" name="Graphic 11" descr="Clown outline">
            <a:extLst>
              <a:ext uri="{FF2B5EF4-FFF2-40B4-BE49-F238E27FC236}">
                <a16:creationId xmlns:a16="http://schemas.microsoft.com/office/drawing/2014/main" id="{E0F3F462-D4CD-C4E9-E50B-2861C3BAA4D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2200" y="1505928"/>
            <a:ext cx="4494508" cy="4494508"/>
          </a:xfrm>
          <a:prstGeom prst="rect">
            <a:avLst/>
          </a:prstGeom>
        </p:spPr>
      </p:pic>
    </p:spTree>
    <p:extLst>
      <p:ext uri="{BB962C8B-B14F-4D97-AF65-F5344CB8AC3E}">
        <p14:creationId xmlns:p14="http://schemas.microsoft.com/office/powerpoint/2010/main" val="3982526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0" y="545796"/>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pic>
        <p:nvPicPr>
          <p:cNvPr id="4" name="Picture 3">
            <a:extLst>
              <a:ext uri="{FF2B5EF4-FFF2-40B4-BE49-F238E27FC236}">
                <a16:creationId xmlns:a16="http://schemas.microsoft.com/office/drawing/2014/main" id="{098967D3-63B6-DA51-B513-29FCEE9D6924}"/>
              </a:ext>
            </a:extLst>
          </p:cNvPr>
          <p:cNvPicPr>
            <a:picLocks noChangeAspect="1"/>
          </p:cNvPicPr>
          <p:nvPr/>
        </p:nvPicPr>
        <p:blipFill>
          <a:blip r:embed="rId6"/>
          <a:stretch>
            <a:fillRect/>
          </a:stretch>
        </p:blipFill>
        <p:spPr>
          <a:xfrm>
            <a:off x="1346345" y="3102966"/>
            <a:ext cx="4248368" cy="2933851"/>
          </a:xfrm>
          <a:prstGeom prst="rect">
            <a:avLst/>
          </a:prstGeom>
        </p:spPr>
      </p:pic>
      <p:sp>
        <p:nvSpPr>
          <p:cNvPr id="10" name="Down Arrow 9">
            <a:extLst>
              <a:ext uri="{FF2B5EF4-FFF2-40B4-BE49-F238E27FC236}">
                <a16:creationId xmlns:a16="http://schemas.microsoft.com/office/drawing/2014/main" id="{4156DC5B-6B0C-7AD7-E6BD-E988EAC303C1}"/>
              </a:ext>
            </a:extLst>
          </p:cNvPr>
          <p:cNvSpPr/>
          <p:nvPr/>
        </p:nvSpPr>
        <p:spPr>
          <a:xfrm>
            <a:off x="1606122" y="1467933"/>
            <a:ext cx="3539315" cy="1635033"/>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Up Arrow 10">
            <a:extLst>
              <a:ext uri="{FF2B5EF4-FFF2-40B4-BE49-F238E27FC236}">
                <a16:creationId xmlns:a16="http://schemas.microsoft.com/office/drawing/2014/main" id="{F8EB7A6C-BE3B-64AF-34DC-AB265BC8983D}"/>
              </a:ext>
            </a:extLst>
          </p:cNvPr>
          <p:cNvSpPr/>
          <p:nvPr/>
        </p:nvSpPr>
        <p:spPr>
          <a:xfrm>
            <a:off x="6564067" y="4146309"/>
            <a:ext cx="4088394" cy="18295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4B3D6B-003D-3A12-E5DB-DDF97FDCF804}"/>
              </a:ext>
            </a:extLst>
          </p:cNvPr>
          <p:cNvSpPr txBox="1"/>
          <p:nvPr/>
        </p:nvSpPr>
        <p:spPr>
          <a:xfrm>
            <a:off x="1672483" y="1746857"/>
            <a:ext cx="4248368" cy="923330"/>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highest number of movies recently available on Netflix were released  between 2018 &amp; 2019.</a:t>
            </a:r>
          </a:p>
        </p:txBody>
      </p:sp>
      <p:pic>
        <p:nvPicPr>
          <p:cNvPr id="6" name="Picture 5">
            <a:extLst>
              <a:ext uri="{FF2B5EF4-FFF2-40B4-BE49-F238E27FC236}">
                <a16:creationId xmlns:a16="http://schemas.microsoft.com/office/drawing/2014/main" id="{764A52FD-325B-52B2-2B81-3E9603513352}"/>
              </a:ext>
            </a:extLst>
          </p:cNvPr>
          <p:cNvPicPr>
            <a:picLocks noChangeAspect="1"/>
          </p:cNvPicPr>
          <p:nvPr/>
        </p:nvPicPr>
        <p:blipFill>
          <a:blip r:embed="rId7"/>
          <a:stretch>
            <a:fillRect/>
          </a:stretch>
        </p:blipFill>
        <p:spPr>
          <a:xfrm>
            <a:off x="6564067" y="1050255"/>
            <a:ext cx="4326969" cy="2927913"/>
          </a:xfrm>
          <a:prstGeom prst="rect">
            <a:avLst/>
          </a:prstGeom>
        </p:spPr>
      </p:pic>
      <p:sp>
        <p:nvSpPr>
          <p:cNvPr id="3" name="Content Placeholder 2">
            <a:extLst>
              <a:ext uri="{FF2B5EF4-FFF2-40B4-BE49-F238E27FC236}">
                <a16:creationId xmlns:a16="http://schemas.microsoft.com/office/drawing/2014/main" id="{1C24A7C2-6841-BC32-400B-9A2A4EA309C7}"/>
              </a:ext>
            </a:extLst>
          </p:cNvPr>
          <p:cNvSpPr>
            <a:spLocks noGrp="1"/>
          </p:cNvSpPr>
          <p:nvPr>
            <p:ph idx="1"/>
          </p:nvPr>
        </p:nvSpPr>
        <p:spPr>
          <a:xfrm>
            <a:off x="6564067" y="3429001"/>
            <a:ext cx="4696760" cy="3220898"/>
          </a:xfrm>
        </p:spPr>
        <p:txBody>
          <a:bodyPr>
            <a:normAutofit/>
          </a:bodyPr>
          <a:lstStyle/>
          <a:p>
            <a:endParaRPr lang="en-US"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Font typeface="Arial" panose="020B0604020202020204" pitchFamily="34" charset="0"/>
              <a:buChar char="•"/>
            </a:pPr>
            <a:r>
              <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highest TMDb Popularity scores are in 2022 .</a:t>
            </a:r>
          </a:p>
          <a:p>
            <a:pPr>
              <a:buFont typeface="Arial" panose="020B0604020202020204" pitchFamily="34" charset="0"/>
              <a:buChar char="•"/>
            </a:pPr>
            <a:r>
              <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It is interesting to note that the average TMDb score was between 6.5 and 6.7 for 2010 – 2022.</a:t>
            </a:r>
            <a:endParaRPr lang="en-US" sz="1800" cap="none" dirty="0">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12" name="Picture 11">
            <a:extLst>
              <a:ext uri="{FF2B5EF4-FFF2-40B4-BE49-F238E27FC236}">
                <a16:creationId xmlns:a16="http://schemas.microsoft.com/office/drawing/2014/main" id="{27FFE37A-6EAB-4D17-0B1E-4C039F7751CA}"/>
              </a:ext>
            </a:extLst>
          </p:cNvPr>
          <p:cNvPicPr>
            <a:picLocks noChangeAspect="1"/>
          </p:cNvPicPr>
          <p:nvPr/>
        </p:nvPicPr>
        <p:blipFill>
          <a:blip r:embed="rId8"/>
          <a:stretch>
            <a:fillRect/>
          </a:stretch>
        </p:blipFill>
        <p:spPr>
          <a:xfrm>
            <a:off x="2148758" y="3599721"/>
            <a:ext cx="1098606" cy="933498"/>
          </a:xfrm>
          <a:prstGeom prst="rect">
            <a:avLst/>
          </a:prstGeom>
        </p:spPr>
      </p:pic>
      <p:pic>
        <p:nvPicPr>
          <p:cNvPr id="19" name="Graphic 18" descr="Funny face outline outline">
            <a:extLst>
              <a:ext uri="{FF2B5EF4-FFF2-40B4-BE49-F238E27FC236}">
                <a16:creationId xmlns:a16="http://schemas.microsoft.com/office/drawing/2014/main" id="{32F6291B-45A8-F7D1-1F85-4082E62154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22190" y="3142521"/>
            <a:ext cx="914400" cy="914400"/>
          </a:xfrm>
          <a:prstGeom prst="rect">
            <a:avLst/>
          </a:prstGeom>
        </p:spPr>
      </p:pic>
    </p:spTree>
    <p:extLst>
      <p:ext uri="{BB962C8B-B14F-4D97-AF65-F5344CB8AC3E}">
        <p14:creationId xmlns:p14="http://schemas.microsoft.com/office/powerpoint/2010/main" val="4104187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DA6671-6CE1-86E7-B961-3CA8820DE27E}"/>
              </a:ext>
            </a:extLst>
          </p:cNvPr>
          <p:cNvPicPr>
            <a:picLocks noChangeAspect="1"/>
          </p:cNvPicPr>
          <p:nvPr/>
        </p:nvPicPr>
        <p:blipFill rotWithShape="1">
          <a:blip r:embed="rId4">
            <a:extLst>
              <a:ext uri="{837473B0-CC2E-450A-ABE3-18F120FF3D39}">
                <a1611:picAttrSrcUrl xmlns:a1611="http://schemas.microsoft.com/office/drawing/2016/11/main" r:id="rId5"/>
              </a:ext>
            </a:extLst>
          </a:blip>
          <a:srcRect l="12454" r="14214" b="1"/>
          <a:stretch/>
        </p:blipFill>
        <p:spPr>
          <a:xfrm>
            <a:off x="-1578" y="14501"/>
            <a:ext cx="12191980" cy="6857990"/>
          </a:xfrm>
          <a:prstGeom prst="rect">
            <a:avLst/>
          </a:prstGeom>
        </p:spPr>
      </p:pic>
      <p:sp useBgFill="1">
        <p:nvSpPr>
          <p:cNvPr id="15" name="Rounded Rectangle 8">
            <a:extLst>
              <a:ext uri="{FF2B5EF4-FFF2-40B4-BE49-F238E27FC236}">
                <a16:creationId xmlns:a16="http://schemas.microsoft.com/office/drawing/2014/main" id="{E7BBC551-30DE-45DA-907B-61CA772DA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4042" y="573488"/>
            <a:ext cx="10463916" cy="5711024"/>
          </a:xfrm>
          <a:prstGeom prst="roundRect">
            <a:avLst>
              <a:gd name="adj" fmla="val 1827"/>
            </a:avLst>
          </a:prstGeom>
          <a:ln w="44450">
            <a:gradFill>
              <a:gsLst>
                <a:gs pos="0">
                  <a:schemeClr val="bg2">
                    <a:alpha val="65000"/>
                  </a:schemeClr>
                </a:gs>
                <a:gs pos="98000">
                  <a:schemeClr val="bg2">
                    <a:lumMod val="75000"/>
                    <a:alpha val="55000"/>
                  </a:schemeClr>
                </a:gs>
              </a:gsLst>
              <a:lin ang="5400000" scaled="1"/>
            </a:gradFill>
          </a:ln>
          <a:effectLst>
            <a:innerShdw blurRad="63500" dist="50800" dir="14460000">
              <a:prstClr val="black">
                <a:alpha val="70000"/>
              </a:prstClr>
            </a:inn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21F33BF7-8D36-4183-5CC3-1A41D848BCA1}"/>
              </a:ext>
            </a:extLst>
          </p:cNvPr>
          <p:cNvSpPr>
            <a:spLocks noGrp="1"/>
          </p:cNvSpPr>
          <p:nvPr>
            <p:ph type="title"/>
          </p:nvPr>
        </p:nvSpPr>
        <p:spPr>
          <a:xfrm>
            <a:off x="1029266" y="175270"/>
            <a:ext cx="9556612" cy="1635034"/>
          </a:xfrm>
        </p:spPr>
        <p:txBody>
          <a:bodyPr>
            <a:normAutofit/>
          </a:bodyPr>
          <a:lstStyle/>
          <a:p>
            <a:r>
              <a:rPr lang="en-US" dirty="0">
                <a:effectLst>
                  <a:glow rad="38100">
                    <a:prstClr val="black">
                      <a:lumMod val="65000"/>
                      <a:lumOff val="35000"/>
                      <a:alpha val="40000"/>
                    </a:prstClr>
                  </a:glow>
                  <a:outerShdw blurRad="28575" dist="38100" dir="14040000" algn="tl" rotWithShape="0">
                    <a:srgbClr val="000000">
                      <a:alpha val="25000"/>
                    </a:srgbClr>
                  </a:outerShdw>
                </a:effectLst>
              </a:rPr>
              <a:t>Comedy Findings, </a:t>
            </a:r>
            <a:r>
              <a:rPr lang="en-US" cap="small" dirty="0">
                <a:effectLst>
                  <a:glow rad="38100">
                    <a:prstClr val="black">
                      <a:lumMod val="65000"/>
                      <a:lumOff val="35000"/>
                      <a:alpha val="40000"/>
                    </a:prstClr>
                  </a:glow>
                  <a:outerShdw blurRad="28575" dist="38100" dir="14040000" algn="tl" rotWithShape="0">
                    <a:srgbClr val="000000">
                      <a:alpha val="25000"/>
                    </a:srgbClr>
                  </a:outerShdw>
                </a:effectLst>
              </a:rPr>
              <a:t>cont.</a:t>
            </a:r>
          </a:p>
        </p:txBody>
      </p:sp>
      <p:sp>
        <p:nvSpPr>
          <p:cNvPr id="8" name="TextBox 7">
            <a:extLst>
              <a:ext uri="{FF2B5EF4-FFF2-40B4-BE49-F238E27FC236}">
                <a16:creationId xmlns:a16="http://schemas.microsoft.com/office/drawing/2014/main" id="{D64B3D6B-003D-3A12-E5DB-DDF97FDCF804}"/>
              </a:ext>
            </a:extLst>
          </p:cNvPr>
          <p:cNvSpPr txBox="1"/>
          <p:nvPr/>
        </p:nvSpPr>
        <p:spPr>
          <a:xfrm>
            <a:off x="1846044" y="1313198"/>
            <a:ext cx="4248368" cy="1200329"/>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Popular Movie/TV Show: </a:t>
            </a: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The Adam Project </a:t>
            </a:r>
          </a:p>
          <a:p>
            <a:endPar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p:txBody>
      </p:sp>
      <p:pic>
        <p:nvPicPr>
          <p:cNvPr id="12" name="Picture 11">
            <a:extLst>
              <a:ext uri="{FF2B5EF4-FFF2-40B4-BE49-F238E27FC236}">
                <a16:creationId xmlns:a16="http://schemas.microsoft.com/office/drawing/2014/main" id="{0CBF9E16-E72C-0B7A-B68B-F121C0141544}"/>
              </a:ext>
            </a:extLst>
          </p:cNvPr>
          <p:cNvPicPr>
            <a:picLocks noChangeAspect="1"/>
          </p:cNvPicPr>
          <p:nvPr/>
        </p:nvPicPr>
        <p:blipFill>
          <a:blip r:embed="rId6"/>
          <a:stretch>
            <a:fillRect/>
          </a:stretch>
        </p:blipFill>
        <p:spPr>
          <a:xfrm>
            <a:off x="6226153" y="2825558"/>
            <a:ext cx="4902452" cy="3321021"/>
          </a:xfrm>
          <a:prstGeom prst="rect">
            <a:avLst/>
          </a:prstGeom>
        </p:spPr>
      </p:pic>
      <p:pic>
        <p:nvPicPr>
          <p:cNvPr id="13" name="Picture 12">
            <a:extLst>
              <a:ext uri="{FF2B5EF4-FFF2-40B4-BE49-F238E27FC236}">
                <a16:creationId xmlns:a16="http://schemas.microsoft.com/office/drawing/2014/main" id="{5EBB71A3-B0E8-6DA0-3656-9C3BBA35E577}"/>
              </a:ext>
            </a:extLst>
          </p:cNvPr>
          <p:cNvPicPr>
            <a:picLocks noChangeAspect="1"/>
          </p:cNvPicPr>
          <p:nvPr/>
        </p:nvPicPr>
        <p:blipFill>
          <a:blip r:embed="rId7"/>
          <a:stretch>
            <a:fillRect/>
          </a:stretch>
        </p:blipFill>
        <p:spPr>
          <a:xfrm>
            <a:off x="1124690" y="2786418"/>
            <a:ext cx="4841159" cy="3321021"/>
          </a:xfrm>
          <a:prstGeom prst="rect">
            <a:avLst/>
          </a:prstGeom>
        </p:spPr>
      </p:pic>
      <p:sp>
        <p:nvSpPr>
          <p:cNvPr id="17" name="TextBox 16">
            <a:extLst>
              <a:ext uri="{FF2B5EF4-FFF2-40B4-BE49-F238E27FC236}">
                <a16:creationId xmlns:a16="http://schemas.microsoft.com/office/drawing/2014/main" id="{A3839C39-7C3C-FDDF-0120-141510E0B06E}"/>
              </a:ext>
            </a:extLst>
          </p:cNvPr>
          <p:cNvSpPr txBox="1"/>
          <p:nvPr/>
        </p:nvSpPr>
        <p:spPr>
          <a:xfrm>
            <a:off x="8066460" y="1325635"/>
            <a:ext cx="2912452" cy="923330"/>
          </a:xfrm>
          <a:prstGeom prst="rect">
            <a:avLst/>
          </a:prstGeom>
          <a:noFill/>
        </p:spPr>
        <p:txBody>
          <a:bodyPr wrap="square">
            <a:spAutoFit/>
          </a:bodyPr>
          <a:lstStyle/>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Most Featured Actor:</a:t>
            </a:r>
          </a:p>
          <a:p>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b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br>
            <a:r>
              <a:rPr lang="en-US"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a:t>
            </a:r>
            <a:r>
              <a:rPr lang="en-US" b="1" dirty="0">
                <a:gradFill flip="none" rotWithShape="1">
                  <a:gsLst>
                    <a:gs pos="0">
                      <a:schemeClr val="tx1"/>
                    </a:gs>
                    <a:gs pos="100000">
                      <a:schemeClr val="tx1">
                        <a:lumMod val="75000"/>
                      </a:schemeClr>
                    </a:gs>
                  </a:gsLst>
                  <a:lin ang="5580000" scaled="0"/>
                  <a:tileRect/>
                </a:gra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Adam Sandler</a:t>
            </a:r>
          </a:p>
        </p:txBody>
      </p:sp>
      <p:pic>
        <p:nvPicPr>
          <p:cNvPr id="39" name="Graphic 38" descr="Theatre outline">
            <a:extLst>
              <a:ext uri="{FF2B5EF4-FFF2-40B4-BE49-F238E27FC236}">
                <a16:creationId xmlns:a16="http://schemas.microsoft.com/office/drawing/2014/main" id="{0ED9B29B-224B-928E-DFFE-FBFC59DEC95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02941" y="1552183"/>
            <a:ext cx="2414000" cy="1292512"/>
          </a:xfrm>
          <a:prstGeom prst="rect">
            <a:avLst/>
          </a:prstGeom>
        </p:spPr>
      </p:pic>
      <p:pic>
        <p:nvPicPr>
          <p:cNvPr id="41" name="Graphic 40" descr="Drama outline">
            <a:extLst>
              <a:ext uri="{FF2B5EF4-FFF2-40B4-BE49-F238E27FC236}">
                <a16:creationId xmlns:a16="http://schemas.microsoft.com/office/drawing/2014/main" id="{D9A2E37E-37D3-5CC3-69A3-FDCC3D2CDD6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671811" y="974642"/>
            <a:ext cx="1394649" cy="1394649"/>
          </a:xfrm>
          <a:prstGeom prst="rect">
            <a:avLst/>
          </a:prstGeom>
        </p:spPr>
      </p:pic>
    </p:spTree>
    <p:extLst>
      <p:ext uri="{BB962C8B-B14F-4D97-AF65-F5344CB8AC3E}">
        <p14:creationId xmlns:p14="http://schemas.microsoft.com/office/powerpoint/2010/main" val="31930868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1314</TotalTime>
  <Words>3736</Words>
  <Application>Microsoft Office PowerPoint</Application>
  <PresentationFormat>Widescreen</PresentationFormat>
  <Paragraphs>388</Paragraphs>
  <Slides>17</Slides>
  <Notes>12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Mesh</vt:lpstr>
      <vt:lpstr>Netflix &amp; Chill – Project 1: Netflix Genres Analysis                    2022 Georgia Tech Data Bootcamp August 2, 2022</vt:lpstr>
      <vt:lpstr>Overview</vt:lpstr>
      <vt:lpstr>Analysis of genreS</vt:lpstr>
      <vt:lpstr>Dataset USED for analysis</vt:lpstr>
      <vt:lpstr>Dataset summary</vt:lpstr>
      <vt:lpstr>PowerPoint Presentation</vt:lpstr>
      <vt:lpstr>Comedy Findings</vt:lpstr>
      <vt:lpstr>Comedy Findings, cont.</vt:lpstr>
      <vt:lpstr>Comedy Findings, cont.</vt:lpstr>
      <vt:lpstr>Action Findings</vt:lpstr>
      <vt:lpstr>Action Findings, cont.</vt:lpstr>
      <vt:lpstr>Action Findings, cont.</vt:lpstr>
      <vt:lpstr>Documentary Findings</vt:lpstr>
      <vt:lpstr>Documentary Findings</vt:lpstr>
      <vt:lpstr>Horror Findings</vt:lpstr>
      <vt:lpstr>HORROR Findings, cont.</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Kelly Brown</cp:lastModifiedBy>
  <cp:revision>389</cp:revision>
  <dcterms:created xsi:type="dcterms:W3CDTF">2022-07-31T15:26:36Z</dcterms:created>
  <dcterms:modified xsi:type="dcterms:W3CDTF">2022-08-02T23:54:42Z</dcterms:modified>
</cp:coreProperties>
</file>