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8"/>
  </p:notesMasterIdLst>
  <p:sldIdLst>
    <p:sldId id="256" r:id="rId2"/>
    <p:sldId id="259" r:id="rId3"/>
    <p:sldId id="273" r:id="rId4"/>
    <p:sldId id="274" r:id="rId5"/>
    <p:sldId id="261" r:id="rId6"/>
    <p:sldId id="262" r:id="rId7"/>
    <p:sldId id="264" r:id="rId8"/>
    <p:sldId id="276" r:id="rId9"/>
    <p:sldId id="277" r:id="rId10"/>
    <p:sldId id="263" r:id="rId11"/>
    <p:sldId id="278" r:id="rId12"/>
    <p:sldId id="268" r:id="rId13"/>
    <p:sldId id="266" r:id="rId14"/>
    <p:sldId id="265" r:id="rId15"/>
    <p:sldId id="27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FEAE32-8737-46B4-A8DF-3957BFF09E25}" v="305" dt="2022-07-31T16:47:29.106"/>
    <p1510:client id="{7B8A8E8B-B58D-495C-89A2-D1905958A363}" v="378" dt="2022-07-31T16:25:15.873"/>
    <p1510:client id="{820D4934-0610-4B74-92BB-DA950E264EA9}" v="32" dt="2022-08-01T23:34:21.196"/>
    <p1510:client id="{996D3D9E-0DB4-45C2-A94C-2EF3AF3A39A7}" v="24" dt="2022-08-01T23:40:23.157"/>
    <p1510:client id="{A3458BC9-A8F9-45F8-920F-FE2AFC8D0FD3}" v="192" dt="2022-07-31T15:42:15.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51" autoAdjust="0"/>
    <p:restoredTop sz="71827"/>
  </p:normalViewPr>
  <p:slideViewPr>
    <p:cSldViewPr snapToGrid="0">
      <p:cViewPr varScale="1">
        <p:scale>
          <a:sx n="52" d="100"/>
          <a:sy n="52" d="100"/>
        </p:scale>
        <p:origin x="208"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8E47A-9D2A-484F-934C-E075CA433EE6}" type="datetimeFigureOut">
              <a:rPr lang="en-US"/>
              <a:t>8/1/22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BEB41-7FFB-4F1C-84C7-2BDCAC3F29CF}" type="slidenum">
              <a:rPr/>
              <a:t>‹#›</a:t>
            </a:fld>
            <a:endParaRPr lang="en-US"/>
          </a:p>
        </p:txBody>
      </p:sp>
    </p:spTree>
    <p:extLst>
      <p:ext uri="{BB962C8B-B14F-4D97-AF65-F5344CB8AC3E}">
        <p14:creationId xmlns:p14="http://schemas.microsoft.com/office/powerpoint/2010/main" val="3052629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5</a:t>
            </a:fld>
            <a:endParaRPr lang="en-US"/>
          </a:p>
        </p:txBody>
      </p:sp>
    </p:spTree>
    <p:extLst>
      <p:ext uri="{BB962C8B-B14F-4D97-AF65-F5344CB8AC3E}">
        <p14:creationId xmlns:p14="http://schemas.microsoft.com/office/powerpoint/2010/main" val="1942752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10 titles – Two are Netflix Originals – Texas Chainsaw Massacre 2022 437.842, Stranger things 2016 249.853</a:t>
            </a:r>
          </a:p>
          <a:p>
            <a:endParaRPr lang="en-US" dirty="0"/>
          </a:p>
          <a:p>
            <a:endParaRPr lang="en-US" dirty="0"/>
          </a:p>
          <a:p>
            <a:r>
              <a:rPr lang="en-US" dirty="0"/>
              <a:t>Top 10 range: 773.19 – 249.85d3</a:t>
            </a:r>
          </a:p>
          <a:p>
            <a:endParaRPr lang="en-US" dirty="0"/>
          </a:p>
          <a:p>
            <a:r>
              <a:rPr lang="en-US" dirty="0"/>
              <a:t>TMDB – the movie database popularity score : </a:t>
            </a:r>
          </a:p>
          <a:p>
            <a:r>
              <a:rPr lang="en-US" dirty="0"/>
              <a:t>Number of votes for the day, views for the day, users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15</a:t>
            </a:fld>
            <a:endParaRPr lang="en-US"/>
          </a:p>
        </p:txBody>
      </p:sp>
    </p:spTree>
    <p:extLst>
      <p:ext uri="{BB962C8B-B14F-4D97-AF65-F5344CB8AC3E}">
        <p14:creationId xmlns:p14="http://schemas.microsoft.com/office/powerpoint/2010/main" val="3491271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TMDB – the movie database popularity score : </a:t>
            </a:r>
          </a:p>
          <a:p>
            <a:r>
              <a:rPr lang="en-US"/>
              <a:t>Number of votes for the day, views for the day, sers who marked it as a "</a:t>
            </a:r>
            <a:r>
              <a:rPr lang="en-US" err="1"/>
              <a:t>favourite</a:t>
            </a:r>
            <a:r>
              <a:rPr lang="en-US"/>
              <a:t>" for the day, users who added it to their "watchlist" for the day, release date, number of total votes, previous days score</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16</a:t>
            </a:fld>
            <a:endParaRPr lang="en-US"/>
          </a:p>
        </p:txBody>
      </p:sp>
    </p:spTree>
    <p:extLst>
      <p:ext uri="{BB962C8B-B14F-4D97-AF65-F5344CB8AC3E}">
        <p14:creationId xmlns:p14="http://schemas.microsoft.com/office/powerpoint/2010/main" val="3489464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a:t>
            </a:r>
            <a:r>
              <a:rPr lang="en-US" dirty="0" err="1"/>
              <a:t>sers</a:t>
            </a:r>
            <a:r>
              <a:rPr lang="en-US" dirty="0"/>
              <a:t>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7</a:t>
            </a:fld>
            <a:endParaRPr lang="en-US"/>
          </a:p>
        </p:txBody>
      </p:sp>
    </p:spTree>
    <p:extLst>
      <p:ext uri="{BB962C8B-B14F-4D97-AF65-F5344CB8AC3E}">
        <p14:creationId xmlns:p14="http://schemas.microsoft.com/office/powerpoint/2010/main" val="231129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users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8</a:t>
            </a:fld>
            <a:endParaRPr lang="en-US"/>
          </a:p>
        </p:txBody>
      </p:sp>
    </p:spTree>
    <p:extLst>
      <p:ext uri="{BB962C8B-B14F-4D97-AF65-F5344CB8AC3E}">
        <p14:creationId xmlns:p14="http://schemas.microsoft.com/office/powerpoint/2010/main" val="1167058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users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9</a:t>
            </a:fld>
            <a:endParaRPr lang="en-US"/>
          </a:p>
        </p:txBody>
      </p:sp>
    </p:spTree>
    <p:extLst>
      <p:ext uri="{BB962C8B-B14F-4D97-AF65-F5344CB8AC3E}">
        <p14:creationId xmlns:p14="http://schemas.microsoft.com/office/powerpoint/2010/main" val="302348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users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10</a:t>
            </a:fld>
            <a:endParaRPr lang="en-US"/>
          </a:p>
        </p:txBody>
      </p:sp>
    </p:spTree>
    <p:extLst>
      <p:ext uri="{BB962C8B-B14F-4D97-AF65-F5344CB8AC3E}">
        <p14:creationId xmlns:p14="http://schemas.microsoft.com/office/powerpoint/2010/main" val="4070071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users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11</a:t>
            </a:fld>
            <a:endParaRPr lang="en-US"/>
          </a:p>
        </p:txBody>
      </p:sp>
    </p:spTree>
    <p:extLst>
      <p:ext uri="{BB962C8B-B14F-4D97-AF65-F5344CB8AC3E}">
        <p14:creationId xmlns:p14="http://schemas.microsoft.com/office/powerpoint/2010/main" val="3003121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users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12</a:t>
            </a:fld>
            <a:endParaRPr lang="en-US"/>
          </a:p>
        </p:txBody>
      </p:sp>
    </p:spTree>
    <p:extLst>
      <p:ext uri="{BB962C8B-B14F-4D97-AF65-F5344CB8AC3E}">
        <p14:creationId xmlns:p14="http://schemas.microsoft.com/office/powerpoint/2010/main" val="1606975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TMDB – the movie database popularity score : </a:t>
            </a:r>
          </a:p>
          <a:p>
            <a:r>
              <a:rPr lang="en-US"/>
              <a:t>Number of votes for the day, views for the day, sers who marked it as a "</a:t>
            </a:r>
            <a:r>
              <a:rPr lang="en-US" err="1"/>
              <a:t>favourite</a:t>
            </a:r>
            <a:r>
              <a:rPr lang="en-US"/>
              <a:t>" for the day, users who added it to their "watchlist" for the day, release date, number of total votes, previous days score</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13</a:t>
            </a:fld>
            <a:endParaRPr lang="en-US"/>
          </a:p>
        </p:txBody>
      </p:sp>
    </p:spTree>
    <p:extLst>
      <p:ext uri="{BB962C8B-B14F-4D97-AF65-F5344CB8AC3E}">
        <p14:creationId xmlns:p14="http://schemas.microsoft.com/office/powerpoint/2010/main" val="32844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a:t>
            </a:r>
            <a:r>
              <a:rPr lang="en-US" dirty="0" err="1"/>
              <a:t>sers</a:t>
            </a:r>
            <a:r>
              <a:rPr lang="en-US" dirty="0"/>
              <a:t> who marked it as a "</a:t>
            </a:r>
            <a:r>
              <a:rPr lang="en-US" dirty="0" err="1"/>
              <a:t>favourite</a:t>
            </a:r>
            <a:r>
              <a:rPr lang="en-US" dirty="0"/>
              <a:t>" for the day, users who added it to their "watchlist" for the day, release date, number of total votes, previous days score</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14</a:t>
            </a:fld>
            <a:endParaRPr lang="en-US"/>
          </a:p>
        </p:txBody>
      </p:sp>
    </p:spTree>
    <p:extLst>
      <p:ext uri="{BB962C8B-B14F-4D97-AF65-F5344CB8AC3E}">
        <p14:creationId xmlns:p14="http://schemas.microsoft.com/office/powerpoint/2010/main" val="2563818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pPr/>
              <a:t>8/1/22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138601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8/1/22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697188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8/1/22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409673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8/1/22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920518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8/1/22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589016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8/1/22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285271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8/1/22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026007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a:pPr/>
              <a:t>8/1/22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02926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a:pPr/>
              <a:t>8/1/22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032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a:pPr/>
              <a:t>8/1/22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07920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8/1/22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94737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a:pPr/>
              <a:t>8/1/22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039681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a:pPr/>
              <a:t>8/1/22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7040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pPr/>
              <a:t>8/1/22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282576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8/1/22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518791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8/1/22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37601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a:pPr/>
              <a:t>8/1/22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1252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a:pPr/>
              <a:t>8/1/22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a:pPr/>
              <a:t>‹#›</a:t>
            </a:fld>
            <a:endParaRPr lang="en-US"/>
          </a:p>
        </p:txBody>
      </p:sp>
    </p:spTree>
    <p:extLst>
      <p:ext uri="{BB962C8B-B14F-4D97-AF65-F5344CB8AC3E}">
        <p14:creationId xmlns:p14="http://schemas.microsoft.com/office/powerpoint/2010/main" val="30964268"/>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creativecommons.org/licenses/by-nd/3.0/" TargetMode="External"/><Relationship Id="rId4" Type="http://schemas.openxmlformats.org/officeDocument/2006/relationships/hyperlink" Target="https://policyoptions.irpp.org/magazines/january-2020/technology-isnt-shaping-work-the-way-we-think/"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creativecommons.org/licenses/by-nc/3.0/" TargetMode="External"/><Relationship Id="rId3" Type="http://schemas.openxmlformats.org/officeDocument/2006/relationships/image" Target="../media/image1.jpeg"/><Relationship Id="rId7" Type="http://schemas.openxmlformats.org/officeDocument/2006/relationships/hyperlink" Target="https://www.pngall.com/boom-p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8" Type="http://schemas.openxmlformats.org/officeDocument/2006/relationships/hyperlink" Target="https://pixabay.com/illustrations/pow-comic-comic-book-fight-1601674/" TargetMode="External"/><Relationship Id="rId3" Type="http://schemas.openxmlformats.org/officeDocument/2006/relationships/image" Target="../media/image1.jpe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8" Type="http://schemas.openxmlformats.org/officeDocument/2006/relationships/hyperlink" Target="https://www.pngall.com/boom-png/download/48186" TargetMode="External"/><Relationship Id="rId3" Type="http://schemas.openxmlformats.org/officeDocument/2006/relationships/image" Target="../media/image1.jpe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jpe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www.footwa.com/capuring-scary-faces/2948/"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jpeg"/><Relationship Id="rId7" Type="http://schemas.openxmlformats.org/officeDocument/2006/relationships/image" Target="../media/image32.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hyperlink" Target="http://www.wired.it/play/televisione/2015/10/22/guida-netflix-lancio-oggi/" TargetMode="External"/><Relationship Id="rId10" Type="http://schemas.openxmlformats.org/officeDocument/2006/relationships/image" Target="../media/image35.png"/><Relationship Id="rId4" Type="http://schemas.openxmlformats.org/officeDocument/2006/relationships/image" Target="../media/image4.jpeg"/><Relationship Id="rId9" Type="http://schemas.openxmlformats.org/officeDocument/2006/relationships/image" Target="../media/image34.sv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www.wired.it/play/televisione/2015/10/22/guida-netflix-lancio-ogg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www.wired.it/play/televisione/2015/10/22/guida-netflix-lancio-ogg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kaggle.com/datasets/victorsoeiro/netflix-tv-shows-and-movies" TargetMode="External"/><Relationship Id="rId4" Type="http://schemas.openxmlformats.org/officeDocument/2006/relationships/hyperlink" Target="http://www.wired.it/play/televisione/2015/10/22/guida-netflix-lancio-ogg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www.wired.it/play/televisione/2015/10/22/guida-netflix-lancio-oggi/"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e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www.wired.it/play/televisione/2015/10/22/guida-netflix-lancio-oggi/" TargetMode="External"/><Relationship Id="rId10" Type="http://schemas.openxmlformats.org/officeDocument/2006/relationships/image" Target="../media/image15.svg"/><Relationship Id="rId4" Type="http://schemas.openxmlformats.org/officeDocument/2006/relationships/image" Target="../media/image4.jpe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jpe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hyperlink" Target="http://www.wired.it/play/televisione/2015/10/22/guida-netflix-lancio-oggi/" TargetMode="External"/><Relationship Id="rId10" Type="http://schemas.openxmlformats.org/officeDocument/2006/relationships/image" Target="../media/image20.png"/><Relationship Id="rId4" Type="http://schemas.openxmlformats.org/officeDocument/2006/relationships/image" Target="../media/image4.jpeg"/><Relationship Id="rId9"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54312C0-5A67-D6DB-F130-31A91BA28F64}"/>
              </a:ext>
            </a:extLst>
          </p:cNvPr>
          <p:cNvPicPr>
            <a:picLocks noChangeAspect="1"/>
          </p:cNvPicPr>
          <p:nvPr/>
        </p:nvPicPr>
        <p:blipFill rotWithShape="1">
          <a:blip r:embed="rId3">
            <a:alphaModFix amt="15000"/>
            <a:extLst>
              <a:ext uri="{837473B0-CC2E-450A-ABE3-18F120FF3D39}">
                <a1611:picAttrSrcUrl xmlns:a1611="http://schemas.microsoft.com/office/drawing/2016/11/main" r:id="rId4"/>
              </a:ext>
            </a:extLst>
          </a:blip>
          <a:srcRect l="7111" r="-1" b="-1"/>
          <a:stretch/>
        </p:blipFill>
        <p:spPr>
          <a:xfrm>
            <a:off x="20" y="10"/>
            <a:ext cx="12191980" cy="6857990"/>
          </a:xfrm>
          <a:prstGeom prst="rect">
            <a:avLst/>
          </a:prstGeom>
        </p:spPr>
      </p:pic>
      <p:sp>
        <p:nvSpPr>
          <p:cNvPr id="2" name="Title 1"/>
          <p:cNvSpPr>
            <a:spLocks noGrp="1"/>
          </p:cNvSpPr>
          <p:nvPr>
            <p:ph type="ctrTitle"/>
          </p:nvPr>
        </p:nvSpPr>
        <p:spPr>
          <a:xfrm>
            <a:off x="844437" y="609600"/>
            <a:ext cx="10683534" cy="2536371"/>
          </a:xfrm>
        </p:spPr>
        <p:txBody>
          <a:bodyPr vert="horz" lIns="91440" tIns="45720" rIns="91440" bIns="45720" rtlCol="0" anchor="ctr" anchorCtr="0">
            <a:normAutofit/>
          </a:bodyPr>
          <a:lstStyle/>
          <a:p>
            <a:pPr algn="l"/>
            <a:r>
              <a:rPr lang="en-US" sz="2800" b="1" cap="none" dirty="0">
                <a:effectLst>
                  <a:glow rad="38100">
                    <a:schemeClr val="bg1">
                      <a:lumMod val="65000"/>
                      <a:lumOff val="35000"/>
                      <a:alpha val="40000"/>
                    </a:schemeClr>
                  </a:glow>
                  <a:outerShdw blurRad="28575" dist="38100" dir="14040000" algn="tl" rotWithShape="0">
                    <a:srgbClr val="000000">
                      <a:alpha val="25000"/>
                    </a:srgbClr>
                  </a:outerShdw>
                </a:effectLst>
                <a:cs typeface="Calibri" panose="020F0502020204030204" pitchFamily="34" charset="0"/>
              </a:rPr>
              <a:t>Netflix &amp; Chill – Project 1: Netflix Genres Analysis</a:t>
            </a:r>
            <a:br>
              <a:rPr lang="en-US" sz="2800" b="1" cap="none" dirty="0">
                <a:effectLst>
                  <a:glow rad="38100">
                    <a:schemeClr val="bg1">
                      <a:lumMod val="65000"/>
                      <a:lumOff val="35000"/>
                      <a:alpha val="40000"/>
                    </a:schemeClr>
                  </a:glow>
                  <a:outerShdw blurRad="28575" dist="38100" dir="14040000" algn="tl" rotWithShape="0">
                    <a:srgbClr val="000000">
                      <a:alpha val="25000"/>
                    </a:srgbClr>
                  </a:outerShdw>
                </a:effectLst>
                <a:cs typeface="Calibri" panose="020F0502020204030204" pitchFamily="34" charset="0"/>
              </a:rPr>
            </a:br>
            <a:r>
              <a:rPr lang="en-US" sz="3200" b="1" cap="none" dirty="0">
                <a:effectLst>
                  <a:glow rad="38100">
                    <a:schemeClr val="bg1">
                      <a:lumMod val="65000"/>
                      <a:lumOff val="35000"/>
                      <a:alpha val="40000"/>
                    </a:schemeClr>
                  </a:glow>
                  <a:outerShdw blurRad="28575" dist="38100" dir="14040000" algn="tl" rotWithShape="0">
                    <a:srgbClr val="000000">
                      <a:alpha val="25000"/>
                    </a:srgbClr>
                  </a:outerShdw>
                </a:effectLst>
                <a:cs typeface="Calibri" panose="020F0502020204030204" pitchFamily="34" charset="0"/>
              </a:rPr>
              <a:t>                   </a:t>
            </a:r>
            <a:r>
              <a:rPr lang="en-US" sz="2800" b="1" cap="none" dirty="0">
                <a:effectLst>
                  <a:glow rad="38100">
                    <a:schemeClr val="bg1">
                      <a:lumMod val="65000"/>
                      <a:lumOff val="35000"/>
                      <a:alpha val="40000"/>
                    </a:schemeClr>
                  </a:glow>
                  <a:outerShdw blurRad="28575" dist="38100" dir="14040000" algn="tl" rotWithShape="0">
                    <a:srgbClr val="000000">
                      <a:alpha val="25000"/>
                    </a:srgbClr>
                  </a:outerShdw>
                </a:effectLst>
                <a:cs typeface="Calibri" panose="020F0502020204030204" pitchFamily="34" charset="0"/>
              </a:rPr>
              <a:t>2022</a:t>
            </a:r>
            <a:br>
              <a:rPr lang="en-US" sz="3100" cap="none" dirty="0">
                <a:effectLst>
                  <a:glow rad="38100">
                    <a:schemeClr val="bg1">
                      <a:lumMod val="65000"/>
                      <a:lumOff val="35000"/>
                      <a:alpha val="40000"/>
                    </a:schemeClr>
                  </a:glow>
                  <a:outerShdw blurRad="28575" dist="38100" dir="14040000" algn="tl" rotWithShape="0">
                    <a:srgbClr val="000000">
                      <a:alpha val="25000"/>
                    </a:srgbClr>
                  </a:outerShdw>
                </a:effectLst>
                <a:cs typeface="Calibri" panose="020F0502020204030204" pitchFamily="34" charset="0"/>
              </a:rPr>
            </a:br>
            <a:r>
              <a:rPr lang="en-US" sz="2400" i="1" cap="none" dirty="0">
                <a:gradFill flip="none" rotWithShape="1">
                  <a:gsLst>
                    <a:gs pos="0">
                      <a:schemeClr val="tx1"/>
                    </a:gs>
                    <a:gs pos="100000">
                      <a:schemeClr val="tx1">
                        <a:lumMod val="75000"/>
                      </a:schemeClr>
                    </a:gs>
                  </a:gsLst>
                  <a:lin ang="5580000" scaled="0"/>
                  <a:tileRect/>
                </a:gradFill>
                <a:cs typeface="Calibri" panose="020F0502020204030204" pitchFamily="34" charset="0"/>
              </a:rPr>
              <a:t>Georgia Tech Data Bootcamp</a:t>
            </a:r>
            <a:br>
              <a:rPr lang="en-US" sz="2400" b="1" i="1" cap="none" dirty="0">
                <a:gradFill flip="none" rotWithShape="1">
                  <a:gsLst>
                    <a:gs pos="0">
                      <a:schemeClr val="tx1"/>
                    </a:gs>
                    <a:gs pos="100000">
                      <a:schemeClr val="tx1">
                        <a:lumMod val="75000"/>
                      </a:schemeClr>
                    </a:gs>
                  </a:gsLst>
                  <a:lin ang="5580000" scaled="0"/>
                  <a:tileRect/>
                </a:gradFill>
                <a:cs typeface="Calibri" panose="020F0502020204030204" pitchFamily="34" charset="0"/>
              </a:rPr>
            </a:br>
            <a:r>
              <a:rPr lang="en-US" sz="2400" i="1" cap="none" dirty="0">
                <a:effectLst>
                  <a:glow rad="38100">
                    <a:schemeClr val="bg1">
                      <a:lumMod val="65000"/>
                      <a:lumOff val="35000"/>
                      <a:alpha val="40000"/>
                    </a:schemeClr>
                  </a:glow>
                  <a:outerShdw blurRad="28575" dist="38100" dir="14040000" algn="tl" rotWithShape="0">
                    <a:srgbClr val="000000">
                      <a:alpha val="25000"/>
                    </a:srgbClr>
                  </a:outerShdw>
                </a:effectLst>
                <a:cs typeface="Calibri" panose="020F0502020204030204" pitchFamily="34" charset="0"/>
              </a:rPr>
              <a:t>August 2, 2022</a:t>
            </a:r>
          </a:p>
        </p:txBody>
      </p:sp>
      <p:sp>
        <p:nvSpPr>
          <p:cNvPr id="3" name="Subtitle 2"/>
          <p:cNvSpPr>
            <a:spLocks noGrp="1"/>
          </p:cNvSpPr>
          <p:nvPr>
            <p:ph type="subTitle" idx="1"/>
          </p:nvPr>
        </p:nvSpPr>
        <p:spPr>
          <a:xfrm>
            <a:off x="844437" y="3145971"/>
            <a:ext cx="9905998" cy="3124201"/>
          </a:xfrm>
        </p:spPr>
        <p:txBody>
          <a:bodyPr vert="horz" lIns="91440" tIns="45720" rIns="91440" bIns="45720" rtlCol="0" anchor="ctr">
            <a:normAutofit/>
          </a:bodyPr>
          <a:lstStyle/>
          <a:p>
            <a:pPr algn="l"/>
            <a:endParaRPr lang="en-US" i="1" dirty="0">
              <a:gradFill flip="none" rotWithShape="1">
                <a:gsLst>
                  <a:gs pos="0">
                    <a:schemeClr val="tx1"/>
                  </a:gs>
                  <a:gs pos="100000">
                    <a:schemeClr val="tx1">
                      <a:lumMod val="75000"/>
                    </a:schemeClr>
                  </a:gs>
                </a:gsLst>
                <a:lin ang="5580000" scaled="0"/>
                <a:tileRect/>
              </a:gradFill>
            </a:endParaRPr>
          </a:p>
          <a:p>
            <a:pPr algn="l"/>
            <a:r>
              <a:rPr lang="en-US" sz="2000" cap="none" dirty="0">
                <a:gradFill flip="none" rotWithShape="1">
                  <a:gsLst>
                    <a:gs pos="0">
                      <a:schemeClr val="tx1"/>
                    </a:gs>
                    <a:gs pos="100000">
                      <a:schemeClr val="tx1">
                        <a:lumMod val="75000"/>
                      </a:schemeClr>
                    </a:gs>
                  </a:gsLst>
                  <a:lin ang="5580000" scaled="0"/>
                  <a:tileRect/>
                </a:gradFill>
                <a:latin typeface="+mj-lt"/>
                <a:cs typeface="Calibri" panose="020F0502020204030204" pitchFamily="34" charset="0"/>
              </a:rPr>
              <a:t>Brian Hall | Daulton Davis | Hassan Mohamed</a:t>
            </a:r>
            <a:endParaRPr lang="en-US" sz="2000" cap="none"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mj-lt"/>
              <a:cs typeface="Calibri" panose="020F0502020204030204" pitchFamily="34" charset="0"/>
            </a:endParaRPr>
          </a:p>
          <a:p>
            <a:pPr algn="l"/>
            <a:r>
              <a:rPr lang="en-US" sz="2000" cap="none" dirty="0">
                <a:gradFill flip="none" rotWithShape="1">
                  <a:gsLst>
                    <a:gs pos="0">
                      <a:schemeClr val="tx1"/>
                    </a:gs>
                    <a:gs pos="100000">
                      <a:schemeClr val="tx1">
                        <a:lumMod val="75000"/>
                      </a:schemeClr>
                    </a:gs>
                  </a:gsLst>
                  <a:lin ang="5580000" scaled="0"/>
                  <a:tileRect/>
                </a:gradFill>
                <a:latin typeface="+mj-lt"/>
                <a:cs typeface="Calibri" panose="020F0502020204030204" pitchFamily="34" charset="0"/>
              </a:rPr>
              <a:t>Joseph Johnson | Kelly Brown</a:t>
            </a:r>
            <a:endParaRPr lang="en-US" sz="2000" cap="none"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mj-lt"/>
              <a:cs typeface="Calibri" panose="020F0502020204030204" pitchFamily="34" charset="0"/>
            </a:endParaRPr>
          </a:p>
          <a:p>
            <a:pPr algn="l"/>
            <a:r>
              <a:rPr lang="en-US" sz="2000" cap="none" dirty="0">
                <a:gradFill flip="none" rotWithShape="1">
                  <a:gsLst>
                    <a:gs pos="0">
                      <a:schemeClr val="tx1"/>
                    </a:gs>
                    <a:gs pos="100000">
                      <a:schemeClr val="tx1">
                        <a:lumMod val="75000"/>
                      </a:schemeClr>
                    </a:gs>
                  </a:gsLst>
                  <a:lin ang="5580000" scaled="0"/>
                  <a:tileRect/>
                </a:gradFill>
                <a:latin typeface="+mj-lt"/>
                <a:cs typeface="Calibri" panose="020F0502020204030204" pitchFamily="34" charset="0"/>
              </a:rPr>
              <a:t>Leon Lee | Orlvertta Moody</a:t>
            </a:r>
            <a:endParaRPr lang="en-US" sz="2000" cap="none"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mj-lt"/>
              <a:cs typeface="Calibri" panose="020F0502020204030204" pitchFamily="34" charset="0"/>
            </a:endParaRPr>
          </a:p>
          <a:p>
            <a:pPr algn="l"/>
            <a:r>
              <a:rPr lang="en-US" sz="2000" cap="none" dirty="0">
                <a:gradFill flip="none" rotWithShape="1">
                  <a:gsLst>
                    <a:gs pos="0">
                      <a:schemeClr val="tx1"/>
                    </a:gs>
                    <a:gs pos="100000">
                      <a:schemeClr val="tx1">
                        <a:lumMod val="75000"/>
                      </a:schemeClr>
                    </a:gs>
                  </a:gsLst>
                  <a:lin ang="5580000" scaled="0"/>
                  <a:tileRect/>
                </a:gradFill>
                <a:latin typeface="+mj-lt"/>
                <a:cs typeface="Calibri" panose="020F0502020204030204" pitchFamily="34" charset="0"/>
              </a:rPr>
              <a:t>Valentina Zhu | </a:t>
            </a:r>
            <a:r>
              <a:rPr lang="en-US" sz="2000" cap="none" dirty="0" err="1">
                <a:gradFill flip="none" rotWithShape="1">
                  <a:gsLst>
                    <a:gs pos="0">
                      <a:schemeClr val="tx1"/>
                    </a:gs>
                    <a:gs pos="100000">
                      <a:schemeClr val="tx1">
                        <a:lumMod val="75000"/>
                      </a:schemeClr>
                    </a:gs>
                  </a:gsLst>
                  <a:lin ang="5580000" scaled="0"/>
                  <a:tileRect/>
                </a:gradFill>
                <a:latin typeface="+mj-lt"/>
                <a:cs typeface="Calibri" panose="020F0502020204030204" pitchFamily="34" charset="0"/>
              </a:rPr>
              <a:t>Vedrana</a:t>
            </a:r>
            <a:r>
              <a:rPr lang="en-US" sz="2000" cap="none">
                <a:gradFill flip="none" rotWithShape="1">
                  <a:gsLst>
                    <a:gs pos="0">
                      <a:schemeClr val="tx1"/>
                    </a:gs>
                    <a:gs pos="100000">
                      <a:schemeClr val="tx1">
                        <a:lumMod val="75000"/>
                      </a:schemeClr>
                    </a:gs>
                  </a:gsLst>
                  <a:lin ang="5580000" scaled="0"/>
                  <a:tileRect/>
                </a:gradFill>
                <a:latin typeface="+mj-lt"/>
                <a:cs typeface="Calibri" panose="020F0502020204030204" pitchFamily="34" charset="0"/>
              </a:rPr>
              <a:t> Basimamovic</a:t>
            </a:r>
            <a:endParaRPr lang="en-US" sz="2000" cap="none">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mj-lt"/>
              <a:cs typeface="Calibri" panose="020F0502020204030204" pitchFamily="34" charset="0"/>
            </a:endParaRPr>
          </a:p>
          <a:p>
            <a:pPr indent="-228600" algn="l">
              <a:buFont typeface="Arial"/>
              <a:buChar char="•"/>
            </a:pPr>
            <a:endParaRPr lang="en-US">
              <a:gradFill flip="none" rotWithShape="1">
                <a:gsLst>
                  <a:gs pos="0">
                    <a:schemeClr val="tx1"/>
                  </a:gs>
                  <a:gs pos="100000">
                    <a:schemeClr val="tx1">
                      <a:lumMod val="75000"/>
                    </a:schemeClr>
                  </a:gs>
                </a:gsLst>
                <a:lin ang="5580000" scaled="0"/>
                <a:tileRect/>
              </a:gradFill>
            </a:endParaRPr>
          </a:p>
        </p:txBody>
      </p:sp>
      <p:sp>
        <p:nvSpPr>
          <p:cNvPr id="5" name="TextBox 4">
            <a:extLst>
              <a:ext uri="{FF2B5EF4-FFF2-40B4-BE49-F238E27FC236}">
                <a16:creationId xmlns:a16="http://schemas.microsoft.com/office/drawing/2014/main" id="{04BF2E2A-46D1-5E69-56E0-ACAA12B8C62A}"/>
              </a:ext>
            </a:extLst>
          </p:cNvPr>
          <p:cNvSpPr txBox="1"/>
          <p:nvPr/>
        </p:nvSpPr>
        <p:spPr>
          <a:xfrm>
            <a:off x="9403128" y="6657945"/>
            <a:ext cx="2788872" cy="200055"/>
          </a:xfrm>
          <a:prstGeom prst="rect">
            <a:avLst/>
          </a:prstGeom>
          <a:solidFill>
            <a:srgbClr val="000000"/>
          </a:solidFill>
        </p:spPr>
        <p:txBody>
          <a:bodyPr wrap="squar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BY-ND</a:t>
            </a:r>
            <a:r>
              <a:rPr lang="en-US" sz="700">
                <a:solidFill>
                  <a:srgbClr val="FFFFFF"/>
                </a:solidFill>
              </a:rPr>
              <a:t>.</a:t>
            </a:r>
          </a:p>
        </p:txBody>
      </p:sp>
      <p:sp>
        <p:nvSpPr>
          <p:cNvPr id="6" name="5-Point Star 5">
            <a:extLst>
              <a:ext uri="{FF2B5EF4-FFF2-40B4-BE49-F238E27FC236}">
                <a16:creationId xmlns:a16="http://schemas.microsoft.com/office/drawing/2014/main" id="{0CC1F15D-8031-B269-DDCD-92B8B17F6980}"/>
              </a:ext>
            </a:extLst>
          </p:cNvPr>
          <p:cNvSpPr/>
          <p:nvPr/>
        </p:nvSpPr>
        <p:spPr>
          <a:xfrm>
            <a:off x="999610" y="1583240"/>
            <a:ext cx="315686" cy="288458"/>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4F97B7FF-E722-3097-7B2A-89116EA76315}"/>
              </a:ext>
            </a:extLst>
          </p:cNvPr>
          <p:cNvSpPr/>
          <p:nvPr/>
        </p:nvSpPr>
        <p:spPr>
          <a:xfrm>
            <a:off x="1358521" y="1575727"/>
            <a:ext cx="315686" cy="288458"/>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3779A480-9B49-E652-D477-A9F2C53E1B1D}"/>
              </a:ext>
            </a:extLst>
          </p:cNvPr>
          <p:cNvSpPr/>
          <p:nvPr/>
        </p:nvSpPr>
        <p:spPr>
          <a:xfrm>
            <a:off x="1736596" y="1575727"/>
            <a:ext cx="315686" cy="288458"/>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EE72D646-D141-5500-1502-66E46DB87267}"/>
              </a:ext>
            </a:extLst>
          </p:cNvPr>
          <p:cNvSpPr/>
          <p:nvPr/>
        </p:nvSpPr>
        <p:spPr>
          <a:xfrm>
            <a:off x="2114671" y="1575727"/>
            <a:ext cx="315686" cy="288458"/>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24E031DB-8442-BA13-7AC0-3DC1F6D3D135}"/>
              </a:ext>
            </a:extLst>
          </p:cNvPr>
          <p:cNvSpPr/>
          <p:nvPr/>
        </p:nvSpPr>
        <p:spPr>
          <a:xfrm>
            <a:off x="2492746" y="1583240"/>
            <a:ext cx="315686" cy="288458"/>
          </a:xfrm>
          <a:prstGeom prst="star5">
            <a:avLst>
              <a:gd name="adj" fmla="val 22511"/>
              <a:gd name="hf" fmla="val 105146"/>
              <a:gd name="vf" fmla="val 11055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0628EB7-F747-09FA-9E13-801471D44E3D}"/>
              </a:ext>
            </a:extLst>
          </p:cNvPr>
          <p:cNvPicPr>
            <a:picLocks noChangeAspect="1"/>
          </p:cNvPicPr>
          <p:nvPr/>
        </p:nvPicPr>
        <p:blipFill>
          <a:blip r:embed="rId6"/>
          <a:stretch>
            <a:fillRect/>
          </a:stretch>
        </p:blipFill>
        <p:spPr>
          <a:xfrm>
            <a:off x="4098850" y="1583241"/>
            <a:ext cx="885975" cy="288457"/>
          </a:xfrm>
          <a:prstGeom prst="rect">
            <a:avLst/>
          </a:prstGeom>
        </p:spPr>
      </p:pic>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9" name="Explosion 2 8">
            <a:extLst>
              <a:ext uri="{FF2B5EF4-FFF2-40B4-BE49-F238E27FC236}">
                <a16:creationId xmlns:a16="http://schemas.microsoft.com/office/drawing/2014/main" id="{366AFAF9-B1A6-4936-C10A-D6B11221A4D1}"/>
              </a:ext>
            </a:extLst>
          </p:cNvPr>
          <p:cNvSpPr/>
          <p:nvPr/>
        </p:nvSpPr>
        <p:spPr>
          <a:xfrm>
            <a:off x="724396" y="646301"/>
            <a:ext cx="10983133" cy="5985366"/>
          </a:xfrm>
          <a:prstGeom prst="irregularSeal2">
            <a:avLst/>
          </a:prstGeom>
          <a:solidFill>
            <a:schemeClr val="accent1">
              <a:alpha val="6674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8">
            <a:extLst>
              <a:ext uri="{FF2B5EF4-FFF2-40B4-BE49-F238E27FC236}">
                <a16:creationId xmlns:a16="http://schemas.microsoft.com/office/drawing/2014/main" id="{106F57DC-E63D-E1EB-A002-A390464D405A}"/>
              </a:ext>
            </a:extLst>
          </p:cNvPr>
          <p:cNvGraphicFramePr>
            <a:graphicFrameLocks noGrp="1"/>
          </p:cNvGraphicFramePr>
          <p:nvPr>
            <p:extLst>
              <p:ext uri="{D42A27DB-BD31-4B8C-83A1-F6EECF244321}">
                <p14:modId xmlns:p14="http://schemas.microsoft.com/office/powerpoint/2010/main" val="2567502203"/>
              </p:ext>
            </p:extLst>
          </p:nvPr>
        </p:nvGraphicFramePr>
        <p:xfrm>
          <a:off x="1329169" y="1973863"/>
          <a:ext cx="7876824" cy="3840480"/>
        </p:xfrm>
        <a:graphic>
          <a:graphicData uri="http://schemas.openxmlformats.org/drawingml/2006/table">
            <a:tbl>
              <a:tblPr firstRow="1" bandRow="1">
                <a:tableStyleId>{5C22544A-7EE6-4342-B048-85BDC9FD1C3A}</a:tableStyleId>
              </a:tblPr>
              <a:tblGrid>
                <a:gridCol w="5344988">
                  <a:extLst>
                    <a:ext uri="{9D8B030D-6E8A-4147-A177-3AD203B41FA5}">
                      <a16:colId xmlns:a16="http://schemas.microsoft.com/office/drawing/2014/main" val="1456152980"/>
                    </a:ext>
                  </a:extLst>
                </a:gridCol>
                <a:gridCol w="2531836">
                  <a:extLst>
                    <a:ext uri="{9D8B030D-6E8A-4147-A177-3AD203B41FA5}">
                      <a16:colId xmlns:a16="http://schemas.microsoft.com/office/drawing/2014/main" val="365368968"/>
                    </a:ext>
                  </a:extLst>
                </a:gridCol>
              </a:tblGrid>
              <a:tr h="337774">
                <a:tc>
                  <a:txBody>
                    <a:bodyPr/>
                    <a:lstStyle/>
                    <a:p>
                      <a:pPr algn="ctr"/>
                      <a:r>
                        <a:rPr lang="en-US" dirty="0">
                          <a:latin typeface="+mj-lt"/>
                        </a:rPr>
                        <a:t>Action Dataset</a:t>
                      </a:r>
                    </a:p>
                  </a:txBody>
                  <a:tcPr/>
                </a:tc>
                <a:tc>
                  <a:txBody>
                    <a:bodyPr/>
                    <a:lstStyle/>
                    <a:p>
                      <a:pPr algn="ctr"/>
                      <a:r>
                        <a:rPr lang="en-US" dirty="0">
                          <a:latin typeface="+mj-lt"/>
                        </a:rPr>
                        <a:t>#</a:t>
                      </a:r>
                    </a:p>
                  </a:txBody>
                  <a:tcPr/>
                </a:tc>
                <a:extLst>
                  <a:ext uri="{0D108BD9-81ED-4DB2-BD59-A6C34878D82A}">
                    <a16:rowId xmlns:a16="http://schemas.microsoft.com/office/drawing/2014/main" val="968947537"/>
                  </a:ext>
                </a:extLst>
              </a:tr>
              <a:tr h="583008">
                <a:tc>
                  <a:txBody>
                    <a:bodyPr/>
                    <a:lstStyle/>
                    <a:p>
                      <a:pPr algn="l"/>
                      <a:r>
                        <a:rPr lang="en-US" dirty="0">
                          <a:latin typeface="+mj-lt"/>
                          <a:ea typeface="+mn-lt"/>
                          <a:cs typeface="+mn-lt"/>
                        </a:rPr>
                        <a:t>Total # of Action Movies/TV Shows</a:t>
                      </a:r>
                    </a:p>
                    <a:p>
                      <a:pPr algn="l"/>
                      <a:endParaRPr lang="en-US" dirty="0">
                        <a:latin typeface="+mj-lt"/>
                      </a:endParaRPr>
                    </a:p>
                  </a:txBody>
                  <a:tcPr/>
                </a:tc>
                <a:tc>
                  <a:txBody>
                    <a:bodyPr/>
                    <a:lstStyle/>
                    <a:p>
                      <a:pPr algn="ctr"/>
                      <a:r>
                        <a:rPr lang="en-US" b="1" dirty="0">
                          <a:latin typeface="+mj-lt"/>
                          <a:ea typeface="+mn-lt"/>
                          <a:cs typeface="+mn-lt"/>
                        </a:rPr>
                        <a:t>1053</a:t>
                      </a:r>
                      <a:endParaRPr lang="en-US" b="1" dirty="0">
                        <a:latin typeface="+mj-lt"/>
                      </a:endParaRPr>
                    </a:p>
                  </a:txBody>
                  <a:tcPr/>
                </a:tc>
                <a:extLst>
                  <a:ext uri="{0D108BD9-81ED-4DB2-BD59-A6C34878D82A}">
                    <a16:rowId xmlns:a16="http://schemas.microsoft.com/office/drawing/2014/main" val="3536951308"/>
                  </a:ext>
                </a:extLst>
              </a:tr>
              <a:tr h="583008">
                <a:tc>
                  <a:txBody>
                    <a:bodyPr/>
                    <a:lstStyle/>
                    <a:p>
                      <a:pPr algn="l"/>
                      <a:r>
                        <a:rPr lang="en-US" dirty="0">
                          <a:latin typeface="+mj-lt"/>
                        </a:rPr>
                        <a:t>Range of Years Movies/TV Shows were Released</a:t>
                      </a:r>
                    </a:p>
                    <a:p>
                      <a:pPr algn="l"/>
                      <a:endParaRPr lang="en-US" dirty="0">
                        <a:latin typeface="+mj-lt"/>
                      </a:endParaRPr>
                    </a:p>
                  </a:txBody>
                  <a:tcPr/>
                </a:tc>
                <a:tc>
                  <a:txBody>
                    <a:bodyPr/>
                    <a:lstStyle/>
                    <a:p>
                      <a:pPr algn="ctr"/>
                      <a:r>
                        <a:rPr lang="en-US" b="1" dirty="0">
                          <a:latin typeface="+mj-lt"/>
                        </a:rPr>
                        <a:t>1956-2022</a:t>
                      </a:r>
                    </a:p>
                  </a:txBody>
                  <a:tcPr/>
                </a:tc>
                <a:extLst>
                  <a:ext uri="{0D108BD9-81ED-4DB2-BD59-A6C34878D82A}">
                    <a16:rowId xmlns:a16="http://schemas.microsoft.com/office/drawing/2014/main" val="400658539"/>
                  </a:ext>
                </a:extLst>
              </a:tr>
              <a:tr h="31080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mj-lt"/>
                          <a:ea typeface="+mn-lt"/>
                          <a:cs typeface="+mn-lt"/>
                        </a:rPr>
                        <a:t>Number of Action Movies</a:t>
                      </a:r>
                      <a:endParaRPr lang="en-US" dirty="0">
                        <a:latin typeface="+mj-l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latin typeface="+mj-lt"/>
                          <a:ea typeface="+mn-lt"/>
                          <a:cs typeface="+mn-lt"/>
                        </a:rPr>
                        <a:t>641</a:t>
                      </a:r>
                      <a:br>
                        <a:rPr lang="en-US" b="1" dirty="0">
                          <a:latin typeface="+mj-lt"/>
                          <a:ea typeface="+mn-lt"/>
                          <a:cs typeface="+mn-lt"/>
                        </a:rPr>
                      </a:br>
                      <a:endParaRPr lang="en-US" b="1" dirty="0">
                        <a:latin typeface="+mj-lt"/>
                      </a:endParaRPr>
                    </a:p>
                  </a:txBody>
                  <a:tcPr/>
                </a:tc>
                <a:extLst>
                  <a:ext uri="{0D108BD9-81ED-4DB2-BD59-A6C34878D82A}">
                    <a16:rowId xmlns:a16="http://schemas.microsoft.com/office/drawing/2014/main" val="1938170334"/>
                  </a:ext>
                </a:extLst>
              </a:tr>
              <a:tr h="583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mj-lt"/>
                          <a:ea typeface="+mn-lt"/>
                          <a:cs typeface="+mn-lt"/>
                        </a:rPr>
                        <a:t>Number of Action TV Shows</a:t>
                      </a:r>
                      <a:endParaRPr lang="en-US" dirty="0">
                        <a:latin typeface="+mj-lt"/>
                      </a:endParaRPr>
                    </a:p>
                    <a:p>
                      <a:pPr algn="l"/>
                      <a:endParaRPr lang="en-US" dirty="0">
                        <a:latin typeface="+mj-lt"/>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b="1" dirty="0">
                          <a:latin typeface="+mj-lt"/>
                          <a:ea typeface="+mn-lt"/>
                          <a:cs typeface="+mn-lt"/>
                        </a:rPr>
                        <a:t>412</a:t>
                      </a:r>
                      <a:br>
                        <a:rPr lang="en-US" b="1" dirty="0">
                          <a:latin typeface="+mj-lt"/>
                          <a:ea typeface="+mn-lt"/>
                          <a:cs typeface="+mn-lt"/>
                        </a:rPr>
                      </a:br>
                      <a:endParaRPr lang="en-US" b="1" dirty="0">
                        <a:latin typeface="+mj-lt"/>
                      </a:endParaRPr>
                    </a:p>
                  </a:txBody>
                  <a:tcPr/>
                </a:tc>
                <a:extLst>
                  <a:ext uri="{0D108BD9-81ED-4DB2-BD59-A6C34878D82A}">
                    <a16:rowId xmlns:a16="http://schemas.microsoft.com/office/drawing/2014/main" val="725917859"/>
                  </a:ext>
                </a:extLst>
              </a:tr>
              <a:tr h="583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a typeface="+mn-lt"/>
                          <a:cs typeface="+mn-lt"/>
                        </a:rPr>
                        <a:t>Average IMDb score </a:t>
                      </a:r>
                      <a:endParaRPr lang="en-US" dirty="0"/>
                    </a:p>
                    <a:p>
                      <a:pPr algn="l"/>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ea typeface="+mn-lt"/>
                          <a:cs typeface="+mn-lt"/>
                        </a:rPr>
                        <a:t>6.45738025</a:t>
                      </a:r>
                    </a:p>
                    <a:p>
                      <a:pPr algn="ctr"/>
                      <a:endParaRPr lang="en-US" b="1" dirty="0"/>
                    </a:p>
                  </a:txBody>
                  <a:tcPr/>
                </a:tc>
                <a:extLst>
                  <a:ext uri="{0D108BD9-81ED-4DB2-BD59-A6C34878D82A}">
                    <a16:rowId xmlns:a16="http://schemas.microsoft.com/office/drawing/2014/main" val="1179461917"/>
                  </a:ext>
                </a:extLst>
              </a:tr>
            </a:tbl>
          </a:graphicData>
        </a:graphic>
      </p:graphicFrame>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329170" y="646301"/>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Action Findings</a:t>
            </a:r>
          </a:p>
        </p:txBody>
      </p:sp>
      <p:pic>
        <p:nvPicPr>
          <p:cNvPr id="11" name="Picture 10" descr="Logo&#10;&#10;Description automatically generated with medium confidence">
            <a:extLst>
              <a:ext uri="{FF2B5EF4-FFF2-40B4-BE49-F238E27FC236}">
                <a16:creationId xmlns:a16="http://schemas.microsoft.com/office/drawing/2014/main" id="{7F1A2AEE-1BF9-A352-8473-AB8C7AF408D7}"/>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8469460" y="808617"/>
            <a:ext cx="2555967" cy="2555967"/>
          </a:xfrm>
          <a:prstGeom prst="rect">
            <a:avLst/>
          </a:prstGeom>
        </p:spPr>
      </p:pic>
      <p:sp>
        <p:nvSpPr>
          <p:cNvPr id="12" name="TextBox 11">
            <a:extLst>
              <a:ext uri="{FF2B5EF4-FFF2-40B4-BE49-F238E27FC236}">
                <a16:creationId xmlns:a16="http://schemas.microsoft.com/office/drawing/2014/main" id="{9373F573-B643-BCCB-B7D3-B0B71A241078}"/>
              </a:ext>
            </a:extLst>
          </p:cNvPr>
          <p:cNvSpPr txBox="1"/>
          <p:nvPr/>
        </p:nvSpPr>
        <p:spPr>
          <a:xfrm>
            <a:off x="7625166" y="7002800"/>
            <a:ext cx="1899834" cy="369332"/>
          </a:xfrm>
          <a:prstGeom prst="rect">
            <a:avLst/>
          </a:prstGeom>
          <a:noFill/>
        </p:spPr>
        <p:txBody>
          <a:bodyPr wrap="square" rtlCol="0">
            <a:spAutoFit/>
          </a:bodyPr>
          <a:lstStyle/>
          <a:p>
            <a:r>
              <a:rPr lang="en-US" sz="900">
                <a:hlinkClick r:id="rId7" tooltip="https://www.pngall.com/boom-png"/>
              </a:rPr>
              <a:t>This Photo</a:t>
            </a:r>
            <a:r>
              <a:rPr lang="en-US" sz="900"/>
              <a:t> by Unknown Author is licensed under </a:t>
            </a:r>
            <a:r>
              <a:rPr lang="en-US" sz="900">
                <a:hlinkClick r:id="rId8" tooltip="https://creativecommons.org/licenses/by-nc/3.0/"/>
              </a:rPr>
              <a:t>CC BY-NC</a:t>
            </a:r>
            <a:endParaRPr lang="en-US" sz="900"/>
          </a:p>
        </p:txBody>
      </p:sp>
    </p:spTree>
    <p:extLst>
      <p:ext uri="{BB962C8B-B14F-4D97-AF65-F5344CB8AC3E}">
        <p14:creationId xmlns:p14="http://schemas.microsoft.com/office/powerpoint/2010/main" val="168545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329170" y="646301"/>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Action Findings, </a:t>
            </a:r>
            <a:r>
              <a:rPr lang="en-US" cap="small" dirty="0">
                <a:effectLst>
                  <a:glow rad="38100">
                    <a:prstClr val="black">
                      <a:lumMod val="65000"/>
                      <a:lumOff val="35000"/>
                      <a:alpha val="40000"/>
                    </a:prstClr>
                  </a:glow>
                  <a:outerShdw blurRad="28575" dist="38100" dir="14040000" algn="tl" rotWithShape="0">
                    <a:srgbClr val="000000">
                      <a:alpha val="25000"/>
                    </a:srgbClr>
                  </a:outerShdw>
                </a:effectLst>
              </a:rPr>
              <a:t>cont.</a:t>
            </a:r>
            <a:endParaRPr lang="en-US"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6" name="Picture 6" descr="Chart&#10;&#10;Description automatically generated">
            <a:extLst>
              <a:ext uri="{FF2B5EF4-FFF2-40B4-BE49-F238E27FC236}">
                <a16:creationId xmlns:a16="http://schemas.microsoft.com/office/drawing/2014/main" id="{9AF609D5-E2C5-44AE-B9FE-82DC0B115C18}"/>
              </a:ext>
            </a:extLst>
          </p:cNvPr>
          <p:cNvPicPr>
            <a:picLocks noChangeAspect="1"/>
          </p:cNvPicPr>
          <p:nvPr/>
        </p:nvPicPr>
        <p:blipFill>
          <a:blip r:embed="rId6"/>
          <a:stretch>
            <a:fillRect/>
          </a:stretch>
        </p:blipFill>
        <p:spPr>
          <a:xfrm>
            <a:off x="1306218" y="2148367"/>
            <a:ext cx="4611028" cy="349427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5AA0B272-29A7-7148-3B3E-9F961371B08E}"/>
              </a:ext>
            </a:extLst>
          </p:cNvPr>
          <p:cNvSpPr txBox="1"/>
          <p:nvPr/>
        </p:nvSpPr>
        <p:spPr>
          <a:xfrm>
            <a:off x="6133171" y="2741340"/>
            <a:ext cx="465563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The number of action movies on Netflix had a steady growth and then had its biggest jump in 2018 (27.7%).</a:t>
            </a:r>
            <a:br>
              <a:rPr lang="en-US" dirty="0">
                <a:ea typeface="+mn-lt"/>
                <a:cs typeface="+mn-lt"/>
              </a:rPr>
            </a:br>
            <a:endParaRPr lang="en-US" dirty="0"/>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 The significant drop for 2022 was due to the timing of the data (partway through 2022), so not all movies were accounted for in 2022.</a:t>
            </a:r>
            <a:endParaRPr lang="en-US" dirty="0"/>
          </a:p>
        </p:txBody>
      </p:sp>
      <p:pic>
        <p:nvPicPr>
          <p:cNvPr id="9" name="Picture 8" descr="Logo&#10;&#10;Description automatically generated">
            <a:extLst>
              <a:ext uri="{FF2B5EF4-FFF2-40B4-BE49-F238E27FC236}">
                <a16:creationId xmlns:a16="http://schemas.microsoft.com/office/drawing/2014/main" id="{B6DDAD36-8D26-D43A-EC10-E9175BAC9B2E}"/>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403826" y="977637"/>
            <a:ext cx="1995374" cy="1496530"/>
          </a:xfrm>
          <a:prstGeom prst="rect">
            <a:avLst/>
          </a:prstGeom>
        </p:spPr>
      </p:pic>
    </p:spTree>
    <p:extLst>
      <p:ext uri="{BB962C8B-B14F-4D97-AF65-F5344CB8AC3E}">
        <p14:creationId xmlns:p14="http://schemas.microsoft.com/office/powerpoint/2010/main" val="2670937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329170" y="646301"/>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Action Findings, </a:t>
            </a:r>
            <a:r>
              <a:rPr lang="en-US" cap="small" dirty="0">
                <a:effectLst>
                  <a:glow rad="38100">
                    <a:prstClr val="black">
                      <a:lumMod val="65000"/>
                      <a:lumOff val="35000"/>
                      <a:alpha val="40000"/>
                    </a:prstClr>
                  </a:glow>
                  <a:outerShdw blurRad="28575" dist="38100" dir="14040000" algn="tl" rotWithShape="0">
                    <a:srgbClr val="000000">
                      <a:alpha val="25000"/>
                    </a:srgbClr>
                  </a:outerShdw>
                </a:effectLst>
              </a:rPr>
              <a:t>cont.</a:t>
            </a:r>
            <a:endParaRPr lang="en-US"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TextBox 3">
            <a:extLst>
              <a:ext uri="{FF2B5EF4-FFF2-40B4-BE49-F238E27FC236}">
                <a16:creationId xmlns:a16="http://schemas.microsoft.com/office/drawing/2014/main" id="{613A36FA-A7A9-59F9-8A71-7A07B4387EEC}"/>
              </a:ext>
            </a:extLst>
          </p:cNvPr>
          <p:cNvSpPr txBox="1"/>
          <p:nvPr/>
        </p:nvSpPr>
        <p:spPr>
          <a:xfrm>
            <a:off x="1306219" y="3257876"/>
            <a:ext cx="465563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The most featured actors in action movies are international actors, which could represent Netflix’s desire to incorporate more international films.</a:t>
            </a: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There will have to be more data munging to figure if this is the case.</a:t>
            </a:r>
            <a:endParaRPr lang="en-US" dirty="0"/>
          </a:p>
        </p:txBody>
      </p:sp>
      <p:pic>
        <p:nvPicPr>
          <p:cNvPr id="7" name="Picture 7" descr="Chart, bar chart&#10;&#10;Description automatically generated">
            <a:extLst>
              <a:ext uri="{FF2B5EF4-FFF2-40B4-BE49-F238E27FC236}">
                <a16:creationId xmlns:a16="http://schemas.microsoft.com/office/drawing/2014/main" id="{A5AECA36-A500-221F-6984-542581552F94}"/>
              </a:ext>
            </a:extLst>
          </p:cNvPr>
          <p:cNvPicPr>
            <a:picLocks noChangeAspect="1"/>
          </p:cNvPicPr>
          <p:nvPr/>
        </p:nvPicPr>
        <p:blipFill>
          <a:blip r:embed="rId6"/>
          <a:stretch>
            <a:fillRect/>
          </a:stretch>
        </p:blipFill>
        <p:spPr>
          <a:xfrm>
            <a:off x="6177461" y="2158422"/>
            <a:ext cx="4685369" cy="310189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4" name="Picture 13" descr="Logo&#10;&#10;Description automatically generated">
            <a:extLst>
              <a:ext uri="{FF2B5EF4-FFF2-40B4-BE49-F238E27FC236}">
                <a16:creationId xmlns:a16="http://schemas.microsoft.com/office/drawing/2014/main" id="{BA700593-7E11-1DB8-B136-67420BE642E1}"/>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2051186" y="1729879"/>
            <a:ext cx="2743200" cy="1676400"/>
          </a:xfrm>
          <a:prstGeom prst="rect">
            <a:avLst/>
          </a:prstGeom>
        </p:spPr>
      </p:pic>
    </p:spTree>
    <p:extLst>
      <p:ext uri="{BB962C8B-B14F-4D97-AF65-F5344CB8AC3E}">
        <p14:creationId xmlns:p14="http://schemas.microsoft.com/office/powerpoint/2010/main" val="427661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329170" y="646301"/>
            <a:ext cx="9556612" cy="1635034"/>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Documentary Findings</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7" name="Picture 6" descr="Chart, bar chart&#10;&#10;Description automatically generated">
            <a:extLst>
              <a:ext uri="{FF2B5EF4-FFF2-40B4-BE49-F238E27FC236}">
                <a16:creationId xmlns:a16="http://schemas.microsoft.com/office/drawing/2014/main" id="{61F6A2DF-34AE-99A0-AEFB-035D4344A8E1}"/>
              </a:ext>
            </a:extLst>
          </p:cNvPr>
          <p:cNvPicPr>
            <a:picLocks noChangeAspect="1"/>
          </p:cNvPicPr>
          <p:nvPr/>
        </p:nvPicPr>
        <p:blipFill>
          <a:blip r:embed="rId6"/>
          <a:stretch>
            <a:fillRect/>
          </a:stretch>
        </p:blipFill>
        <p:spPr>
          <a:xfrm>
            <a:off x="1529347" y="2354148"/>
            <a:ext cx="3892679" cy="2919510"/>
          </a:xfrm>
          <a:prstGeom prst="rect">
            <a:avLst/>
          </a:prstGeom>
        </p:spPr>
      </p:pic>
      <p:pic>
        <p:nvPicPr>
          <p:cNvPr id="10" name="Graphic 9" descr="Video camera outline">
            <a:extLst>
              <a:ext uri="{FF2B5EF4-FFF2-40B4-BE49-F238E27FC236}">
                <a16:creationId xmlns:a16="http://schemas.microsoft.com/office/drawing/2014/main" id="{7E524F96-BD85-E52C-3F86-0A2BF9FB62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22292" y="703269"/>
            <a:ext cx="5263578" cy="5263578"/>
          </a:xfrm>
          <a:prstGeom prst="rect">
            <a:avLst/>
          </a:prstGeom>
        </p:spPr>
      </p:pic>
      <p:sp>
        <p:nvSpPr>
          <p:cNvPr id="8" name="Content Placeholder 2">
            <a:extLst>
              <a:ext uri="{FF2B5EF4-FFF2-40B4-BE49-F238E27FC236}">
                <a16:creationId xmlns:a16="http://schemas.microsoft.com/office/drawing/2014/main" id="{2148974D-5595-91E1-0D75-CAFEA02CC9D6}"/>
              </a:ext>
            </a:extLst>
          </p:cNvPr>
          <p:cNvSpPr txBox="1">
            <a:spLocks/>
          </p:cNvSpPr>
          <p:nvPr/>
        </p:nvSpPr>
        <p:spPr>
          <a:xfrm>
            <a:off x="5622204" y="1906292"/>
            <a:ext cx="5705753" cy="406055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Total count of documentaries: </a:t>
            </a:r>
            <a:r>
              <a:rPr lang="en-US" b="1"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1688/10179</a:t>
            </a:r>
          </a:p>
          <a:p>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Genre of documentary makes up around </a:t>
            </a:r>
            <a:r>
              <a:rPr lang="en-US" b="1"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16%</a:t>
            </a:r>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of movie and tv show mark</a:t>
            </a:r>
          </a:p>
          <a:p>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From year 2012 to year 2022, ratings for documentaries have been fluctuating with a </a:t>
            </a:r>
            <a:r>
              <a:rPr lang="en-US" u="sng"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peak in year 2014.</a:t>
            </a:r>
          </a:p>
          <a:p>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Average IMDB rating for documentaries is </a:t>
            </a:r>
            <a:r>
              <a:rPr lang="en-US" b="1"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7.13</a:t>
            </a:r>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which is comparatively higher than other genres.</a:t>
            </a:r>
          </a:p>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65964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137927" y="304737"/>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Horror Findings</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7" name="Picture 6" descr="A picture containing text&#10;&#10;Description automatically generated">
            <a:extLst>
              <a:ext uri="{FF2B5EF4-FFF2-40B4-BE49-F238E27FC236}">
                <a16:creationId xmlns:a16="http://schemas.microsoft.com/office/drawing/2014/main" id="{C4699CA3-028D-87B5-1FB4-B24E4D8399CD}"/>
              </a:ext>
            </a:extLst>
          </p:cNvPr>
          <p:cNvPicPr>
            <a:picLocks noChangeAspect="1"/>
          </p:cNvPicPr>
          <p:nvPr/>
        </p:nvPicPr>
        <p:blipFill>
          <a:blip r:embed="rId6">
            <a:alphaModFix amt="47000"/>
            <a:extLst>
              <a:ext uri="{837473B0-CC2E-450A-ABE3-18F120FF3D39}">
                <a1611:picAttrSrcUrl xmlns:a1611="http://schemas.microsoft.com/office/drawing/2016/11/main" r:id="rId7"/>
              </a:ext>
            </a:extLst>
          </a:blip>
          <a:stretch>
            <a:fillRect/>
          </a:stretch>
        </p:blipFill>
        <p:spPr>
          <a:xfrm>
            <a:off x="4738394" y="1939770"/>
            <a:ext cx="2738162" cy="4344741"/>
          </a:xfrm>
          <a:prstGeom prst="rect">
            <a:avLst/>
          </a:prstGeom>
        </p:spPr>
      </p:pic>
      <p:graphicFrame>
        <p:nvGraphicFramePr>
          <p:cNvPr id="4" name="Table 8">
            <a:extLst>
              <a:ext uri="{FF2B5EF4-FFF2-40B4-BE49-F238E27FC236}">
                <a16:creationId xmlns:a16="http://schemas.microsoft.com/office/drawing/2014/main" id="{CD27A0D5-A700-393D-FD77-AC8C26BCE46A}"/>
              </a:ext>
            </a:extLst>
          </p:cNvPr>
          <p:cNvGraphicFramePr>
            <a:graphicFrameLocks noGrp="1"/>
          </p:cNvGraphicFramePr>
          <p:nvPr>
            <p:extLst>
              <p:ext uri="{D42A27DB-BD31-4B8C-83A1-F6EECF244321}">
                <p14:modId xmlns:p14="http://schemas.microsoft.com/office/powerpoint/2010/main" val="2886626002"/>
              </p:ext>
            </p:extLst>
          </p:nvPr>
        </p:nvGraphicFramePr>
        <p:xfrm>
          <a:off x="2169063" y="1856563"/>
          <a:ext cx="7876824" cy="3726336"/>
        </p:xfrm>
        <a:graphic>
          <a:graphicData uri="http://schemas.openxmlformats.org/drawingml/2006/table">
            <a:tbl>
              <a:tblPr firstRow="1" bandRow="1">
                <a:tableStyleId>{5C22544A-7EE6-4342-B048-85BDC9FD1C3A}</a:tableStyleId>
              </a:tblPr>
              <a:tblGrid>
                <a:gridCol w="5344988">
                  <a:extLst>
                    <a:ext uri="{9D8B030D-6E8A-4147-A177-3AD203B41FA5}">
                      <a16:colId xmlns:a16="http://schemas.microsoft.com/office/drawing/2014/main" val="1456152980"/>
                    </a:ext>
                  </a:extLst>
                </a:gridCol>
                <a:gridCol w="2531836">
                  <a:extLst>
                    <a:ext uri="{9D8B030D-6E8A-4147-A177-3AD203B41FA5}">
                      <a16:colId xmlns:a16="http://schemas.microsoft.com/office/drawing/2014/main" val="365368968"/>
                    </a:ext>
                  </a:extLst>
                </a:gridCol>
              </a:tblGrid>
              <a:tr h="328679">
                <a:tc>
                  <a:txBody>
                    <a:bodyPr/>
                    <a:lstStyle/>
                    <a:p>
                      <a:pPr algn="ctr"/>
                      <a:r>
                        <a:rPr lang="en-US" dirty="0">
                          <a:latin typeface="+mj-lt"/>
                        </a:rPr>
                        <a:t>Horror Dataset</a:t>
                      </a:r>
                    </a:p>
                  </a:txBody>
                  <a:tcPr>
                    <a:solidFill>
                      <a:schemeClr val="accent1">
                        <a:alpha val="60232"/>
                      </a:schemeClr>
                    </a:solidFill>
                  </a:tcPr>
                </a:tc>
                <a:tc>
                  <a:txBody>
                    <a:bodyPr/>
                    <a:lstStyle/>
                    <a:p>
                      <a:pPr algn="ctr"/>
                      <a:r>
                        <a:rPr lang="en-US" dirty="0">
                          <a:latin typeface="+mj-lt"/>
                        </a:rPr>
                        <a:t>#</a:t>
                      </a:r>
                    </a:p>
                  </a:txBody>
                  <a:tcPr>
                    <a:solidFill>
                      <a:schemeClr val="accent1">
                        <a:alpha val="60232"/>
                      </a:schemeClr>
                    </a:solidFill>
                  </a:tcPr>
                </a:tc>
                <a:extLst>
                  <a:ext uri="{0D108BD9-81ED-4DB2-BD59-A6C34878D82A}">
                    <a16:rowId xmlns:a16="http://schemas.microsoft.com/office/drawing/2014/main" val="968947537"/>
                  </a:ext>
                </a:extLst>
              </a:tr>
              <a:tr h="583008">
                <a:tc>
                  <a:txBody>
                    <a:bodyPr/>
                    <a:lstStyle/>
                    <a:p>
                      <a:pPr algn="l"/>
                      <a:r>
                        <a:rPr lang="en-US" dirty="0">
                          <a:solidFill>
                            <a:schemeClr val="tx1"/>
                          </a:solidFill>
                          <a:latin typeface="+mj-lt"/>
                          <a:ea typeface="+mn-lt"/>
                          <a:cs typeface="+mn-lt"/>
                        </a:rPr>
                        <a:t>Total # of Horror Movies/TV Shows</a:t>
                      </a:r>
                    </a:p>
                    <a:p>
                      <a:pPr algn="l"/>
                      <a:endParaRPr lang="en-US" dirty="0">
                        <a:solidFill>
                          <a:schemeClr val="tx1"/>
                        </a:solidFill>
                        <a:latin typeface="+mj-lt"/>
                      </a:endParaRPr>
                    </a:p>
                  </a:txBody>
                  <a:tcPr>
                    <a:solidFill>
                      <a:schemeClr val="accent1">
                        <a:tint val="40000"/>
                        <a:alpha val="60232"/>
                      </a:schemeClr>
                    </a:solidFill>
                  </a:tcPr>
                </a:tc>
                <a:tc>
                  <a:txBody>
                    <a:bodyPr/>
                    <a:lstStyle/>
                    <a:p>
                      <a:pPr algn="ctr"/>
                      <a:r>
                        <a:rPr lang="en-US" b="1" dirty="0">
                          <a:solidFill>
                            <a:schemeClr val="tx1"/>
                          </a:solidFill>
                          <a:latin typeface="+mj-lt"/>
                          <a:ea typeface="+mn-lt"/>
                          <a:cs typeface="+mn-lt"/>
                        </a:rPr>
                        <a:t>374</a:t>
                      </a:r>
                    </a:p>
                  </a:txBody>
                  <a:tcPr>
                    <a:solidFill>
                      <a:schemeClr val="accent1">
                        <a:tint val="40000"/>
                        <a:alpha val="60232"/>
                      </a:schemeClr>
                    </a:solidFill>
                  </a:tcPr>
                </a:tc>
                <a:extLst>
                  <a:ext uri="{0D108BD9-81ED-4DB2-BD59-A6C34878D82A}">
                    <a16:rowId xmlns:a16="http://schemas.microsoft.com/office/drawing/2014/main" val="3536951308"/>
                  </a:ext>
                </a:extLst>
              </a:tr>
              <a:tr h="583008">
                <a:tc>
                  <a:txBody>
                    <a:bodyPr/>
                    <a:lstStyle/>
                    <a:p>
                      <a:pPr algn="l"/>
                      <a:r>
                        <a:rPr lang="en-US" dirty="0">
                          <a:solidFill>
                            <a:schemeClr val="tx1"/>
                          </a:solidFill>
                          <a:latin typeface="+mj-lt"/>
                        </a:rPr>
                        <a:t>Range of Years Movies/TV Shows were Released</a:t>
                      </a:r>
                    </a:p>
                    <a:p>
                      <a:pPr algn="l"/>
                      <a:endParaRPr lang="en-US" dirty="0">
                        <a:solidFill>
                          <a:schemeClr val="tx1"/>
                        </a:solidFill>
                        <a:latin typeface="+mj-lt"/>
                      </a:endParaRPr>
                    </a:p>
                  </a:txBody>
                  <a:tcPr>
                    <a:solidFill>
                      <a:schemeClr val="accent1">
                        <a:tint val="20000"/>
                        <a:alpha val="60232"/>
                      </a:schemeClr>
                    </a:solidFill>
                  </a:tcPr>
                </a:tc>
                <a:tc>
                  <a:txBody>
                    <a:bodyPr/>
                    <a:lstStyle/>
                    <a:p>
                      <a:pPr algn="ctr"/>
                      <a:r>
                        <a:rPr lang="en-US" b="1" dirty="0">
                          <a:solidFill>
                            <a:schemeClr val="tx1"/>
                          </a:solidFill>
                          <a:latin typeface="+mj-lt"/>
                        </a:rPr>
                        <a:t>1973-2022</a:t>
                      </a:r>
                    </a:p>
                  </a:txBody>
                  <a:tcPr>
                    <a:solidFill>
                      <a:schemeClr val="accent1">
                        <a:tint val="20000"/>
                        <a:alpha val="60232"/>
                      </a:schemeClr>
                    </a:solidFill>
                  </a:tcPr>
                </a:tc>
                <a:extLst>
                  <a:ext uri="{0D108BD9-81ED-4DB2-BD59-A6C34878D82A}">
                    <a16:rowId xmlns:a16="http://schemas.microsoft.com/office/drawing/2014/main" val="400658539"/>
                  </a:ext>
                </a:extLst>
              </a:tr>
              <a:tr h="583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ea typeface="+mn-lt"/>
                          <a:cs typeface="+mn-lt"/>
                        </a:rPr>
                        <a:t>Average IMDb score </a:t>
                      </a:r>
                      <a:endParaRPr lang="en-US" dirty="0">
                        <a:solidFill>
                          <a:schemeClr val="tx1"/>
                        </a:solidFill>
                      </a:endParaRPr>
                    </a:p>
                    <a:p>
                      <a:pPr algn="l"/>
                      <a:endParaRPr lang="en-US" dirty="0">
                        <a:solidFill>
                          <a:schemeClr val="tx1"/>
                        </a:solidFill>
                      </a:endParaRPr>
                    </a:p>
                  </a:txBody>
                  <a:tcPr>
                    <a:solidFill>
                      <a:schemeClr val="accent1">
                        <a:tint val="40000"/>
                        <a:alpha val="60232"/>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ea typeface="+mn-lt"/>
                          <a:cs typeface="+mn-lt"/>
                        </a:rPr>
                        <a:t>6.0</a:t>
                      </a:r>
                    </a:p>
                    <a:p>
                      <a:pPr algn="ctr"/>
                      <a:endParaRPr lang="en-US" b="1" dirty="0">
                        <a:solidFill>
                          <a:schemeClr val="tx1"/>
                        </a:solidFill>
                      </a:endParaRPr>
                    </a:p>
                  </a:txBody>
                  <a:tcPr>
                    <a:solidFill>
                      <a:schemeClr val="accent1">
                        <a:tint val="40000"/>
                        <a:alpha val="60232"/>
                      </a:schemeClr>
                    </a:solidFill>
                  </a:tcPr>
                </a:tc>
                <a:extLst>
                  <a:ext uri="{0D108BD9-81ED-4DB2-BD59-A6C34878D82A}">
                    <a16:rowId xmlns:a16="http://schemas.microsoft.com/office/drawing/2014/main" val="1179461917"/>
                  </a:ext>
                </a:extLst>
              </a:tr>
              <a:tr h="583008">
                <a:tc>
                  <a:txBody>
                    <a:bodyPr/>
                    <a:lstStyle/>
                    <a:p>
                      <a:pPr algn="l"/>
                      <a:r>
                        <a:rPr lang="en-US" dirty="0">
                          <a:solidFill>
                            <a:schemeClr val="tx1"/>
                          </a:solidFill>
                        </a:rPr>
                        <a:t>Highest IMDb Rated Title</a:t>
                      </a:r>
                    </a:p>
                  </a:txBody>
                  <a:tcPr>
                    <a:solidFill>
                      <a:schemeClr val="accent1">
                        <a:tint val="40000"/>
                        <a:alpha val="60232"/>
                      </a:schemeClr>
                    </a:solidFill>
                  </a:tcPr>
                </a:tc>
                <a:tc>
                  <a:txBody>
                    <a:bodyPr/>
                    <a:lstStyle/>
                    <a:p>
                      <a:pPr algn="ctr"/>
                      <a:r>
                        <a:rPr lang="en-US" b="1" dirty="0">
                          <a:solidFill>
                            <a:schemeClr val="tx1"/>
                          </a:solidFill>
                        </a:rPr>
                        <a:t>Attack on Titan</a:t>
                      </a:r>
                    </a:p>
                  </a:txBody>
                  <a:tcPr>
                    <a:solidFill>
                      <a:schemeClr val="accent1">
                        <a:tint val="40000"/>
                        <a:alpha val="60232"/>
                      </a:schemeClr>
                    </a:solidFill>
                  </a:tcPr>
                </a:tc>
                <a:extLst>
                  <a:ext uri="{0D108BD9-81ED-4DB2-BD59-A6C34878D82A}">
                    <a16:rowId xmlns:a16="http://schemas.microsoft.com/office/drawing/2014/main" val="11756289"/>
                  </a:ext>
                </a:extLst>
              </a:tr>
              <a:tr h="583008">
                <a:tc>
                  <a:txBody>
                    <a:bodyPr/>
                    <a:lstStyle/>
                    <a:p>
                      <a:pPr algn="l"/>
                      <a:r>
                        <a:rPr lang="en-US" dirty="0">
                          <a:solidFill>
                            <a:schemeClr val="tx1"/>
                          </a:solidFill>
                        </a:rPr>
                        <a:t>Top Featured Actor in Horror Titles</a:t>
                      </a:r>
                    </a:p>
                  </a:txBody>
                  <a:tcPr>
                    <a:solidFill>
                      <a:schemeClr val="accent1">
                        <a:tint val="40000"/>
                        <a:alpha val="60232"/>
                      </a:schemeClr>
                    </a:solidFill>
                  </a:tcPr>
                </a:tc>
                <a:tc>
                  <a:txBody>
                    <a:bodyPr/>
                    <a:lstStyle/>
                    <a:p>
                      <a:pPr algn="ctr"/>
                      <a:r>
                        <a:rPr lang="en-US" b="1" dirty="0">
                          <a:solidFill>
                            <a:schemeClr val="tx1"/>
                          </a:solidFill>
                        </a:rPr>
                        <a:t>Yuki </a:t>
                      </a:r>
                      <a:r>
                        <a:rPr lang="en-US" b="1" dirty="0" err="1">
                          <a:solidFill>
                            <a:schemeClr val="tx1"/>
                          </a:solidFill>
                        </a:rPr>
                        <a:t>Kaji</a:t>
                      </a:r>
                      <a:endParaRPr lang="en-US" b="1" dirty="0">
                        <a:solidFill>
                          <a:schemeClr val="tx1"/>
                        </a:solidFill>
                      </a:endParaRPr>
                    </a:p>
                  </a:txBody>
                  <a:tcPr>
                    <a:solidFill>
                      <a:schemeClr val="accent1">
                        <a:tint val="40000"/>
                        <a:alpha val="60232"/>
                      </a:schemeClr>
                    </a:solidFill>
                  </a:tcPr>
                </a:tc>
                <a:extLst>
                  <a:ext uri="{0D108BD9-81ED-4DB2-BD59-A6C34878D82A}">
                    <a16:rowId xmlns:a16="http://schemas.microsoft.com/office/drawing/2014/main" val="4250140109"/>
                  </a:ext>
                </a:extLst>
              </a:tr>
            </a:tbl>
          </a:graphicData>
        </a:graphic>
      </p:graphicFrame>
    </p:spTree>
    <p:extLst>
      <p:ext uri="{BB962C8B-B14F-4D97-AF65-F5344CB8AC3E}">
        <p14:creationId xmlns:p14="http://schemas.microsoft.com/office/powerpoint/2010/main" val="132126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1578" y="14501"/>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029266" y="175270"/>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HORROR Findings, </a:t>
            </a:r>
            <a:r>
              <a:rPr lang="en-US" cap="small" dirty="0">
                <a:effectLst>
                  <a:glow rad="38100">
                    <a:prstClr val="black">
                      <a:lumMod val="65000"/>
                      <a:lumOff val="35000"/>
                      <a:alpha val="40000"/>
                    </a:prstClr>
                  </a:glow>
                  <a:outerShdw blurRad="28575" dist="38100" dir="14040000" algn="tl" rotWithShape="0">
                    <a:srgbClr val="000000">
                      <a:alpha val="25000"/>
                    </a:srgbClr>
                  </a:outerShdw>
                </a:effectLst>
              </a:rPr>
              <a:t>cont.</a:t>
            </a:r>
          </a:p>
        </p:txBody>
      </p:sp>
      <p:sp>
        <p:nvSpPr>
          <p:cNvPr id="8" name="TextBox 7">
            <a:extLst>
              <a:ext uri="{FF2B5EF4-FFF2-40B4-BE49-F238E27FC236}">
                <a16:creationId xmlns:a16="http://schemas.microsoft.com/office/drawing/2014/main" id="{D64B3D6B-003D-3A12-E5DB-DDF97FDCF804}"/>
              </a:ext>
            </a:extLst>
          </p:cNvPr>
          <p:cNvSpPr txBox="1"/>
          <p:nvPr/>
        </p:nvSpPr>
        <p:spPr>
          <a:xfrm>
            <a:off x="2247428" y="5162077"/>
            <a:ext cx="4248368" cy="646331"/>
          </a:xfrm>
          <a:prstGeom prst="rect">
            <a:avLst/>
          </a:prstGeom>
          <a:noFill/>
        </p:spPr>
        <p:txBody>
          <a:bodyPr wrap="square">
            <a:spAutoFit/>
          </a:bodyPr>
          <a:lstStyle/>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TMDb Average Rating: </a:t>
            </a:r>
            <a:r>
              <a:rPr lang="en-US" dirty="0"/>
              <a:t>43.13</a:t>
            </a:r>
            <a:endPar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endPar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
        <p:nvSpPr>
          <p:cNvPr id="17" name="TextBox 16">
            <a:extLst>
              <a:ext uri="{FF2B5EF4-FFF2-40B4-BE49-F238E27FC236}">
                <a16:creationId xmlns:a16="http://schemas.microsoft.com/office/drawing/2014/main" id="{A3839C39-7C3C-FDDF-0120-141510E0B06E}"/>
              </a:ext>
            </a:extLst>
          </p:cNvPr>
          <p:cNvSpPr txBox="1"/>
          <p:nvPr/>
        </p:nvSpPr>
        <p:spPr>
          <a:xfrm>
            <a:off x="7773328" y="1080526"/>
            <a:ext cx="3877807" cy="923330"/>
          </a:xfrm>
          <a:prstGeom prst="rect">
            <a:avLst/>
          </a:prstGeom>
          <a:noFill/>
        </p:spPr>
        <p:txBody>
          <a:bodyPr wrap="square">
            <a:spAutoFit/>
          </a:bodyPr>
          <a:lstStyle/>
          <a:p>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Most Popular Horror Title:</a:t>
            </a:r>
          </a:p>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p>
          <a:p>
            <a:endPar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pic>
        <p:nvPicPr>
          <p:cNvPr id="4" name="Graphic 3" descr="Gravestone outline">
            <a:extLst>
              <a:ext uri="{FF2B5EF4-FFF2-40B4-BE49-F238E27FC236}">
                <a16:creationId xmlns:a16="http://schemas.microsoft.com/office/drawing/2014/main" id="{DA4DC70C-0C6F-29C1-039C-D4C3FCD896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13337" y="1414227"/>
            <a:ext cx="3375731" cy="3375731"/>
          </a:xfrm>
          <a:prstGeom prst="rect">
            <a:avLst/>
          </a:prstGeom>
        </p:spPr>
      </p:pic>
      <p:pic>
        <p:nvPicPr>
          <p:cNvPr id="7" name="Graphic 6" descr="Zombie outline">
            <a:extLst>
              <a:ext uri="{FF2B5EF4-FFF2-40B4-BE49-F238E27FC236}">
                <a16:creationId xmlns:a16="http://schemas.microsoft.com/office/drawing/2014/main" id="{446C40A3-CB17-252D-0933-280DBE7DD30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83395" y="5162077"/>
            <a:ext cx="914400" cy="914400"/>
          </a:xfrm>
          <a:prstGeom prst="rect">
            <a:avLst/>
          </a:prstGeom>
        </p:spPr>
      </p:pic>
      <p:pic>
        <p:nvPicPr>
          <p:cNvPr id="10" name="Picture 9" descr="Chart, scatter chart&#10;&#10;Description automatically generated">
            <a:extLst>
              <a:ext uri="{FF2B5EF4-FFF2-40B4-BE49-F238E27FC236}">
                <a16:creationId xmlns:a16="http://schemas.microsoft.com/office/drawing/2014/main" id="{1D271C18-0EA4-279B-9AF6-5B39D53D3DF7}"/>
              </a:ext>
            </a:extLst>
          </p:cNvPr>
          <p:cNvPicPr>
            <a:picLocks noChangeAspect="1"/>
          </p:cNvPicPr>
          <p:nvPr/>
        </p:nvPicPr>
        <p:blipFill>
          <a:blip r:embed="rId10"/>
          <a:stretch>
            <a:fillRect/>
          </a:stretch>
        </p:blipFill>
        <p:spPr>
          <a:xfrm>
            <a:off x="1746825" y="1481639"/>
            <a:ext cx="5221286" cy="3375731"/>
          </a:xfrm>
          <a:prstGeom prst="rect">
            <a:avLst/>
          </a:prstGeom>
        </p:spPr>
      </p:pic>
      <p:sp>
        <p:nvSpPr>
          <p:cNvPr id="11" name="TextBox 10">
            <a:extLst>
              <a:ext uri="{FF2B5EF4-FFF2-40B4-BE49-F238E27FC236}">
                <a16:creationId xmlns:a16="http://schemas.microsoft.com/office/drawing/2014/main" id="{197410C3-8D27-C68D-904A-63232E2841BE}"/>
              </a:ext>
            </a:extLst>
          </p:cNvPr>
          <p:cNvSpPr txBox="1"/>
          <p:nvPr/>
        </p:nvSpPr>
        <p:spPr>
          <a:xfrm>
            <a:off x="8179242" y="2751407"/>
            <a:ext cx="1829731" cy="1754326"/>
          </a:xfrm>
          <a:prstGeom prst="rect">
            <a:avLst/>
          </a:prstGeom>
          <a:noFill/>
        </p:spPr>
        <p:txBody>
          <a:bodyPr wrap="square">
            <a:spAutoFit/>
          </a:bodyPr>
          <a:lstStyle/>
          <a:p>
            <a:pPr algn="ct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a:t>
            </a:r>
          </a:p>
          <a:p>
            <a:pPr algn="ct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Walking</a:t>
            </a:r>
          </a:p>
          <a:p>
            <a:pPr algn="ct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Dead</a:t>
            </a:r>
          </a:p>
          <a:p>
            <a:pPr algn="ctr"/>
            <a:endPar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lgn="ctr"/>
            <a:endPar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lgn="ct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2010</a:t>
            </a:r>
          </a:p>
        </p:txBody>
      </p:sp>
      <p:sp>
        <p:nvSpPr>
          <p:cNvPr id="18" name="TextBox 17">
            <a:extLst>
              <a:ext uri="{FF2B5EF4-FFF2-40B4-BE49-F238E27FC236}">
                <a16:creationId xmlns:a16="http://schemas.microsoft.com/office/drawing/2014/main" id="{0556BFA3-2832-A81E-9D1C-83802B0E408E}"/>
              </a:ext>
            </a:extLst>
          </p:cNvPr>
          <p:cNvSpPr txBox="1"/>
          <p:nvPr/>
        </p:nvSpPr>
        <p:spPr>
          <a:xfrm>
            <a:off x="7691171" y="4838911"/>
            <a:ext cx="3877807" cy="646331"/>
          </a:xfrm>
          <a:prstGeom prst="rect">
            <a:avLst/>
          </a:prstGeom>
          <a:noFill/>
        </p:spPr>
        <p:txBody>
          <a:bodyPr wrap="square">
            <a:spAutoFit/>
          </a:bodyPr>
          <a:lstStyle/>
          <a:p>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TMDb Popularity Rating:773.19</a:t>
            </a:r>
            <a:endPar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endPar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Tree>
    <p:extLst>
      <p:ext uri="{BB962C8B-B14F-4D97-AF65-F5344CB8AC3E}">
        <p14:creationId xmlns:p14="http://schemas.microsoft.com/office/powerpoint/2010/main" val="611368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329170" y="646301"/>
            <a:ext cx="9556612" cy="1635034"/>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recommendations </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54317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922777" y="1918677"/>
            <a:ext cx="9905998" cy="1173480"/>
          </a:xfrm>
        </p:spPr>
        <p:txBody>
          <a:bodyPr>
            <a:normAutofit/>
          </a:bodyPr>
          <a:lstStyle/>
          <a:p>
            <a:r>
              <a:rPr lang="en-US" sz="2800">
                <a:effectLst>
                  <a:glow rad="38100">
                    <a:prstClr val="black">
                      <a:lumMod val="65000"/>
                      <a:lumOff val="35000"/>
                      <a:alpha val="40000"/>
                    </a:prstClr>
                  </a:glow>
                  <a:outerShdw blurRad="28575" dist="38100" dir="14040000" algn="tl" rotWithShape="0">
                    <a:srgbClr val="000000">
                      <a:alpha val="25000"/>
                    </a:srgbClr>
                  </a:outerShdw>
                </a:effectLst>
              </a:rPr>
              <a:t>Overview</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922777" y="2862927"/>
            <a:ext cx="9461273" cy="3812137"/>
          </a:xfrm>
        </p:spPr>
        <p:txBody>
          <a:bodyPr anchor="t">
            <a:normAutofit/>
          </a:bodyPr>
          <a:lstStyle/>
          <a:p>
            <a:pPr>
              <a:buClr>
                <a:srgbClr val="FFFFFF"/>
              </a:buClr>
            </a:pPr>
            <a:r>
              <a:rPr lang="en-US"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Netflix leaders are evaluating where to invest money for new content on Netflix.</a:t>
            </a:r>
          </a:p>
          <a:p>
            <a:pPr>
              <a:buClr>
                <a:srgbClr val="FFFFFF"/>
              </a:buClr>
            </a:pPr>
            <a:r>
              <a:rPr lang="en-US"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They have requested an analysis of movies and shows that have previously aired on Netflix, in the following genres:</a:t>
            </a:r>
          </a:p>
          <a:p>
            <a:pPr lvl="1">
              <a:buClr>
                <a:srgbClr val="FFFFFF"/>
              </a:buClr>
              <a:buFont typeface="System Font Regular"/>
              <a:buChar char="★"/>
            </a:pPr>
            <a:r>
              <a:rPr lang="en-US" sz="2000"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Action</a:t>
            </a:r>
          </a:p>
          <a:p>
            <a:pPr lvl="1">
              <a:buClr>
                <a:srgbClr val="FFFFFF"/>
              </a:buClr>
              <a:buFont typeface="System Font Regular"/>
              <a:buChar char="★"/>
            </a:pPr>
            <a:r>
              <a:rPr lang="en-US" sz="2000"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Comedy</a:t>
            </a:r>
          </a:p>
          <a:p>
            <a:pPr lvl="1">
              <a:buClr>
                <a:srgbClr val="FFFFFF"/>
              </a:buClr>
              <a:buFont typeface="System Font Regular"/>
              <a:buChar char="★"/>
            </a:pPr>
            <a:r>
              <a:rPr lang="en-US" sz="2000"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Documentary</a:t>
            </a:r>
          </a:p>
          <a:p>
            <a:pPr lvl="1">
              <a:buClr>
                <a:srgbClr val="FFFFFF"/>
              </a:buClr>
              <a:buFont typeface="System Font Regular"/>
              <a:buChar char="★"/>
            </a:pPr>
            <a:r>
              <a:rPr lang="en-US" sz="2000"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Horror</a:t>
            </a:r>
          </a:p>
          <a:p>
            <a:pPr marL="0" indent="0">
              <a:buClr>
                <a:srgbClr val="FFFFFF"/>
              </a:buClr>
              <a:buNone/>
            </a:pPr>
            <a:endParaRPr lang="en-US" sz="1600" cap="none"/>
          </a:p>
        </p:txBody>
      </p:sp>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08668" y="182936"/>
            <a:ext cx="5534218" cy="1907437"/>
          </a:xfrm>
          <a:prstGeom prst="rect">
            <a:avLst/>
          </a:prstGeom>
          <a:ln>
            <a:noFill/>
          </a:ln>
          <a:effectLst>
            <a:softEdge rad="112500"/>
          </a:effectLst>
        </p:spPr>
      </p:pic>
    </p:spTree>
    <p:extLst>
      <p:ext uri="{BB962C8B-B14F-4D97-AF65-F5344CB8AC3E}">
        <p14:creationId xmlns:p14="http://schemas.microsoft.com/office/powerpoint/2010/main" val="160933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2454" r="14214" b="1"/>
          <a:stretch/>
        </p:blipFill>
        <p:spPr>
          <a:xfrm>
            <a:off x="20" y="-87076"/>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219133" y="793570"/>
            <a:ext cx="9556612" cy="1635034"/>
          </a:xfrm>
        </p:spPr>
        <p:txBody>
          <a:bodyPr>
            <a:normAutofit/>
          </a:bodyPr>
          <a:lstStyle/>
          <a:p>
            <a:r>
              <a:rPr lang="en-US" sz="2800">
                <a:effectLst>
                  <a:glow rad="38100">
                    <a:prstClr val="black">
                      <a:lumMod val="65000"/>
                      <a:lumOff val="35000"/>
                      <a:alpha val="40000"/>
                    </a:prstClr>
                  </a:glow>
                  <a:outerShdw blurRad="28575" dist="38100" dir="14040000" algn="tl" rotWithShape="0">
                    <a:srgbClr val="000000">
                      <a:alpha val="25000"/>
                    </a:srgbClr>
                  </a:outerShdw>
                </a:effectLst>
              </a:rPr>
              <a:t>Analysis of genreS</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416255" y="2100942"/>
            <a:ext cx="9556612" cy="3145971"/>
          </a:xfrm>
        </p:spPr>
        <p:txBody>
          <a:bodyPr>
            <a:normAutofit lnSpcReduction="10000"/>
          </a:bodyPr>
          <a:lstStyle/>
          <a:p>
            <a:pPr marL="0" indent="0">
              <a:buNone/>
            </a:pPr>
            <a:r>
              <a:rPr lang="en-US"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For each genre, this team has been asked to determine the answers for:</a:t>
            </a:r>
          </a:p>
          <a:p>
            <a:r>
              <a:rPr lang="en-US"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Quantity of movies and shows</a:t>
            </a:r>
            <a:endParaRPr lang="en-US" cap="none">
              <a:ea typeface="+mn-lt"/>
              <a:cs typeface="+mn-lt"/>
            </a:endParaRPr>
          </a:p>
          <a:p>
            <a:pPr>
              <a:buClr>
                <a:srgbClr val="FFFFFF"/>
              </a:buClr>
            </a:pPr>
            <a:r>
              <a:rPr lang="en-US"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Quality of movies and shows(IMDb average rating)</a:t>
            </a:r>
            <a:endParaRPr lang="en-US" cap="none">
              <a:ea typeface="+mn-lt"/>
              <a:cs typeface="+mn-lt"/>
            </a:endParaRPr>
          </a:p>
          <a:p>
            <a:pPr>
              <a:buClr>
                <a:srgbClr val="FFFFFF"/>
              </a:buClr>
            </a:pPr>
            <a:r>
              <a:rPr lang="en-US"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Most popular movie and/or show  (TMDb popularity rating)</a:t>
            </a:r>
            <a:endParaRPr lang="en-US" cap="none">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n-US"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Most featured actor</a:t>
            </a:r>
          </a:p>
          <a:p>
            <a:pPr marL="0" indent="0">
              <a:buClr>
                <a:srgbClr val="FFFFFF"/>
              </a:buClr>
              <a:buNone/>
            </a:pPr>
            <a:endParaRPr lang="en-US"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lvl="1">
              <a:buClr>
                <a:srgbClr val="FFFFFF"/>
              </a:buClr>
              <a:buFont typeface="System Font Regular"/>
              <a:buChar char="★"/>
            </a:pPr>
            <a:r>
              <a:rPr lang="en-US" i="1"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Note: The sample data used for each genre varied based on the number of titles per genre.</a:t>
            </a:r>
            <a:endParaRPr lang="en-US" i="1" cap="none">
              <a:ea typeface="+mn-lt"/>
              <a:cs typeface="+mn-lt"/>
            </a:endParaRPr>
          </a:p>
        </p:txBody>
      </p:sp>
    </p:spTree>
    <p:extLst>
      <p:ext uri="{BB962C8B-B14F-4D97-AF65-F5344CB8AC3E}">
        <p14:creationId xmlns:p14="http://schemas.microsoft.com/office/powerpoint/2010/main" val="3173464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2454" r="14214" b="1"/>
          <a:stretch/>
        </p:blipFill>
        <p:spPr>
          <a:xfrm>
            <a:off x="20" y="-87076"/>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219133" y="539629"/>
            <a:ext cx="9556612" cy="1635034"/>
          </a:xfrm>
        </p:spPr>
        <p:txBody>
          <a:bodyPr>
            <a:normAutofit/>
          </a:bodyPr>
          <a:lstStyle/>
          <a:p>
            <a:r>
              <a:rPr lang="en-US" sz="2800">
                <a:effectLst>
                  <a:glow rad="38100">
                    <a:prstClr val="black">
                      <a:lumMod val="65000"/>
                      <a:lumOff val="35000"/>
                      <a:alpha val="40000"/>
                    </a:prstClr>
                  </a:glow>
                  <a:outerShdw blurRad="28575" dist="38100" dir="14040000" algn="tl" rotWithShape="0">
                    <a:srgbClr val="000000">
                      <a:alpha val="25000"/>
                    </a:srgbClr>
                  </a:outerShdw>
                </a:effectLst>
              </a:rPr>
              <a:t>Dataset USED for analysis</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416255" y="1710812"/>
            <a:ext cx="9556612" cy="4055807"/>
          </a:xfrm>
        </p:spPr>
        <p:txBody>
          <a:bodyPr>
            <a:normAutofit/>
          </a:bodyPr>
          <a:lstStyle/>
          <a:p>
            <a:pPr fontAlgn="base"/>
            <a:r>
              <a:rPr lang="en-US" b="1" cap="none" dirty="0">
                <a:effectLst/>
              </a:rPr>
              <a:t>Netflix TV Shows and Movies - </a:t>
            </a:r>
            <a:r>
              <a:rPr lang="en-US" cap="none" dirty="0">
                <a:effectLst/>
              </a:rPr>
              <a:t>Movies and TV Shows listings on Netflix – created by Victor Soeiro and posted on </a:t>
            </a:r>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5"/>
              </a:rPr>
              <a:t>Kaggle.com</a:t>
            </a:r>
            <a:endPar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n-US" cap="none" dirty="0">
                <a:effectLst/>
              </a:rPr>
              <a:t>This dataset consists of all current movie and tv show listings on Netflix in the United States as of June 2022.</a:t>
            </a:r>
          </a:p>
          <a:p>
            <a:pPr fontAlgn="base"/>
            <a:r>
              <a:rPr lang="en-US" cap="none" dirty="0">
                <a:effectLst/>
              </a:rPr>
              <a:t>The dataset was created by accessing the Justwatch.com data API.</a:t>
            </a:r>
          </a:p>
          <a:p>
            <a:pPr fontAlgn="base"/>
            <a:r>
              <a:rPr lang="en-US" cap="none" dirty="0">
                <a:effectLst/>
              </a:rPr>
              <a:t>Justwatch.com uses data from IMDb and TMDb for their consumer site.</a:t>
            </a:r>
          </a:p>
          <a:p>
            <a:pPr fontAlgn="base"/>
            <a:r>
              <a:rPr lang="en-US" cap="none" dirty="0">
                <a:effectLst/>
              </a:rPr>
              <a:t>The dataset consists of  two files. One contains the movie and tv show titles (titles.csv) and the other has the talent (e.g., actors, directors) of each title (credits.csv.) </a:t>
            </a:r>
            <a:endPar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0" indent="0">
              <a:buClr>
                <a:srgbClr val="FFFFFF"/>
              </a:buClr>
              <a:buNone/>
            </a:pPr>
            <a:endPar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Tree>
    <p:extLst>
      <p:ext uri="{BB962C8B-B14F-4D97-AF65-F5344CB8AC3E}">
        <p14:creationId xmlns:p14="http://schemas.microsoft.com/office/powerpoint/2010/main" val="185968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alphaModFix/>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181508" y="663532"/>
            <a:ext cx="9556612" cy="1709554"/>
          </a:xfrm>
        </p:spPr>
        <p:txBody>
          <a:bodyPr>
            <a:normAutofit/>
          </a:bodyPr>
          <a:lstStyle/>
          <a:p>
            <a:r>
              <a:rPr lang="en-US" sz="2800" dirty="0">
                <a:effectLst>
                  <a:glow rad="38100">
                    <a:prstClr val="black">
                      <a:lumMod val="65000"/>
                      <a:lumOff val="35000"/>
                      <a:alpha val="40000"/>
                    </a:prstClr>
                  </a:glow>
                  <a:outerShdw blurRad="28575" dist="38100" dir="14040000" algn="tl" rotWithShape="0">
                    <a:srgbClr val="000000">
                      <a:alpha val="25000"/>
                    </a:srgbClr>
                  </a:outerShdw>
                </a:effectLst>
              </a:rPr>
              <a:t>Dataset summary</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6" name="Picture 6" descr="Chart, pie chart&#10;&#10;Description automatically generated">
            <a:extLst>
              <a:ext uri="{FF2B5EF4-FFF2-40B4-BE49-F238E27FC236}">
                <a16:creationId xmlns:a16="http://schemas.microsoft.com/office/drawing/2014/main" id="{62BD2E5A-E7EA-55F9-DCA4-DF2CF05B8051}"/>
              </a:ext>
            </a:extLst>
          </p:cNvPr>
          <p:cNvPicPr>
            <a:picLocks noChangeAspect="1"/>
          </p:cNvPicPr>
          <p:nvPr/>
        </p:nvPicPr>
        <p:blipFill>
          <a:blip r:embed="rId6"/>
          <a:stretch>
            <a:fillRect/>
          </a:stretch>
        </p:blipFill>
        <p:spPr>
          <a:xfrm>
            <a:off x="7801315" y="2093511"/>
            <a:ext cx="3157893" cy="315789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TextBox 8">
            <a:extLst>
              <a:ext uri="{FF2B5EF4-FFF2-40B4-BE49-F238E27FC236}">
                <a16:creationId xmlns:a16="http://schemas.microsoft.com/office/drawing/2014/main" id="{50E79D77-72BC-69DD-4A1A-97583C087CAD}"/>
              </a:ext>
            </a:extLst>
          </p:cNvPr>
          <p:cNvSpPr txBox="1"/>
          <p:nvPr/>
        </p:nvSpPr>
        <p:spPr>
          <a:xfrm>
            <a:off x="1161224" y="1610686"/>
            <a:ext cx="6356356"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285750" indent="-285750">
              <a:buFont typeface="Arial"/>
              <a:buChar char="•"/>
            </a:pP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dataset has </a:t>
            </a:r>
            <a:r>
              <a:rPr lang="en-US" sz="2000" u="sng"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+5k unique titles </a:t>
            </a: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recently available to stream on Netflix.</a:t>
            </a:r>
            <a:b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285750" indent="-285750">
              <a:buFont typeface="Arial"/>
              <a:buChar char="•"/>
            </a:pP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Approximately </a:t>
            </a:r>
            <a:r>
              <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2/3</a:t>
            </a: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of the data is for Movies.</a:t>
            </a:r>
          </a:p>
          <a:p>
            <a:pPr marL="285750" indent="-285750">
              <a:buFont typeface="Arial"/>
              <a:buChar char="•"/>
            </a:pP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285750" indent="-285750">
              <a:buFont typeface="Arial"/>
              <a:buChar char="•"/>
            </a:pP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titles cover almost </a:t>
            </a:r>
            <a:r>
              <a:rPr lang="en-US" sz="2000" u="sng"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70 years of tv and film </a:t>
            </a: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with release dates from 1953 to 2022.</a:t>
            </a:r>
          </a:p>
          <a:p>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285750" indent="-285750">
              <a:buFont typeface="Arial"/>
              <a:buChar char="•"/>
            </a:pP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IMDb Ratings – </a:t>
            </a:r>
            <a:r>
              <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min 1.5/max 9.5</a:t>
            </a:r>
          </a:p>
          <a:p>
            <a:pPr marL="285750" indent="-285750">
              <a:buFont typeface="Arial"/>
              <a:buChar char="•"/>
            </a:pPr>
            <a:endParaRPr lang="en-US" sz="2000" dirty="0">
              <a:effectLst>
                <a:glow rad="38100">
                  <a:prstClr val="black">
                    <a:lumMod val="50000"/>
                    <a:lumOff val="50000"/>
                    <a:alpha val="20000"/>
                  </a:prstClr>
                </a:glow>
                <a:outerShdw blurRad="44450" dist="12700" dir="13860000" algn="tl" rotWithShape="0">
                  <a:srgbClr val="000000">
                    <a:alpha val="20000"/>
                  </a:srgbClr>
                </a:outerShdw>
              </a:effectLst>
            </a:endParaRPr>
          </a:p>
          <a:p>
            <a:pPr marL="285750" indent="-285750">
              <a:buFont typeface="Arial"/>
              <a:buChar char="•"/>
            </a:pP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TMDb Popularity scores </a:t>
            </a:r>
            <a:r>
              <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min .6/max 1823.34</a:t>
            </a:r>
          </a:p>
          <a:p>
            <a:endParaRPr lang="en-US" sz="2000" cap="small"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Tree>
    <p:extLst>
      <p:ext uri="{BB962C8B-B14F-4D97-AF65-F5344CB8AC3E}">
        <p14:creationId xmlns:p14="http://schemas.microsoft.com/office/powerpoint/2010/main" val="84702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 name="Picture 5" descr="Chart, bar chart&#10;&#10;Description automatically generated">
            <a:extLst>
              <a:ext uri="{FF2B5EF4-FFF2-40B4-BE49-F238E27FC236}">
                <a16:creationId xmlns:a16="http://schemas.microsoft.com/office/drawing/2014/main" id="{2FB270A2-869C-191A-E062-F8CE42D9DB6B}"/>
              </a:ext>
            </a:extLst>
          </p:cNvPr>
          <p:cNvPicPr>
            <a:picLocks noChangeAspect="1"/>
          </p:cNvPicPr>
          <p:nvPr/>
        </p:nvPicPr>
        <p:blipFill>
          <a:blip r:embed="rId5"/>
          <a:stretch>
            <a:fillRect/>
          </a:stretch>
        </p:blipFill>
        <p:spPr>
          <a:xfrm>
            <a:off x="206393" y="450689"/>
            <a:ext cx="7091325" cy="283123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6" descr="Chart&#10;&#10;Description automatically generated">
            <a:extLst>
              <a:ext uri="{FF2B5EF4-FFF2-40B4-BE49-F238E27FC236}">
                <a16:creationId xmlns:a16="http://schemas.microsoft.com/office/drawing/2014/main" id="{7CC97332-CAAF-5538-142F-C9860F3F4610}"/>
              </a:ext>
            </a:extLst>
          </p:cNvPr>
          <p:cNvPicPr>
            <a:picLocks noChangeAspect="1"/>
          </p:cNvPicPr>
          <p:nvPr/>
        </p:nvPicPr>
        <p:blipFill>
          <a:blip r:embed="rId6"/>
          <a:stretch>
            <a:fillRect/>
          </a:stretch>
        </p:blipFill>
        <p:spPr>
          <a:xfrm>
            <a:off x="5032499" y="3760592"/>
            <a:ext cx="6953108" cy="277902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Left Arrow 2">
            <a:extLst>
              <a:ext uri="{FF2B5EF4-FFF2-40B4-BE49-F238E27FC236}">
                <a16:creationId xmlns:a16="http://schemas.microsoft.com/office/drawing/2014/main" id="{763F862E-F2E0-8909-122B-FD21E417A02F}"/>
              </a:ext>
            </a:extLst>
          </p:cNvPr>
          <p:cNvSpPr/>
          <p:nvPr/>
        </p:nvSpPr>
        <p:spPr>
          <a:xfrm>
            <a:off x="7432322" y="828595"/>
            <a:ext cx="3461133" cy="2453327"/>
          </a:xfrm>
          <a:prstGeom prst="leftArrow">
            <a:avLst>
              <a:gd name="adj1" fmla="val 50000"/>
              <a:gd name="adj2" fmla="val 614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133D7F2-D799-1051-AF72-B228C01A7A79}"/>
              </a:ext>
            </a:extLst>
          </p:cNvPr>
          <p:cNvSpPr txBox="1"/>
          <p:nvPr/>
        </p:nvSpPr>
        <p:spPr>
          <a:xfrm>
            <a:off x="7639665" y="688790"/>
            <a:ext cx="3461133"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t>Overall Top 5 Genres </a:t>
            </a:r>
          </a:p>
          <a:p>
            <a:endParaRPr lang="en-US" b="1" dirty="0"/>
          </a:p>
          <a:p>
            <a:pPr marL="285750" indent="-285750">
              <a:buFont typeface="Wingdings"/>
              <a:buChar char="ü"/>
            </a:pPr>
            <a:r>
              <a:rPr lang="en-US" dirty="0"/>
              <a:t>Drama </a:t>
            </a:r>
          </a:p>
          <a:p>
            <a:pPr marL="285750" indent="-285750">
              <a:buFont typeface="Wingdings"/>
              <a:buChar char="ü"/>
            </a:pPr>
            <a:r>
              <a:rPr lang="en-US" dirty="0"/>
              <a:t>Comedy </a:t>
            </a:r>
          </a:p>
          <a:p>
            <a:pPr marL="285750" indent="-285750">
              <a:buFont typeface="Wingdings"/>
              <a:buChar char="ü"/>
            </a:pPr>
            <a:r>
              <a:rPr lang="en-US" dirty="0"/>
              <a:t>Thriller </a:t>
            </a:r>
          </a:p>
          <a:p>
            <a:pPr marL="285750" indent="-285750">
              <a:buFont typeface="Wingdings"/>
              <a:buChar char="ü"/>
            </a:pPr>
            <a:r>
              <a:rPr lang="en-US" dirty="0"/>
              <a:t>Action </a:t>
            </a:r>
          </a:p>
          <a:p>
            <a:pPr marL="285750" indent="-285750">
              <a:buFont typeface="Wingdings"/>
              <a:buChar char="ü"/>
            </a:pPr>
            <a:r>
              <a:rPr lang="en-US" dirty="0"/>
              <a:t>Romance </a:t>
            </a:r>
          </a:p>
          <a:p>
            <a:endParaRPr lang="en-US" dirty="0"/>
          </a:p>
        </p:txBody>
      </p:sp>
      <p:sp>
        <p:nvSpPr>
          <p:cNvPr id="2" name="Right Arrow 1">
            <a:extLst>
              <a:ext uri="{FF2B5EF4-FFF2-40B4-BE49-F238E27FC236}">
                <a16:creationId xmlns:a16="http://schemas.microsoft.com/office/drawing/2014/main" id="{E65D5FF8-E97C-FCD8-CAE0-AC5B39A252DE}"/>
              </a:ext>
            </a:extLst>
          </p:cNvPr>
          <p:cNvSpPr/>
          <p:nvPr/>
        </p:nvSpPr>
        <p:spPr>
          <a:xfrm>
            <a:off x="1065243" y="4100052"/>
            <a:ext cx="3711510" cy="24712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C7BCC84-4E76-6F7A-9B87-72DC10EED8EA}"/>
              </a:ext>
            </a:extLst>
          </p:cNvPr>
          <p:cNvSpPr txBox="1"/>
          <p:nvPr/>
        </p:nvSpPr>
        <p:spPr>
          <a:xfrm>
            <a:off x="1065243" y="3456146"/>
            <a:ext cx="4238900"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dirty="0"/>
          </a:p>
          <a:p>
            <a:r>
              <a:rPr lang="en-US" sz="2200" b="1" dirty="0"/>
              <a:t>Selected Genres</a:t>
            </a:r>
            <a:br>
              <a:rPr lang="en-US" sz="2200" b="1" dirty="0"/>
            </a:br>
            <a:r>
              <a:rPr lang="en-US" sz="2200" b="1" dirty="0"/>
              <a:t> % of Content</a:t>
            </a:r>
          </a:p>
          <a:p>
            <a:endParaRPr lang="en-US" b="1" dirty="0"/>
          </a:p>
          <a:p>
            <a:pPr marL="285750" indent="-285750">
              <a:buFont typeface="Wingdings"/>
              <a:buChar char="ü"/>
            </a:pPr>
            <a:r>
              <a:rPr lang="en-US" dirty="0"/>
              <a:t>Comedy              40%</a:t>
            </a:r>
          </a:p>
          <a:p>
            <a:pPr marL="285750" indent="-285750">
              <a:buFont typeface="Wingdings"/>
              <a:buChar char="ü"/>
            </a:pPr>
            <a:r>
              <a:rPr lang="en-US" dirty="0"/>
              <a:t>Action                  19%</a:t>
            </a:r>
          </a:p>
          <a:p>
            <a:pPr marL="285750" indent="-285750">
              <a:buFont typeface="Wingdings"/>
              <a:buChar char="ü"/>
            </a:pPr>
            <a:r>
              <a:rPr lang="en-US" dirty="0"/>
              <a:t>Documentary     15%</a:t>
            </a:r>
          </a:p>
          <a:p>
            <a:pPr marL="285750" indent="-285750">
              <a:buFont typeface="Wingdings"/>
              <a:buChar char="ü"/>
            </a:pPr>
            <a:r>
              <a:rPr lang="en-US" dirty="0"/>
              <a:t>Horror                     7%</a:t>
            </a:r>
          </a:p>
          <a:p>
            <a:endParaRPr lang="en-US" dirty="0"/>
          </a:p>
        </p:txBody>
      </p:sp>
    </p:spTree>
    <p:extLst>
      <p:ext uri="{BB962C8B-B14F-4D97-AF65-F5344CB8AC3E}">
        <p14:creationId xmlns:p14="http://schemas.microsoft.com/office/powerpoint/2010/main" val="142601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027956" y="539556"/>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Comedy Findings</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8" name="TextBox 7">
            <a:extLst>
              <a:ext uri="{FF2B5EF4-FFF2-40B4-BE49-F238E27FC236}">
                <a16:creationId xmlns:a16="http://schemas.microsoft.com/office/drawing/2014/main" id="{D64B3D6B-003D-3A12-E5DB-DDF97FDCF804}"/>
              </a:ext>
            </a:extLst>
          </p:cNvPr>
          <p:cNvSpPr txBox="1"/>
          <p:nvPr/>
        </p:nvSpPr>
        <p:spPr>
          <a:xfrm>
            <a:off x="1004705" y="2530870"/>
            <a:ext cx="4919270" cy="2031325"/>
          </a:xfrm>
          <a:prstGeom prst="rect">
            <a:avLst/>
          </a:prstGeom>
          <a:noFill/>
        </p:spPr>
        <p:txBody>
          <a:bodyPr wrap="square">
            <a:spAutoFit/>
          </a:bodyPr>
          <a:lstStyle/>
          <a:p>
            <a:pPr marL="285750" indent="-285750">
              <a:buFont typeface="Arial" panose="020B0604020202020204" pitchFamily="34" charset="0"/>
              <a:buChar char="•"/>
            </a:pP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Highest TMDB/popularity scores based on rating categories for </a:t>
            </a:r>
            <a:r>
              <a:rPr lang="en-US" sz="1800" u="sng"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Movies</a:t>
            </a:r>
            <a:r>
              <a:rPr lang="en-US" sz="18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R, PG</a:t>
            </a:r>
          </a:p>
          <a:p>
            <a:endPar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endPar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285750" indent="-285750">
              <a:buFont typeface="Arial" panose="020B0604020202020204" pitchFamily="34" charset="0"/>
              <a:buChar char="•"/>
            </a:pP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Highest TMDB/popularity scores based on age certification categories for </a:t>
            </a:r>
            <a:b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r>
              <a:rPr lang="en-US" sz="1800" u="sng"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TV Shows</a:t>
            </a: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sz="18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TV14, TV-G, &amp; TV-Y7 (kids)</a:t>
            </a:r>
          </a:p>
        </p:txBody>
      </p:sp>
      <p:pic>
        <p:nvPicPr>
          <p:cNvPr id="9" name="Picture 8">
            <a:extLst>
              <a:ext uri="{FF2B5EF4-FFF2-40B4-BE49-F238E27FC236}">
                <a16:creationId xmlns:a16="http://schemas.microsoft.com/office/drawing/2014/main" id="{B68D1069-790B-C7B4-2EDD-C2953C1268EF}"/>
              </a:ext>
            </a:extLst>
          </p:cNvPr>
          <p:cNvPicPr>
            <a:picLocks noChangeAspect="1"/>
          </p:cNvPicPr>
          <p:nvPr/>
        </p:nvPicPr>
        <p:blipFill>
          <a:blip r:embed="rId6"/>
          <a:stretch>
            <a:fillRect/>
          </a:stretch>
        </p:blipFill>
        <p:spPr>
          <a:xfrm>
            <a:off x="5847687" y="1505928"/>
            <a:ext cx="5056569" cy="3686808"/>
          </a:xfrm>
          <a:prstGeom prst="rect">
            <a:avLst/>
          </a:prstGeom>
        </p:spPr>
      </p:pic>
      <p:pic>
        <p:nvPicPr>
          <p:cNvPr id="12" name="Graphic 11" descr="Clown outline">
            <a:extLst>
              <a:ext uri="{FF2B5EF4-FFF2-40B4-BE49-F238E27FC236}">
                <a16:creationId xmlns:a16="http://schemas.microsoft.com/office/drawing/2014/main" id="{E0F3F462-D4CD-C4E9-E50B-2861C3BAA4D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2200" y="1505928"/>
            <a:ext cx="4494508" cy="4494508"/>
          </a:xfrm>
          <a:prstGeom prst="rect">
            <a:avLst/>
          </a:prstGeom>
        </p:spPr>
      </p:pic>
    </p:spTree>
    <p:extLst>
      <p:ext uri="{BB962C8B-B14F-4D97-AF65-F5344CB8AC3E}">
        <p14:creationId xmlns:p14="http://schemas.microsoft.com/office/powerpoint/2010/main" val="3982526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0" y="545796"/>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029266" y="175270"/>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Comedy Findings, </a:t>
            </a:r>
            <a:r>
              <a:rPr lang="en-US" cap="small" dirty="0">
                <a:effectLst>
                  <a:glow rad="38100">
                    <a:prstClr val="black">
                      <a:lumMod val="65000"/>
                      <a:lumOff val="35000"/>
                      <a:alpha val="40000"/>
                    </a:prstClr>
                  </a:glow>
                  <a:outerShdw blurRad="28575" dist="38100" dir="14040000" algn="tl" rotWithShape="0">
                    <a:srgbClr val="000000">
                      <a:alpha val="25000"/>
                    </a:srgbClr>
                  </a:outerShdw>
                </a:effectLst>
              </a:rPr>
              <a:t>cont.</a:t>
            </a:r>
          </a:p>
        </p:txBody>
      </p:sp>
      <p:pic>
        <p:nvPicPr>
          <p:cNvPr id="4" name="Picture 3">
            <a:extLst>
              <a:ext uri="{FF2B5EF4-FFF2-40B4-BE49-F238E27FC236}">
                <a16:creationId xmlns:a16="http://schemas.microsoft.com/office/drawing/2014/main" id="{098967D3-63B6-DA51-B513-29FCEE9D6924}"/>
              </a:ext>
            </a:extLst>
          </p:cNvPr>
          <p:cNvPicPr>
            <a:picLocks noChangeAspect="1"/>
          </p:cNvPicPr>
          <p:nvPr/>
        </p:nvPicPr>
        <p:blipFill>
          <a:blip r:embed="rId6"/>
          <a:stretch>
            <a:fillRect/>
          </a:stretch>
        </p:blipFill>
        <p:spPr>
          <a:xfrm>
            <a:off x="1346345" y="3102966"/>
            <a:ext cx="4248368" cy="2933851"/>
          </a:xfrm>
          <a:prstGeom prst="rect">
            <a:avLst/>
          </a:prstGeom>
        </p:spPr>
      </p:pic>
      <p:sp>
        <p:nvSpPr>
          <p:cNvPr id="10" name="Down Arrow 9">
            <a:extLst>
              <a:ext uri="{FF2B5EF4-FFF2-40B4-BE49-F238E27FC236}">
                <a16:creationId xmlns:a16="http://schemas.microsoft.com/office/drawing/2014/main" id="{4156DC5B-6B0C-7AD7-E6BD-E988EAC303C1}"/>
              </a:ext>
            </a:extLst>
          </p:cNvPr>
          <p:cNvSpPr/>
          <p:nvPr/>
        </p:nvSpPr>
        <p:spPr>
          <a:xfrm>
            <a:off x="1606122" y="1467933"/>
            <a:ext cx="3539315" cy="16350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a:extLst>
              <a:ext uri="{FF2B5EF4-FFF2-40B4-BE49-F238E27FC236}">
                <a16:creationId xmlns:a16="http://schemas.microsoft.com/office/drawing/2014/main" id="{F8EB7A6C-BE3B-64AF-34DC-AB265BC8983D}"/>
              </a:ext>
            </a:extLst>
          </p:cNvPr>
          <p:cNvSpPr/>
          <p:nvPr/>
        </p:nvSpPr>
        <p:spPr>
          <a:xfrm>
            <a:off x="6564067" y="4146309"/>
            <a:ext cx="4088394" cy="18295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64B3D6B-003D-3A12-E5DB-DDF97FDCF804}"/>
              </a:ext>
            </a:extLst>
          </p:cNvPr>
          <p:cNvSpPr txBox="1"/>
          <p:nvPr/>
        </p:nvSpPr>
        <p:spPr>
          <a:xfrm>
            <a:off x="1672483" y="1746857"/>
            <a:ext cx="4248368" cy="923330"/>
          </a:xfrm>
          <a:prstGeom prst="rect">
            <a:avLst/>
          </a:prstGeom>
          <a:noFill/>
        </p:spPr>
        <p:txBody>
          <a:bodyPr wrap="square">
            <a:spAutoFit/>
          </a:bodyPr>
          <a:lstStyle/>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highest number of movies recently available on Netflix were released  between 2018 &amp; 2019.</a:t>
            </a:r>
          </a:p>
        </p:txBody>
      </p:sp>
      <p:pic>
        <p:nvPicPr>
          <p:cNvPr id="6" name="Picture 5">
            <a:extLst>
              <a:ext uri="{FF2B5EF4-FFF2-40B4-BE49-F238E27FC236}">
                <a16:creationId xmlns:a16="http://schemas.microsoft.com/office/drawing/2014/main" id="{764A52FD-325B-52B2-2B81-3E9603513352}"/>
              </a:ext>
            </a:extLst>
          </p:cNvPr>
          <p:cNvPicPr>
            <a:picLocks noChangeAspect="1"/>
          </p:cNvPicPr>
          <p:nvPr/>
        </p:nvPicPr>
        <p:blipFill>
          <a:blip r:embed="rId7"/>
          <a:stretch>
            <a:fillRect/>
          </a:stretch>
        </p:blipFill>
        <p:spPr>
          <a:xfrm>
            <a:off x="6564067" y="1050255"/>
            <a:ext cx="4326969" cy="2927913"/>
          </a:xfrm>
          <a:prstGeom prst="rect">
            <a:avLst/>
          </a:prstGeom>
        </p:spPr>
      </p:pic>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6564067" y="3429001"/>
            <a:ext cx="4696760" cy="3220898"/>
          </a:xfrm>
        </p:spPr>
        <p:txBody>
          <a:bodyPr>
            <a:normAutofit/>
          </a:bodyPr>
          <a:lstStyle/>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Font typeface="Arial" panose="020B0604020202020204" pitchFamily="34" charset="0"/>
              <a:buChar char="•"/>
            </a:pPr>
            <a:r>
              <a:rPr lang="en-US" sz="1800"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highest TMDb Popularity scores are in 2022 .</a:t>
            </a:r>
          </a:p>
          <a:p>
            <a:pPr>
              <a:buFont typeface="Arial" panose="020B0604020202020204" pitchFamily="34" charset="0"/>
              <a:buChar char="•"/>
            </a:pPr>
            <a:r>
              <a:rPr lang="en-US" sz="1800"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It is interesting to note that the average TMDb score was between 6.5 and 6.7 for 2010 – 2022.</a:t>
            </a:r>
            <a:endParaRPr lang="en-US" sz="1800" cap="none"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12" name="Picture 11">
            <a:extLst>
              <a:ext uri="{FF2B5EF4-FFF2-40B4-BE49-F238E27FC236}">
                <a16:creationId xmlns:a16="http://schemas.microsoft.com/office/drawing/2014/main" id="{27FFE37A-6EAB-4D17-0B1E-4C039F7751CA}"/>
              </a:ext>
            </a:extLst>
          </p:cNvPr>
          <p:cNvPicPr>
            <a:picLocks noChangeAspect="1"/>
          </p:cNvPicPr>
          <p:nvPr/>
        </p:nvPicPr>
        <p:blipFill>
          <a:blip r:embed="rId8"/>
          <a:stretch>
            <a:fillRect/>
          </a:stretch>
        </p:blipFill>
        <p:spPr>
          <a:xfrm>
            <a:off x="2148758" y="3599721"/>
            <a:ext cx="1098606" cy="933498"/>
          </a:xfrm>
          <a:prstGeom prst="rect">
            <a:avLst/>
          </a:prstGeom>
        </p:spPr>
      </p:pic>
      <p:pic>
        <p:nvPicPr>
          <p:cNvPr id="19" name="Graphic 18" descr="Funny face outline outline">
            <a:extLst>
              <a:ext uri="{FF2B5EF4-FFF2-40B4-BE49-F238E27FC236}">
                <a16:creationId xmlns:a16="http://schemas.microsoft.com/office/drawing/2014/main" id="{32F6291B-45A8-F7D1-1F85-4082E62154B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22190" y="3142521"/>
            <a:ext cx="914400" cy="914400"/>
          </a:xfrm>
          <a:prstGeom prst="rect">
            <a:avLst/>
          </a:prstGeom>
        </p:spPr>
      </p:pic>
    </p:spTree>
    <p:extLst>
      <p:ext uri="{BB962C8B-B14F-4D97-AF65-F5344CB8AC3E}">
        <p14:creationId xmlns:p14="http://schemas.microsoft.com/office/powerpoint/2010/main" val="410418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1578" y="14501"/>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029266" y="175270"/>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Comedy Findings, </a:t>
            </a:r>
            <a:r>
              <a:rPr lang="en-US" cap="small" dirty="0">
                <a:effectLst>
                  <a:glow rad="38100">
                    <a:prstClr val="black">
                      <a:lumMod val="65000"/>
                      <a:lumOff val="35000"/>
                      <a:alpha val="40000"/>
                    </a:prstClr>
                  </a:glow>
                  <a:outerShdw blurRad="28575" dist="38100" dir="14040000" algn="tl" rotWithShape="0">
                    <a:srgbClr val="000000">
                      <a:alpha val="25000"/>
                    </a:srgbClr>
                  </a:outerShdw>
                </a:effectLst>
              </a:rPr>
              <a:t>cont.</a:t>
            </a:r>
          </a:p>
        </p:txBody>
      </p:sp>
      <p:sp>
        <p:nvSpPr>
          <p:cNvPr id="8" name="TextBox 7">
            <a:extLst>
              <a:ext uri="{FF2B5EF4-FFF2-40B4-BE49-F238E27FC236}">
                <a16:creationId xmlns:a16="http://schemas.microsoft.com/office/drawing/2014/main" id="{D64B3D6B-003D-3A12-E5DB-DDF97FDCF804}"/>
              </a:ext>
            </a:extLst>
          </p:cNvPr>
          <p:cNvSpPr txBox="1"/>
          <p:nvPr/>
        </p:nvSpPr>
        <p:spPr>
          <a:xfrm>
            <a:off x="1846044" y="1313198"/>
            <a:ext cx="4248368" cy="1200329"/>
          </a:xfrm>
          <a:prstGeom prst="rect">
            <a:avLst/>
          </a:prstGeom>
          <a:noFill/>
        </p:spPr>
        <p:txBody>
          <a:bodyPr wrap="square">
            <a:spAutoFit/>
          </a:bodyPr>
          <a:lstStyle/>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Most Popular Movie/TV Show: </a:t>
            </a:r>
          </a:p>
          <a:p>
            <a:endPar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Adam Project </a:t>
            </a:r>
          </a:p>
          <a:p>
            <a:endPar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pic>
        <p:nvPicPr>
          <p:cNvPr id="12" name="Picture 11">
            <a:extLst>
              <a:ext uri="{FF2B5EF4-FFF2-40B4-BE49-F238E27FC236}">
                <a16:creationId xmlns:a16="http://schemas.microsoft.com/office/drawing/2014/main" id="{0CBF9E16-E72C-0B7A-B68B-F121C0141544}"/>
              </a:ext>
            </a:extLst>
          </p:cNvPr>
          <p:cNvPicPr>
            <a:picLocks noChangeAspect="1"/>
          </p:cNvPicPr>
          <p:nvPr/>
        </p:nvPicPr>
        <p:blipFill>
          <a:blip r:embed="rId6"/>
          <a:stretch>
            <a:fillRect/>
          </a:stretch>
        </p:blipFill>
        <p:spPr>
          <a:xfrm>
            <a:off x="6226153" y="2825558"/>
            <a:ext cx="4902452" cy="3321021"/>
          </a:xfrm>
          <a:prstGeom prst="rect">
            <a:avLst/>
          </a:prstGeom>
        </p:spPr>
      </p:pic>
      <p:pic>
        <p:nvPicPr>
          <p:cNvPr id="13" name="Picture 12">
            <a:extLst>
              <a:ext uri="{FF2B5EF4-FFF2-40B4-BE49-F238E27FC236}">
                <a16:creationId xmlns:a16="http://schemas.microsoft.com/office/drawing/2014/main" id="{5EBB71A3-B0E8-6DA0-3656-9C3BBA35E577}"/>
              </a:ext>
            </a:extLst>
          </p:cNvPr>
          <p:cNvPicPr>
            <a:picLocks noChangeAspect="1"/>
          </p:cNvPicPr>
          <p:nvPr/>
        </p:nvPicPr>
        <p:blipFill>
          <a:blip r:embed="rId7"/>
          <a:stretch>
            <a:fillRect/>
          </a:stretch>
        </p:blipFill>
        <p:spPr>
          <a:xfrm>
            <a:off x="1124690" y="2786418"/>
            <a:ext cx="4841159" cy="3321021"/>
          </a:xfrm>
          <a:prstGeom prst="rect">
            <a:avLst/>
          </a:prstGeom>
        </p:spPr>
      </p:pic>
      <p:sp>
        <p:nvSpPr>
          <p:cNvPr id="17" name="TextBox 16">
            <a:extLst>
              <a:ext uri="{FF2B5EF4-FFF2-40B4-BE49-F238E27FC236}">
                <a16:creationId xmlns:a16="http://schemas.microsoft.com/office/drawing/2014/main" id="{A3839C39-7C3C-FDDF-0120-141510E0B06E}"/>
              </a:ext>
            </a:extLst>
          </p:cNvPr>
          <p:cNvSpPr txBox="1"/>
          <p:nvPr/>
        </p:nvSpPr>
        <p:spPr>
          <a:xfrm>
            <a:off x="8066460" y="1325635"/>
            <a:ext cx="2912452" cy="923330"/>
          </a:xfrm>
          <a:prstGeom prst="rect">
            <a:avLst/>
          </a:prstGeom>
          <a:noFill/>
        </p:spPr>
        <p:txBody>
          <a:bodyPr wrap="square">
            <a:spAutoFit/>
          </a:bodyPr>
          <a:lstStyle/>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Most Featured Actor:</a:t>
            </a:r>
          </a:p>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b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Adam Sandler</a:t>
            </a:r>
          </a:p>
        </p:txBody>
      </p:sp>
      <p:pic>
        <p:nvPicPr>
          <p:cNvPr id="39" name="Graphic 38" descr="Theatre outline">
            <a:extLst>
              <a:ext uri="{FF2B5EF4-FFF2-40B4-BE49-F238E27FC236}">
                <a16:creationId xmlns:a16="http://schemas.microsoft.com/office/drawing/2014/main" id="{0ED9B29B-224B-928E-DFFE-FBFC59DEC9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02941" y="1552183"/>
            <a:ext cx="2414000" cy="1292512"/>
          </a:xfrm>
          <a:prstGeom prst="rect">
            <a:avLst/>
          </a:prstGeom>
        </p:spPr>
      </p:pic>
      <p:pic>
        <p:nvPicPr>
          <p:cNvPr id="41" name="Graphic 40" descr="Drama outline">
            <a:extLst>
              <a:ext uri="{FF2B5EF4-FFF2-40B4-BE49-F238E27FC236}">
                <a16:creationId xmlns:a16="http://schemas.microsoft.com/office/drawing/2014/main" id="{D9A2E37E-37D3-5CC3-69A3-FDCC3D2CDD6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71811" y="974642"/>
            <a:ext cx="1394649" cy="1394649"/>
          </a:xfrm>
          <a:prstGeom prst="rect">
            <a:avLst/>
          </a:prstGeom>
        </p:spPr>
      </p:pic>
    </p:spTree>
    <p:extLst>
      <p:ext uri="{BB962C8B-B14F-4D97-AF65-F5344CB8AC3E}">
        <p14:creationId xmlns:p14="http://schemas.microsoft.com/office/powerpoint/2010/main" val="3193086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1314</TotalTime>
  <Words>3736</Words>
  <Application>Microsoft Macintosh PowerPoint</Application>
  <PresentationFormat>Widescreen</PresentationFormat>
  <Paragraphs>388</Paragraphs>
  <Slides>16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System Font Regular</vt:lpstr>
      <vt:lpstr>Wingdings</vt:lpstr>
      <vt:lpstr>Mesh</vt:lpstr>
      <vt:lpstr>Netflix &amp; Chill – Project 1: Netflix Genres Analysis                    2022 Georgia Tech Data Bootcamp August 2, 2022</vt:lpstr>
      <vt:lpstr>Overview</vt:lpstr>
      <vt:lpstr>Analysis of genreS</vt:lpstr>
      <vt:lpstr>Dataset USED for analysis</vt:lpstr>
      <vt:lpstr>Dataset summary</vt:lpstr>
      <vt:lpstr>PowerPoint Presentation</vt:lpstr>
      <vt:lpstr>Comedy Findings</vt:lpstr>
      <vt:lpstr>Comedy Findings, cont.</vt:lpstr>
      <vt:lpstr>Comedy Findings, cont.</vt:lpstr>
      <vt:lpstr>Action Findings</vt:lpstr>
      <vt:lpstr>Action Findings, cont.</vt:lpstr>
      <vt:lpstr>Action Findings, cont.</vt:lpstr>
      <vt:lpstr>Documentary Findings</vt:lpstr>
      <vt:lpstr>Horror Findings</vt:lpstr>
      <vt:lpstr>HORROR Findings, cont.</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Kelly Brown</cp:lastModifiedBy>
  <cp:revision>295</cp:revision>
  <dcterms:created xsi:type="dcterms:W3CDTF">2022-07-31T15:26:36Z</dcterms:created>
  <dcterms:modified xsi:type="dcterms:W3CDTF">2022-08-02T22:03:48Z</dcterms:modified>
</cp:coreProperties>
</file>