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7" r:id="rId3"/>
    <p:sldId id="292" r:id="rId4"/>
    <p:sldId id="294" r:id="rId5"/>
    <p:sldId id="302" r:id="rId6"/>
    <p:sldId id="299" r:id="rId7"/>
    <p:sldId id="300" r:id="rId8"/>
    <p:sldId id="301" r:id="rId9"/>
    <p:sldId id="297" r:id="rId10"/>
    <p:sldId id="303" r:id="rId11"/>
    <p:sldId id="307" r:id="rId12"/>
    <p:sldId id="305" r:id="rId13"/>
    <p:sldId id="298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4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Estilo claro 2 - Énfasis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21" autoAdjust="0"/>
  </p:normalViewPr>
  <p:slideViewPr>
    <p:cSldViewPr snapToGrid="0" snapToObjects="1"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0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40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85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5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6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3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7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52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91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0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19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66B4-91D7-EF47-8E78-772D93123B37}" type="datetimeFigureOut">
              <a:rPr lang="es-ES" smtClean="0"/>
              <a:t>30/08/2017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11AE-5504-F143-B258-D07F98348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is.fuentes@alumnos.uv.c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uis.fuentes@alumnos.uv.cl" TargetMode="External"/><Relationship Id="rId5" Type="http://schemas.openxmlformats.org/officeDocument/2006/relationships/hyperlink" Target="mailto:carla.taramasco@uv.cl" TargetMode="External"/><Relationship Id="rId4" Type="http://schemas.openxmlformats.org/officeDocument/2006/relationships/hyperlink" Target="mailto:eliana.providel@uv.c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>
          <a:xfrm>
            <a:off x="205408" y="4320210"/>
            <a:ext cx="6400800" cy="1948070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chemeClr val="tx1"/>
                </a:solidFill>
              </a:rPr>
              <a:t>Luis Fuentes Olivares</a:t>
            </a:r>
          </a:p>
          <a:p>
            <a:pPr algn="l"/>
            <a:r>
              <a:rPr lang="es-CL" sz="2400" dirty="0">
                <a:solidFill>
                  <a:schemeClr val="tx1"/>
                </a:solidFill>
              </a:rPr>
              <a:t>Centro de Estudiantes Ingeniería Civil Informática</a:t>
            </a:r>
          </a:p>
          <a:p>
            <a:pPr algn="l"/>
            <a:r>
              <a:rPr lang="es-CL" sz="2400" dirty="0">
                <a:solidFill>
                  <a:schemeClr val="tx1"/>
                </a:solidFill>
                <a:hlinkClick r:id="rId2"/>
              </a:rPr>
              <a:t>luis.fuentes@alumnos.uv.cl</a:t>
            </a:r>
            <a:endParaRPr lang="es-CL" sz="2400" dirty="0">
              <a:solidFill>
                <a:schemeClr val="tx1"/>
              </a:solidFill>
            </a:endParaRPr>
          </a:p>
          <a:p>
            <a:pPr algn="l"/>
            <a:endParaRPr lang="es-ES" sz="2400" dirty="0">
              <a:solidFill>
                <a:schemeClr val="tx1"/>
              </a:solidFill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578100" cy="1219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4600" y="0"/>
              <a:ext cx="6629400" cy="1219200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878" y="4591878"/>
            <a:ext cx="2266122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2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33148" cy="1219200"/>
            <a:chOff x="0" y="0"/>
            <a:chExt cx="9144000" cy="12192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8100" cy="1219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0"/>
              <a:ext cx="6629400" cy="1219200"/>
            </a:xfrm>
            <a:prstGeom prst="rect">
              <a:avLst/>
            </a:prstGeom>
          </p:spPr>
        </p:pic>
      </p:grp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02252" cy="4654688"/>
          </a:xfrm>
        </p:spPr>
        <p:txBody>
          <a:bodyPr>
            <a:normAutofit fontScale="77500" lnSpcReduction="20000"/>
          </a:bodyPr>
          <a:lstStyle/>
          <a:p>
            <a:r>
              <a:rPr lang="es-CL" dirty="0"/>
              <a:t>ES VALIDO:</a:t>
            </a:r>
          </a:p>
          <a:p>
            <a:pPr lvl="1"/>
            <a:r>
              <a:rPr lang="es-CL" dirty="0"/>
              <a:t>Faltas de respeto o discriminación entre la relación alumno y profesor.</a:t>
            </a:r>
          </a:p>
          <a:p>
            <a:pPr lvl="1"/>
            <a:r>
              <a:rPr lang="es-CL" dirty="0"/>
              <a:t>Irregularidades dentro de la planeación de semestre *. </a:t>
            </a:r>
          </a:p>
          <a:p>
            <a:pPr lvl="1"/>
            <a:r>
              <a:rPr lang="es-CL" dirty="0"/>
              <a:t>Incongruencia en la calificación de certámenes, quizes, etc.</a:t>
            </a:r>
          </a:p>
          <a:p>
            <a:endParaRPr lang="es-CL" dirty="0"/>
          </a:p>
          <a:p>
            <a:r>
              <a:rPr lang="es-CL" dirty="0"/>
              <a:t>NO ES VALIDO: </a:t>
            </a:r>
          </a:p>
          <a:p>
            <a:pPr lvl="1"/>
            <a:r>
              <a:rPr lang="es-CL" dirty="0"/>
              <a:t>El profesor me califico con un rojo, (sin argumento válido de porque les dio esa nota).</a:t>
            </a:r>
          </a:p>
          <a:p>
            <a:pPr lvl="1"/>
            <a:r>
              <a:rPr lang="es-CL" dirty="0"/>
              <a:t>El profesor no quiso recibir mi trabajo después del período válido de entrega.</a:t>
            </a:r>
          </a:p>
          <a:p>
            <a:pPr lvl="1"/>
            <a:r>
              <a:rPr lang="es-CL" dirty="0"/>
              <a:t>El profesor nos hizo un quiz o prueba sorpresa *.</a:t>
            </a:r>
          </a:p>
          <a:p>
            <a:pPr marL="457200" lvl="1" indent="0">
              <a:buNone/>
            </a:pP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781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3518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5203773"/>
            <a:ext cx="2578100" cy="12192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34235" y="2444341"/>
            <a:ext cx="754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600" dirty="0">
                <a:solidFill>
                  <a:schemeClr val="bg1"/>
                </a:solidFill>
              </a:rPr>
              <a:t>Artículo 19</a:t>
            </a:r>
          </a:p>
        </p:txBody>
      </p:sp>
    </p:spTree>
    <p:extLst>
      <p:ext uri="{BB962C8B-B14F-4D97-AF65-F5344CB8AC3E}">
        <p14:creationId xmlns:p14="http://schemas.microsoft.com/office/powerpoint/2010/main" val="153868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33148" cy="1219200"/>
            <a:chOff x="0" y="0"/>
            <a:chExt cx="9144000" cy="12192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8100" cy="1219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0"/>
              <a:ext cx="6629400" cy="1219200"/>
            </a:xfrm>
            <a:prstGeom prst="rect">
              <a:avLst/>
            </a:prstGeom>
          </p:spPr>
        </p:pic>
      </p:grp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493838"/>
            <a:ext cx="7402252" cy="4986475"/>
          </a:xfrm>
        </p:spPr>
        <p:txBody>
          <a:bodyPr>
            <a:normAutofit fontScale="92500" lnSpcReduction="10000"/>
          </a:bodyPr>
          <a:lstStyle/>
          <a:p>
            <a:r>
              <a:rPr lang="es-CL"/>
              <a:t>“Pedir </a:t>
            </a:r>
            <a:r>
              <a:rPr lang="es-CL" dirty="0"/>
              <a:t>segundas o terceras”</a:t>
            </a:r>
          </a:p>
          <a:p>
            <a:r>
              <a:rPr lang="es-ES" dirty="0"/>
              <a:t>Ramos de </a:t>
            </a:r>
            <a:r>
              <a:rPr lang="es-ES" u="sng" dirty="0"/>
              <a:t>primero</a:t>
            </a:r>
            <a:r>
              <a:rPr lang="es-ES" dirty="0"/>
              <a:t> al día. ESTO IMPLICA, </a:t>
            </a:r>
            <a:br>
              <a:rPr lang="es-ES" dirty="0"/>
            </a:br>
            <a:r>
              <a:rPr lang="es-ES" dirty="0"/>
              <a:t>El decano tiene la potestad de decidir CONSULTANDO AL CONSEJO DE FACULTAD.</a:t>
            </a:r>
          </a:p>
          <a:p>
            <a:pPr marL="0" indent="0">
              <a:buNone/>
            </a:pPr>
            <a:r>
              <a:rPr lang="es-ES" dirty="0"/>
              <a:t>- Si el alumnos solicita un ramo de </a:t>
            </a:r>
            <a:r>
              <a:rPr lang="es-ES" u="sng" dirty="0"/>
              <a:t>primero</a:t>
            </a:r>
            <a:r>
              <a:rPr lang="es-ES" dirty="0"/>
              <a:t>, esta fuera del articulo.</a:t>
            </a:r>
          </a:p>
          <a:p>
            <a:pPr marL="0" indent="0">
              <a:buNone/>
            </a:pPr>
            <a:r>
              <a:rPr lang="es-ES" dirty="0"/>
              <a:t>- Para solicitar una cuarta, o tercera “tercera” oportunidades, el estudiante debe haber agotado sus dos terceras.</a:t>
            </a:r>
          </a:p>
          <a:p>
            <a:pPr marL="0" indent="0">
              <a:buNone/>
            </a:pPr>
            <a:br>
              <a:rPr lang="es-ES" dirty="0"/>
            </a:b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139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CL" sz="4000" b="1"/>
              <a:t>Secretaría </a:t>
            </a:r>
            <a:r>
              <a:rPr lang="es-CL" sz="4000" b="1" dirty="0"/>
              <a:t>académica</a:t>
            </a:r>
            <a:endParaRPr lang="es-ES" sz="4000" b="1" dirty="0"/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2400" dirty="0">
                <a:solidFill>
                  <a:schemeClr val="tx1"/>
                </a:solidFill>
              </a:rPr>
              <a:t>Luis Fernando Fuentes Olivares</a:t>
            </a:r>
          </a:p>
          <a:p>
            <a:r>
              <a:rPr lang="es-CL" sz="2400" dirty="0">
                <a:solidFill>
                  <a:schemeClr val="tx1"/>
                </a:solidFill>
              </a:rPr>
              <a:t>luis.fuentes@alumnos.uv.cl</a:t>
            </a:r>
            <a:endParaRPr lang="es-ES" sz="2400" dirty="0">
              <a:solidFill>
                <a:schemeClr val="tx1"/>
              </a:solidFill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8100" cy="1219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0"/>
              <a:ext cx="6629400" cy="1219200"/>
            </a:xfrm>
            <a:prstGeom prst="rect">
              <a:avLst/>
            </a:prstGeom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644" y="5446643"/>
            <a:ext cx="1411356" cy="14113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4591878"/>
            <a:ext cx="2266122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3518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5203773"/>
            <a:ext cx="2578100" cy="12192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34235" y="2444341"/>
            <a:ext cx="754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</a:rPr>
              <a:t>En que consiste</a:t>
            </a:r>
          </a:p>
        </p:txBody>
      </p:sp>
    </p:spTree>
    <p:extLst>
      <p:ext uri="{BB962C8B-B14F-4D97-AF65-F5344CB8AC3E}">
        <p14:creationId xmlns:p14="http://schemas.microsoft.com/office/powerpoint/2010/main" val="21493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-1" y="0"/>
            <a:ext cx="9144001" cy="1219200"/>
            <a:chOff x="0" y="0"/>
            <a:chExt cx="9144000" cy="12192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8100" cy="1219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0"/>
              <a:ext cx="6629400" cy="1219200"/>
            </a:xfrm>
            <a:prstGeom prst="rect">
              <a:avLst/>
            </a:prstGeom>
          </p:spPr>
        </p:pic>
      </p:grp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02252" cy="3899314"/>
          </a:xfrm>
        </p:spPr>
        <p:txBody>
          <a:bodyPr/>
          <a:lstStyle/>
          <a:p>
            <a:r>
              <a:rPr lang="es-CL" dirty="0"/>
              <a:t>Deber.  </a:t>
            </a:r>
          </a:p>
          <a:p>
            <a:pPr lvl="1"/>
            <a:r>
              <a:rPr lang="es-CL" dirty="0"/>
              <a:t>Velar por la sana convivencia entre la comunidad estudiantil y la docente.</a:t>
            </a:r>
          </a:p>
          <a:p>
            <a:pPr marL="457200" lvl="1" indent="0">
              <a:buNone/>
            </a:pPr>
            <a:endParaRPr lang="es-CL" dirty="0"/>
          </a:p>
          <a:p>
            <a:r>
              <a:rPr lang="es-CL" dirty="0"/>
              <a:t> CAE (consejo de asuntos estudiantiles)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4591878"/>
            <a:ext cx="2266122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3518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5203773"/>
            <a:ext cx="2578100" cy="12192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34235" y="2444341"/>
            <a:ext cx="754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600" dirty="0">
                <a:solidFill>
                  <a:schemeClr val="bg1"/>
                </a:solidFill>
              </a:rPr>
              <a:t>Conducto regular</a:t>
            </a:r>
            <a:endParaRPr lang="es-E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33148" cy="1219200"/>
            <a:chOff x="0" y="0"/>
            <a:chExt cx="9144000" cy="12192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8100" cy="1219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0"/>
              <a:ext cx="6629400" cy="1219200"/>
            </a:xfrm>
            <a:prstGeom prst="rect">
              <a:avLst/>
            </a:prstGeom>
          </p:spPr>
        </p:pic>
      </p:grp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318052" y="1417638"/>
            <a:ext cx="8653670" cy="5234953"/>
          </a:xfrm>
        </p:spPr>
        <p:txBody>
          <a:bodyPr>
            <a:normAutofit fontScale="70000" lnSpcReduction="20000"/>
          </a:bodyPr>
          <a:lstStyle/>
          <a:p>
            <a:r>
              <a:rPr lang="es-CL" dirty="0"/>
              <a:t>Contactarse con el profesor con el que se tenga el problema, o con el Jefe de Carrera (</a:t>
            </a:r>
            <a:r>
              <a:rPr lang="es-ES" dirty="0">
                <a:hlinkClick r:id="rId4"/>
              </a:rPr>
              <a:t>eliana.providel@uv.cl</a:t>
            </a:r>
            <a:r>
              <a:rPr lang="es-ES" dirty="0"/>
              <a:t>)</a:t>
            </a:r>
            <a:r>
              <a:rPr lang="es-CL" dirty="0"/>
              <a:t> o Directora de Escuela (</a:t>
            </a:r>
            <a:r>
              <a:rPr lang="es-CL" dirty="0">
                <a:hlinkClick r:id="rId5"/>
              </a:rPr>
              <a:t>carla.taramasco@uv.cl</a:t>
            </a:r>
            <a:r>
              <a:rPr lang="es-CL" dirty="0"/>
              <a:t>).</a:t>
            </a:r>
          </a:p>
          <a:p>
            <a:endParaRPr lang="es-CL" dirty="0"/>
          </a:p>
          <a:p>
            <a:r>
              <a:rPr lang="es-CL" dirty="0"/>
              <a:t>Contactarse con Secretario Académico del CEE o miembro del CEE A TRAVÉS DE:</a:t>
            </a:r>
          </a:p>
          <a:p>
            <a:pPr lvl="1"/>
            <a:r>
              <a:rPr lang="es-CL" dirty="0"/>
              <a:t>Correo institucional. (</a:t>
            </a:r>
            <a:r>
              <a:rPr lang="es-CL" dirty="0">
                <a:hlinkClick r:id="rId6"/>
              </a:rPr>
              <a:t>luis.fuentes@alumnos.uv.cl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Facebook (Cualquiera de los miembros del centro de estudiantes O la cuenta del mismo centro de estudiantes).</a:t>
            </a:r>
          </a:p>
          <a:p>
            <a:pPr lvl="1"/>
            <a:r>
              <a:rPr lang="es-CL" dirty="0"/>
              <a:t>Conversación directa.</a:t>
            </a:r>
          </a:p>
          <a:p>
            <a:endParaRPr lang="es-CL" dirty="0"/>
          </a:p>
          <a:p>
            <a:r>
              <a:rPr lang="es-CL" dirty="0"/>
              <a:t>Cualquiera sea la situación </a:t>
            </a:r>
            <a:r>
              <a:rPr lang="es-CL" u="sng" dirty="0"/>
              <a:t>requiere</a:t>
            </a:r>
            <a:r>
              <a:rPr lang="es-CL" dirty="0"/>
              <a:t> una “carta formal”:</a:t>
            </a:r>
          </a:p>
          <a:p>
            <a:pPr lvl="1"/>
            <a:r>
              <a:rPr lang="es-CL" dirty="0"/>
              <a:t>Formal: Un correo o carta bien redactada explicando claramente el problema y los involucrados, si el problema involucra a varios o al curso, es </a:t>
            </a:r>
            <a:r>
              <a:rPr lang="es-CL" u="sng" dirty="0"/>
              <a:t>IDEAL</a:t>
            </a:r>
            <a:r>
              <a:rPr lang="es-CL" dirty="0"/>
              <a:t> presentar una lista con las firmas de cada estudiante involucrado.</a:t>
            </a:r>
          </a:p>
          <a:p>
            <a:pPr lvl="1"/>
            <a:r>
              <a:rPr lang="es-CL" dirty="0"/>
              <a:t>Puede ser anónimo si es que quiere privacidad.</a:t>
            </a:r>
          </a:p>
          <a:p>
            <a:endParaRPr lang="es-C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36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3518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5203773"/>
            <a:ext cx="2578100" cy="12192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34235" y="2444341"/>
            <a:ext cx="754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600" dirty="0">
                <a:solidFill>
                  <a:schemeClr val="bg1"/>
                </a:solidFill>
              </a:rPr>
              <a:t>Como funciona</a:t>
            </a:r>
            <a:endParaRPr lang="es-E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33148" cy="1219200"/>
            <a:chOff x="0" y="0"/>
            <a:chExt cx="9144000" cy="12192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8100" cy="1219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0"/>
              <a:ext cx="6629400" cy="1219200"/>
            </a:xfrm>
            <a:prstGeom prst="rect">
              <a:avLst/>
            </a:prstGeom>
          </p:spPr>
        </p:pic>
      </p:grp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02252" cy="4351338"/>
          </a:xfrm>
        </p:spPr>
        <p:txBody>
          <a:bodyPr>
            <a:normAutofit fontScale="92500" lnSpcReduction="10000"/>
          </a:bodyPr>
          <a:lstStyle/>
          <a:p>
            <a:endParaRPr lang="es-CL" dirty="0"/>
          </a:p>
          <a:p>
            <a:r>
              <a:rPr lang="es-CL" dirty="0"/>
              <a:t>Reunión mensual (o extraordinaria) con los profesores el último viernes de cada mes.</a:t>
            </a:r>
          </a:p>
          <a:p>
            <a:r>
              <a:rPr lang="es-CL" dirty="0"/>
              <a:t>Solucionar problemas.</a:t>
            </a:r>
          </a:p>
          <a:p>
            <a:r>
              <a:rPr lang="es-CL" dirty="0"/>
              <a:t>Informar de noticias o ideas desde la comunidad docente a la estudiantil y viceversa.</a:t>
            </a:r>
          </a:p>
          <a:p>
            <a:endParaRPr lang="es-CL" dirty="0"/>
          </a:p>
          <a:p>
            <a:r>
              <a:rPr lang="es-CL" dirty="0"/>
              <a:t>SITUACION ACTUAL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878" y="4591878"/>
            <a:ext cx="2266122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3518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5203773"/>
            <a:ext cx="2578100" cy="121920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34235" y="2444341"/>
            <a:ext cx="7543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600" dirty="0">
                <a:solidFill>
                  <a:schemeClr val="bg1"/>
                </a:solidFill>
              </a:rPr>
              <a:t>¿Qué es una queja o problema?</a:t>
            </a:r>
            <a:endParaRPr lang="es-E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9133148" cy="1219200"/>
            <a:chOff x="0" y="0"/>
            <a:chExt cx="9144000" cy="12192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8100" cy="12192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0"/>
              <a:ext cx="6629400" cy="1219200"/>
            </a:xfrm>
            <a:prstGeom prst="rect">
              <a:avLst/>
            </a:prstGeom>
          </p:spPr>
        </p:pic>
      </p:grp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357809" y="1493838"/>
            <a:ext cx="8328991" cy="5172005"/>
          </a:xfrm>
        </p:spPr>
        <p:txBody>
          <a:bodyPr>
            <a:normAutofit/>
          </a:bodyPr>
          <a:lstStyle/>
          <a:p>
            <a:r>
              <a:rPr lang="es-CL" dirty="0"/>
              <a:t>CRITERIO: Para discernir si una queja o problema es válido o no:</a:t>
            </a:r>
          </a:p>
          <a:p>
            <a:pPr lvl="1"/>
            <a:r>
              <a:rPr lang="es-CL" dirty="0"/>
              <a:t>Se considera la versión del estudiante/s afectado.</a:t>
            </a:r>
          </a:p>
          <a:p>
            <a:pPr lvl="1"/>
            <a:r>
              <a:rPr lang="es-CL" dirty="0"/>
              <a:t>Se considera la versión del profesor.</a:t>
            </a:r>
          </a:p>
          <a:p>
            <a:pPr lvl="1"/>
            <a:r>
              <a:rPr lang="es-CL" dirty="0"/>
              <a:t>Las conclusiones nunca las toma una sola persona, son discutidas hasta validar la queja.</a:t>
            </a:r>
          </a:p>
          <a:p>
            <a:r>
              <a:rPr lang="es-CL" dirty="0"/>
              <a:t>Por lo general, se lleva todo tipo de problema de igual forma a los profesores para que den su opinión al respecto. 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200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435</Words>
  <Application>Microsoft Office PowerPoint</Application>
  <PresentationFormat>Presentación en pantalla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Propuesta</vt:lpstr>
      <vt:lpstr>Propuesta</vt:lpstr>
      <vt:lpstr>Propuesta</vt:lpstr>
      <vt:lpstr>Propuesta</vt:lpstr>
      <vt:lpstr>Propuesta</vt:lpstr>
      <vt:lpstr>Propuesta</vt:lpstr>
      <vt:lpstr>Propuesta</vt:lpstr>
      <vt:lpstr>Propuesta</vt:lpstr>
      <vt:lpstr>Propuesta</vt:lpstr>
      <vt:lpstr>Propuesta</vt:lpstr>
      <vt:lpstr>Propuesta</vt:lpstr>
      <vt:lpstr>Secretaría académica</vt:lpstr>
    </vt:vector>
  </TitlesOfParts>
  <Company>Consultor Independiente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Espacios de Aprendizaje </dc:title>
  <dc:creator>Rene Noel</dc:creator>
  <cp:lastModifiedBy>Luis Fuentes</cp:lastModifiedBy>
  <cp:revision>111</cp:revision>
  <dcterms:created xsi:type="dcterms:W3CDTF">2014-12-23T12:47:50Z</dcterms:created>
  <dcterms:modified xsi:type="dcterms:W3CDTF">2017-08-30T15:06:09Z</dcterms:modified>
</cp:coreProperties>
</file>