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25A70-71D4-4C43-A144-DFBDAE7FDF0E}" type="datetimeFigureOut">
              <a:rPr lang="en-US" smtClean="0"/>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25E00-5DE0-441D-A1ED-0A1BFFEBDB68}" type="slidenum">
              <a:rPr lang="en-US" smtClean="0"/>
              <a:t>‹#›</a:t>
            </a:fld>
            <a:endParaRPr lang="en-US"/>
          </a:p>
        </p:txBody>
      </p:sp>
    </p:spTree>
    <p:extLst>
      <p:ext uri="{BB962C8B-B14F-4D97-AF65-F5344CB8AC3E}">
        <p14:creationId xmlns:p14="http://schemas.microsoft.com/office/powerpoint/2010/main" val="361613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25E00-5DE0-441D-A1ED-0A1BFFEBDB68}" type="slidenum">
              <a:rPr lang="en-US" smtClean="0"/>
              <a:t>12</a:t>
            </a:fld>
            <a:endParaRPr lang="en-US"/>
          </a:p>
        </p:txBody>
      </p:sp>
    </p:spTree>
    <p:extLst>
      <p:ext uri="{BB962C8B-B14F-4D97-AF65-F5344CB8AC3E}">
        <p14:creationId xmlns:p14="http://schemas.microsoft.com/office/powerpoint/2010/main" val="125577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948B-EA90-DC34-1345-478BF60EF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CB2EE0-C42F-4404-2F08-FF46A5F76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8E1F3D-CDC7-94F4-EC0B-3182D08B4027}"/>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5" name="Footer Placeholder 4">
            <a:extLst>
              <a:ext uri="{FF2B5EF4-FFF2-40B4-BE49-F238E27FC236}">
                <a16:creationId xmlns:a16="http://schemas.microsoft.com/office/drawing/2014/main" id="{1E070CF9-45E2-F6E1-FB1D-B0C4A1C6E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BD1B1-8879-0C63-92E2-20487CEFF9E0}"/>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221176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8675-3B2D-93D8-5E80-44B0E889FB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E029E-E017-F5C5-B7BC-6CF23DCAC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E2970-1806-4990-6905-EB911C9E7375}"/>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5" name="Footer Placeholder 4">
            <a:extLst>
              <a:ext uri="{FF2B5EF4-FFF2-40B4-BE49-F238E27FC236}">
                <a16:creationId xmlns:a16="http://schemas.microsoft.com/office/drawing/2014/main" id="{A5488110-CC71-78F9-03CB-5BA46FAA3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D2175-92FB-E400-B3D3-0D83A62A9EE7}"/>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2780331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2F86C7-FB31-437B-1701-04EF3ABF6B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E14F05-B6AE-B213-AAAA-1030CDC9CC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867BC-52A9-3E7A-700C-0BCD9AC946A3}"/>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5" name="Footer Placeholder 4">
            <a:extLst>
              <a:ext uri="{FF2B5EF4-FFF2-40B4-BE49-F238E27FC236}">
                <a16:creationId xmlns:a16="http://schemas.microsoft.com/office/drawing/2014/main" id="{0DD6CBC3-BD35-DAC4-56E5-F333A0F8B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1D4CB-CA2F-FA64-1603-3262B317CECE}"/>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361477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BCA4-A3BE-8653-48EB-4BDA0FC13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A6D769-1CAF-C4A9-8605-7D658B1554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C1616-219B-9CE4-8CFC-AAEEA593A4BA}"/>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5" name="Footer Placeholder 4">
            <a:extLst>
              <a:ext uri="{FF2B5EF4-FFF2-40B4-BE49-F238E27FC236}">
                <a16:creationId xmlns:a16="http://schemas.microsoft.com/office/drawing/2014/main" id="{65A751D1-CD72-26A7-439E-585CFBBDB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DE45A-EEF4-5830-7DFC-6C176D0586DE}"/>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384847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4EF3-D4A0-9D0D-F6C0-F4AE868595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41E6A5-47E6-9DFB-3364-3B377CF09A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F133B1-4155-603D-C131-635592C92C53}"/>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5" name="Footer Placeholder 4">
            <a:extLst>
              <a:ext uri="{FF2B5EF4-FFF2-40B4-BE49-F238E27FC236}">
                <a16:creationId xmlns:a16="http://schemas.microsoft.com/office/drawing/2014/main" id="{9EC37195-16CA-B4BB-0B3B-37B208E9A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2CE01-3C4D-368D-4DCF-1D91D197DEE4}"/>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263844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26AB8-80E7-89B7-B132-2315E01D9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E4019-C6F6-D04E-39A1-39A6D347E9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521229-CFF1-FE4A-F9A4-8AE51444F7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1DACCC-0531-7020-D1A4-0B204A1C9847}"/>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6" name="Footer Placeholder 5">
            <a:extLst>
              <a:ext uri="{FF2B5EF4-FFF2-40B4-BE49-F238E27FC236}">
                <a16:creationId xmlns:a16="http://schemas.microsoft.com/office/drawing/2014/main" id="{7CD1E457-BA4E-0F1D-854A-B76332EDB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07304-458A-67E6-2E7B-E06FEB07658F}"/>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351119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2F01-D68A-7D7C-14FE-9F1D763E2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62FC3D-3513-38A1-E787-764AD781D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8E0BF1-44A7-A992-61D6-0E4E97CB59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49033-FCCC-48E9-CD49-63A7B2E24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F80D5-EEE1-ED65-9D06-DA720D272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19840E-7492-391E-03B0-0B9AA169273E}"/>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8" name="Footer Placeholder 7">
            <a:extLst>
              <a:ext uri="{FF2B5EF4-FFF2-40B4-BE49-F238E27FC236}">
                <a16:creationId xmlns:a16="http://schemas.microsoft.com/office/drawing/2014/main" id="{24BA0868-84C9-5680-1C33-F851E7DFD3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B5C718-368A-90FF-CD98-E01386A1E77C}"/>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17880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9618-AAB1-A11D-DE0F-4AE6F08650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8D6E9B-4233-12D1-1FB2-E2CB724F0ECA}"/>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4" name="Footer Placeholder 3">
            <a:extLst>
              <a:ext uri="{FF2B5EF4-FFF2-40B4-BE49-F238E27FC236}">
                <a16:creationId xmlns:a16="http://schemas.microsoft.com/office/drawing/2014/main" id="{8F88619B-95A9-D01B-A9F0-52C63AFD93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13EFA6-ADD8-1E6A-6118-355EBA3EA92D}"/>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125165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A58B2-A51B-FE20-852F-800AF7A67F3D}"/>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3" name="Footer Placeholder 2">
            <a:extLst>
              <a:ext uri="{FF2B5EF4-FFF2-40B4-BE49-F238E27FC236}">
                <a16:creationId xmlns:a16="http://schemas.microsoft.com/office/drawing/2014/main" id="{527DAE25-654C-2B95-400B-F7AF6E1BF4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57E506-B32A-8BF9-8941-D0AC8B468DF6}"/>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124720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1F6B-F156-23A6-95B8-E8B223419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AD4B0B-D74A-58C5-0E6E-837A7A626B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21C60A-6F91-BF48-5A2B-35841B648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720A7-D2C6-30EE-2C15-05BC40D54058}"/>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6" name="Footer Placeholder 5">
            <a:extLst>
              <a:ext uri="{FF2B5EF4-FFF2-40B4-BE49-F238E27FC236}">
                <a16:creationId xmlns:a16="http://schemas.microsoft.com/office/drawing/2014/main" id="{A146B3D6-DD7A-3D9C-CDA3-09CB1D2DE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A1A163-4715-0AE8-BB34-C0CB9A900389}"/>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230620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7552-7EA7-C78F-3CD2-DD3E576A3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7F8975-47C1-44AD-6764-122CD7891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464186-D844-91BC-3AE1-70065064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DB2E0-2EB3-7625-96D8-EBCAAF0C56D0}"/>
              </a:ext>
            </a:extLst>
          </p:cNvPr>
          <p:cNvSpPr>
            <a:spLocks noGrp="1"/>
          </p:cNvSpPr>
          <p:nvPr>
            <p:ph type="dt" sz="half" idx="10"/>
          </p:nvPr>
        </p:nvSpPr>
        <p:spPr/>
        <p:txBody>
          <a:bodyPr/>
          <a:lstStyle/>
          <a:p>
            <a:fld id="{855E9F6E-1F30-4ABF-A789-984343D24BE9}" type="datetimeFigureOut">
              <a:rPr lang="en-US" smtClean="0"/>
              <a:t>5/25/2023</a:t>
            </a:fld>
            <a:endParaRPr lang="en-US"/>
          </a:p>
        </p:txBody>
      </p:sp>
      <p:sp>
        <p:nvSpPr>
          <p:cNvPr id="6" name="Footer Placeholder 5">
            <a:extLst>
              <a:ext uri="{FF2B5EF4-FFF2-40B4-BE49-F238E27FC236}">
                <a16:creationId xmlns:a16="http://schemas.microsoft.com/office/drawing/2014/main" id="{2434116E-C54A-F6FC-1B32-2151B1148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F6559-1AEE-38DA-D0D1-8504D6CFBF05}"/>
              </a:ext>
            </a:extLst>
          </p:cNvPr>
          <p:cNvSpPr>
            <a:spLocks noGrp="1"/>
          </p:cNvSpPr>
          <p:nvPr>
            <p:ph type="sldNum" sz="quarter" idx="12"/>
          </p:nvPr>
        </p:nvSpPr>
        <p:spPr/>
        <p:txBody>
          <a:bodyPr/>
          <a:lstStyle/>
          <a:p>
            <a:fld id="{4121B56F-4C19-4822-BF80-FBFF23EC8509}" type="slidenum">
              <a:rPr lang="en-US" smtClean="0"/>
              <a:t>‹#›</a:t>
            </a:fld>
            <a:endParaRPr lang="en-US"/>
          </a:p>
        </p:txBody>
      </p:sp>
    </p:spTree>
    <p:extLst>
      <p:ext uri="{BB962C8B-B14F-4D97-AF65-F5344CB8AC3E}">
        <p14:creationId xmlns:p14="http://schemas.microsoft.com/office/powerpoint/2010/main" val="209255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672FF-E7C7-344B-3F5D-9F5A402843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526B65-8AEF-83C1-39EE-93C486150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184A8-4F84-A096-FDE2-092711104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E9F6E-1F30-4ABF-A789-984343D24BE9}" type="datetimeFigureOut">
              <a:rPr lang="en-US" smtClean="0"/>
              <a:t>5/25/2023</a:t>
            </a:fld>
            <a:endParaRPr lang="en-US"/>
          </a:p>
        </p:txBody>
      </p:sp>
      <p:sp>
        <p:nvSpPr>
          <p:cNvPr id="5" name="Footer Placeholder 4">
            <a:extLst>
              <a:ext uri="{FF2B5EF4-FFF2-40B4-BE49-F238E27FC236}">
                <a16:creationId xmlns:a16="http://schemas.microsoft.com/office/drawing/2014/main" id="{F838C86D-F07D-9CD4-670E-73A03AC9BD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D890D9-397C-2761-DC39-A1649C93A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1B56F-4C19-4822-BF80-FBFF23EC8509}" type="slidenum">
              <a:rPr lang="en-US" smtClean="0"/>
              <a:t>‹#›</a:t>
            </a:fld>
            <a:endParaRPr lang="en-US"/>
          </a:p>
        </p:txBody>
      </p:sp>
    </p:spTree>
    <p:extLst>
      <p:ext uri="{BB962C8B-B14F-4D97-AF65-F5344CB8AC3E}">
        <p14:creationId xmlns:p14="http://schemas.microsoft.com/office/powerpoint/2010/main" val="342664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4ABA-4F5B-6B24-2926-DCF568C86945}"/>
              </a:ext>
            </a:extLst>
          </p:cNvPr>
          <p:cNvSpPr>
            <a:spLocks noGrp="1"/>
          </p:cNvSpPr>
          <p:nvPr>
            <p:ph type="ctrTitle"/>
          </p:nvPr>
        </p:nvSpPr>
        <p:spPr>
          <a:xfrm>
            <a:off x="987287" y="238538"/>
            <a:ext cx="9144000" cy="995363"/>
          </a:xfrm>
        </p:spPr>
        <p:txBody>
          <a:bodyPr/>
          <a:lstStyle/>
          <a:p>
            <a:r>
              <a:rPr lang="en-US" b="1" dirty="0">
                <a:solidFill>
                  <a:schemeClr val="accent6"/>
                </a:solidFill>
              </a:rPr>
              <a:t>UI Best Practices Concepts</a:t>
            </a:r>
          </a:p>
        </p:txBody>
      </p:sp>
      <p:sp>
        <p:nvSpPr>
          <p:cNvPr id="3" name="Subtitle 2">
            <a:extLst>
              <a:ext uri="{FF2B5EF4-FFF2-40B4-BE49-F238E27FC236}">
                <a16:creationId xmlns:a16="http://schemas.microsoft.com/office/drawing/2014/main" id="{4141C489-8AEE-F334-E9EF-84A101EE79BE}"/>
              </a:ext>
            </a:extLst>
          </p:cNvPr>
          <p:cNvSpPr>
            <a:spLocks noGrp="1"/>
          </p:cNvSpPr>
          <p:nvPr>
            <p:ph type="subTitle" idx="1"/>
          </p:nvPr>
        </p:nvSpPr>
        <p:spPr>
          <a:xfrm>
            <a:off x="1524000" y="1415428"/>
            <a:ext cx="9144000" cy="2192476"/>
          </a:xfrm>
        </p:spPr>
        <p:txBody>
          <a:bodyPr>
            <a:noAutofit/>
          </a:bodyPr>
          <a:lstStyle/>
          <a:p>
            <a:pPr algn="l">
              <a:spcAft>
                <a:spcPts val="600"/>
              </a:spcAft>
            </a:pPr>
            <a:r>
              <a:rPr lang="en-US" sz="1600" b="1" dirty="0"/>
              <a:t>Agenda to discuss</a:t>
            </a:r>
          </a:p>
          <a:p>
            <a:pPr marL="342900" indent="-342900" algn="l">
              <a:spcAft>
                <a:spcPts val="600"/>
              </a:spcAft>
              <a:buFont typeface="Arial" panose="020B0604020202020204" pitchFamily="34" charset="0"/>
              <a:buChar char="•"/>
            </a:pPr>
            <a:r>
              <a:rPr lang="en-US" sz="1600" b="1" dirty="0"/>
              <a:t>How to code and develop HTML.</a:t>
            </a:r>
          </a:p>
          <a:p>
            <a:pPr marL="342900" indent="-342900" algn="l">
              <a:spcAft>
                <a:spcPts val="600"/>
              </a:spcAft>
              <a:buFont typeface="Arial" panose="020B0604020202020204" pitchFamily="34" charset="0"/>
              <a:buChar char="•"/>
            </a:pPr>
            <a:r>
              <a:rPr lang="en-US" sz="1600" b="1" dirty="0"/>
              <a:t>How to code and develop CSS.</a:t>
            </a:r>
          </a:p>
          <a:p>
            <a:pPr marL="342900" indent="-342900" algn="l">
              <a:spcAft>
                <a:spcPts val="600"/>
              </a:spcAft>
              <a:buFont typeface="Arial" panose="020B0604020202020204" pitchFamily="34" charset="0"/>
              <a:buChar char="•"/>
            </a:pPr>
            <a:r>
              <a:rPr lang="en-US" sz="1600" b="1" dirty="0"/>
              <a:t>How to maintain the JavaScript code.</a:t>
            </a:r>
          </a:p>
          <a:p>
            <a:pPr algn="l"/>
            <a:endParaRPr lang="en-US" sz="1600" b="1" dirty="0"/>
          </a:p>
        </p:txBody>
      </p:sp>
    </p:spTree>
    <p:extLst>
      <p:ext uri="{BB962C8B-B14F-4D97-AF65-F5344CB8AC3E}">
        <p14:creationId xmlns:p14="http://schemas.microsoft.com/office/powerpoint/2010/main" val="314783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5DBC-8459-D9B1-2F94-D6A45B537364}"/>
              </a:ext>
            </a:extLst>
          </p:cNvPr>
          <p:cNvSpPr>
            <a:spLocks noGrp="1"/>
          </p:cNvSpPr>
          <p:nvPr>
            <p:ph type="title"/>
          </p:nvPr>
        </p:nvSpPr>
        <p:spPr>
          <a:xfrm>
            <a:off x="838200" y="116647"/>
            <a:ext cx="10515600" cy="420066"/>
          </a:xfrm>
        </p:spPr>
        <p:txBody>
          <a:bodyPr>
            <a:normAutofit fontScale="90000"/>
          </a:bodyPr>
          <a:lstStyle/>
          <a:p>
            <a:r>
              <a:rPr lang="en-US" sz="4400" b="1" dirty="0">
                <a:solidFill>
                  <a:schemeClr val="accent5"/>
                </a:solidFill>
              </a:rPr>
              <a:t>How to maintain the JavaScript code.</a:t>
            </a:r>
            <a:endParaRPr lang="en-US" dirty="0"/>
          </a:p>
        </p:txBody>
      </p:sp>
      <p:sp>
        <p:nvSpPr>
          <p:cNvPr id="3" name="Content Placeholder 2">
            <a:extLst>
              <a:ext uri="{FF2B5EF4-FFF2-40B4-BE49-F238E27FC236}">
                <a16:creationId xmlns:a16="http://schemas.microsoft.com/office/drawing/2014/main" id="{35D4BAC9-C77F-2D08-AF21-B2F9D8D9E156}"/>
              </a:ext>
            </a:extLst>
          </p:cNvPr>
          <p:cNvSpPr>
            <a:spLocks noGrp="1"/>
          </p:cNvSpPr>
          <p:nvPr>
            <p:ph idx="1"/>
          </p:nvPr>
        </p:nvSpPr>
        <p:spPr>
          <a:xfrm>
            <a:off x="838200" y="646043"/>
            <a:ext cx="10515600" cy="5530920"/>
          </a:xfrm>
        </p:spPr>
        <p:txBody>
          <a:bodyPr>
            <a:normAutofit/>
          </a:bodyPr>
          <a:lstStyle/>
          <a:p>
            <a:r>
              <a:rPr lang="en-US" sz="1600" dirty="0"/>
              <a:t>When you're writing JavaScript code, it's important to minimize the use of console.log statements for testing and debugging purposes. Instead, it's recommended to use a more structured approach, such as setting breakpoints and using the debugging tools provided by your browser's developer console.</a:t>
            </a:r>
          </a:p>
          <a:p>
            <a:pPr marL="0" indent="0">
              <a:buNone/>
            </a:pPr>
            <a:r>
              <a:rPr lang="en-US" sz="1600" dirty="0"/>
              <a:t>	</a:t>
            </a:r>
            <a:r>
              <a:rPr lang="en-US" sz="1600" b="1" dirty="0"/>
              <a:t>Here's an example of how you can use breakpoints to test your code:</a:t>
            </a:r>
          </a:p>
          <a:p>
            <a:pPr marL="0" indent="0">
              <a:buNone/>
            </a:pPr>
            <a:r>
              <a:rPr lang="en-US" sz="1600" b="1" dirty="0"/>
              <a:t>	1. Open your web page in your browser and open the developer console by pressing F12.</a:t>
            </a:r>
          </a:p>
          <a:p>
            <a:pPr marL="0" indent="0">
              <a:buNone/>
            </a:pPr>
            <a:r>
              <a:rPr lang="en-US" sz="1600" b="1" dirty="0"/>
              <a:t>	2. Navigate to the "Sources" tab and find the JavaScript file you want to debug.</a:t>
            </a:r>
          </a:p>
          <a:p>
            <a:pPr marL="0" indent="0">
              <a:buNone/>
            </a:pPr>
            <a:r>
              <a:rPr lang="en-US" sz="1600" b="1" dirty="0"/>
              <a:t>	3. Click on the line number where you want to set a breakpoint. This will add a red circle to the line number.</a:t>
            </a:r>
          </a:p>
          <a:p>
            <a:pPr marL="0" indent="0">
              <a:buNone/>
            </a:pPr>
            <a:r>
              <a:rPr lang="en-US" sz="1600" b="1" dirty="0"/>
              <a:t>	4. Refresh your web page and perform the actions you want to test in your code.</a:t>
            </a:r>
          </a:p>
          <a:p>
            <a:pPr marL="0" indent="0">
              <a:buNone/>
            </a:pPr>
            <a:r>
              <a:rPr lang="en-US" sz="1600" dirty="0"/>
              <a:t>	When the code execution reaches the line with the breakpoint, the browser will pause, and you can inspect the 	values of your variables and step through your code line by line.</a:t>
            </a:r>
          </a:p>
          <a:p>
            <a:pPr marL="0" indent="0">
              <a:buNone/>
            </a:pPr>
            <a:r>
              <a:rPr lang="en-US" sz="1600" dirty="0"/>
              <a:t>	Using breakpoints allows you to test your code in a more structured and controlled manner, and it can also help 	you to identify and fix issues more efficiently. It's a best practice to minimize the use of console.log statements in 	production code, as they can slow down the performance of your application and clutter your console output.</a:t>
            </a:r>
          </a:p>
          <a:p>
            <a:r>
              <a:rPr lang="en-US" sz="1600" dirty="0"/>
              <a:t>When writing functions in JavaScript, it's important to keep them concise and focused on a single task. If a function has a large or complex functionality, it's often a good idea to break it down into smaller blocks of code and then bind them together in the main method. This approach is known as modular programming or modular design.</a:t>
            </a:r>
          </a:p>
          <a:p>
            <a:pPr marL="0" indent="0">
              <a:buNone/>
            </a:pPr>
            <a:endParaRPr lang="en-US" sz="1600" dirty="0"/>
          </a:p>
        </p:txBody>
      </p:sp>
    </p:spTree>
    <p:extLst>
      <p:ext uri="{BB962C8B-B14F-4D97-AF65-F5344CB8AC3E}">
        <p14:creationId xmlns:p14="http://schemas.microsoft.com/office/powerpoint/2010/main" val="87166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F326-C9B2-CDA5-CD4C-AAE35812F7A6}"/>
              </a:ext>
            </a:extLst>
          </p:cNvPr>
          <p:cNvSpPr>
            <a:spLocks noGrp="1"/>
          </p:cNvSpPr>
          <p:nvPr>
            <p:ph type="title"/>
          </p:nvPr>
        </p:nvSpPr>
        <p:spPr>
          <a:xfrm>
            <a:off x="838200" y="136526"/>
            <a:ext cx="10515600" cy="449884"/>
          </a:xfrm>
        </p:spPr>
        <p:txBody>
          <a:bodyPr>
            <a:normAutofit fontScale="90000"/>
          </a:bodyPr>
          <a:lstStyle/>
          <a:p>
            <a:r>
              <a:rPr lang="en-US" sz="4400" b="1" dirty="0">
                <a:solidFill>
                  <a:schemeClr val="accent5"/>
                </a:solidFill>
              </a:rPr>
              <a:t>How to maintain the JavaScript code.</a:t>
            </a:r>
            <a:endParaRPr lang="en-US" dirty="0"/>
          </a:p>
        </p:txBody>
      </p:sp>
      <p:sp>
        <p:nvSpPr>
          <p:cNvPr id="3" name="Content Placeholder 2">
            <a:extLst>
              <a:ext uri="{FF2B5EF4-FFF2-40B4-BE49-F238E27FC236}">
                <a16:creationId xmlns:a16="http://schemas.microsoft.com/office/drawing/2014/main" id="{70B29BDF-7E31-5997-23C7-191DAD6AB00E}"/>
              </a:ext>
            </a:extLst>
          </p:cNvPr>
          <p:cNvSpPr>
            <a:spLocks noGrp="1"/>
          </p:cNvSpPr>
          <p:nvPr>
            <p:ph idx="1"/>
          </p:nvPr>
        </p:nvSpPr>
        <p:spPr>
          <a:xfrm>
            <a:off x="838200" y="665922"/>
            <a:ext cx="10515600" cy="5511041"/>
          </a:xfrm>
        </p:spPr>
        <p:txBody>
          <a:bodyPr>
            <a:normAutofit/>
          </a:bodyPr>
          <a:lstStyle/>
          <a:p>
            <a:r>
              <a:rPr lang="en-US" sz="1600" dirty="0"/>
              <a:t>Modular programming allows you to divide a complex task into smaller, more manageable subtasks. Each subtask can then be written as a separate function or module, with a clear and specific purpose. By breaking down the functionality into smaller blocks, you can improve the readability and maintainability of your code, as well as making it easier to test and debug.</a:t>
            </a:r>
          </a:p>
          <a:p>
            <a:pPr marL="0" indent="0">
              <a:buNone/>
            </a:pPr>
            <a:r>
              <a:rPr lang="en-US" sz="1600" dirty="0"/>
              <a:t>	</a:t>
            </a:r>
            <a:r>
              <a:rPr lang="en-US" sz="1600" b="1" dirty="0"/>
              <a:t>Example : function </a:t>
            </a:r>
            <a:r>
              <a:rPr lang="en-US" sz="1600" b="1" dirty="0" err="1"/>
              <a:t>mainFunction</a:t>
            </a:r>
            <a:r>
              <a:rPr lang="en-US" sz="1600" b="1" dirty="0"/>
              <a:t>() { </a:t>
            </a:r>
            <a:br>
              <a:rPr lang="en-US" sz="1600" b="1" dirty="0"/>
            </a:br>
            <a:r>
              <a:rPr lang="en-US" sz="1600" b="1" dirty="0"/>
              <a:t>		     let </a:t>
            </a:r>
            <a:r>
              <a:rPr lang="en-US" sz="1600" b="1" dirty="0" err="1"/>
              <a:t>resultA</a:t>
            </a:r>
            <a:r>
              <a:rPr lang="en-US" sz="1600" b="1" dirty="0"/>
              <a:t> = </a:t>
            </a:r>
            <a:r>
              <a:rPr lang="en-US" sz="1600" b="1" dirty="0" err="1"/>
              <a:t>blockA</a:t>
            </a:r>
            <a:r>
              <a:rPr lang="en-US" sz="1600" b="1" dirty="0"/>
              <a:t>();</a:t>
            </a:r>
          </a:p>
          <a:p>
            <a:pPr marL="0" indent="0">
              <a:buNone/>
            </a:pPr>
            <a:r>
              <a:rPr lang="en-US" sz="1600" b="1" dirty="0"/>
              <a:t>		     let </a:t>
            </a:r>
            <a:r>
              <a:rPr lang="en-US" sz="1600" b="1" dirty="0" err="1"/>
              <a:t>resultB</a:t>
            </a:r>
            <a:r>
              <a:rPr lang="en-US" sz="1600" b="1" dirty="0"/>
              <a:t> = </a:t>
            </a:r>
            <a:r>
              <a:rPr lang="en-US" sz="1600" b="1" dirty="0" err="1"/>
              <a:t>blockB</a:t>
            </a:r>
            <a:r>
              <a:rPr lang="en-US" sz="1600" b="1" dirty="0"/>
              <a:t>();</a:t>
            </a:r>
          </a:p>
          <a:p>
            <a:pPr marL="0" indent="0">
              <a:buNone/>
            </a:pPr>
            <a:r>
              <a:rPr lang="en-US" sz="1600" b="1" dirty="0"/>
              <a:t>		     let </a:t>
            </a:r>
            <a:r>
              <a:rPr lang="en-US" sz="1600" b="1" dirty="0" err="1"/>
              <a:t>finalResult</a:t>
            </a:r>
            <a:r>
              <a:rPr lang="en-US" sz="1600" b="1" dirty="0"/>
              <a:t> = </a:t>
            </a:r>
            <a:r>
              <a:rPr lang="en-US" sz="1600" b="1" dirty="0" err="1"/>
              <a:t>resultA</a:t>
            </a:r>
            <a:r>
              <a:rPr lang="en-US" sz="1600" b="1" dirty="0"/>
              <a:t> + </a:t>
            </a:r>
            <a:r>
              <a:rPr lang="en-US" sz="1600" b="1" dirty="0" err="1"/>
              <a:t>resultB</a:t>
            </a:r>
            <a:r>
              <a:rPr lang="en-US" sz="1600" b="1" dirty="0"/>
              <a:t>;</a:t>
            </a:r>
          </a:p>
          <a:p>
            <a:pPr marL="0" indent="0">
              <a:buNone/>
            </a:pPr>
            <a:r>
              <a:rPr lang="en-US" sz="1600" b="1" dirty="0"/>
              <a:t>  		     return </a:t>
            </a:r>
            <a:r>
              <a:rPr lang="en-US" sz="1600" b="1" dirty="0" err="1"/>
              <a:t>finalResult</a:t>
            </a:r>
            <a:r>
              <a:rPr lang="en-US" sz="1600" b="1" dirty="0"/>
              <a:t>;</a:t>
            </a:r>
          </a:p>
          <a:p>
            <a:pPr marL="0" indent="0">
              <a:buNone/>
            </a:pPr>
            <a:r>
              <a:rPr lang="en-US" sz="1600" b="1" dirty="0"/>
              <a:t>		}</a:t>
            </a:r>
          </a:p>
          <a:p>
            <a:pPr marL="0" indent="0">
              <a:buNone/>
            </a:pPr>
            <a:r>
              <a:rPr lang="en-US" sz="1600" b="1" dirty="0"/>
              <a:t>		function </a:t>
            </a:r>
            <a:r>
              <a:rPr lang="en-US" sz="1600" b="1" dirty="0" err="1"/>
              <a:t>blockA</a:t>
            </a:r>
            <a:r>
              <a:rPr lang="en-US" sz="1600" b="1" dirty="0"/>
              <a:t>() { // Add your code }</a:t>
            </a:r>
          </a:p>
          <a:p>
            <a:pPr marL="0" indent="0">
              <a:buNone/>
            </a:pPr>
            <a:r>
              <a:rPr lang="en-US" sz="1600" b="1" dirty="0"/>
              <a:t>		function </a:t>
            </a:r>
            <a:r>
              <a:rPr lang="en-US" sz="1600" b="1" dirty="0" err="1"/>
              <a:t>blockB</a:t>
            </a:r>
            <a:r>
              <a:rPr lang="en-US" sz="1600" b="1" dirty="0"/>
              <a:t>() { // add your code }</a:t>
            </a:r>
          </a:p>
          <a:p>
            <a:pPr marL="0" indent="0">
              <a:buNone/>
            </a:pPr>
            <a:r>
              <a:rPr lang="en-US" sz="1600" dirty="0"/>
              <a:t>In this example, </a:t>
            </a:r>
            <a:r>
              <a:rPr lang="en-US" sz="1600" dirty="0" err="1"/>
              <a:t>mainFunction</a:t>
            </a:r>
            <a:r>
              <a:rPr lang="en-US" sz="1600" dirty="0"/>
              <a:t>() calls two separate blocks of code, </a:t>
            </a:r>
            <a:r>
              <a:rPr lang="en-US" sz="1600" dirty="0" err="1"/>
              <a:t>blockA</a:t>
            </a:r>
            <a:r>
              <a:rPr lang="en-US" sz="1600" dirty="0"/>
              <a:t>() and </a:t>
            </a:r>
            <a:r>
              <a:rPr lang="en-US" sz="1600" dirty="0" err="1"/>
              <a:t>blockB</a:t>
            </a:r>
            <a:r>
              <a:rPr lang="en-US" sz="1600" dirty="0"/>
              <a:t>(), and combines their results into a final output. Each block of code has a specific task and can be tested and debugged separately from the other blocks. This approach makes the code easier to read and understand, and it also makes it easier to modify or extend the functionality in the future.</a:t>
            </a:r>
          </a:p>
        </p:txBody>
      </p:sp>
    </p:spTree>
    <p:extLst>
      <p:ext uri="{BB962C8B-B14F-4D97-AF65-F5344CB8AC3E}">
        <p14:creationId xmlns:p14="http://schemas.microsoft.com/office/powerpoint/2010/main" val="273522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77DB-6A78-BA4A-25BA-85E0157C0B60}"/>
              </a:ext>
            </a:extLst>
          </p:cNvPr>
          <p:cNvSpPr>
            <a:spLocks noGrp="1"/>
          </p:cNvSpPr>
          <p:nvPr>
            <p:ph type="title"/>
          </p:nvPr>
        </p:nvSpPr>
        <p:spPr/>
        <p:txBody>
          <a:bodyPr/>
          <a:lstStyle/>
          <a:p>
            <a:pPr algn="ctr"/>
            <a:endParaRPr lang="en-US" dirty="0">
              <a:solidFill>
                <a:schemeClr val="accent5"/>
              </a:solidFill>
            </a:endParaRPr>
          </a:p>
        </p:txBody>
      </p:sp>
      <p:sp>
        <p:nvSpPr>
          <p:cNvPr id="3" name="Content Placeholder 2">
            <a:extLst>
              <a:ext uri="{FF2B5EF4-FFF2-40B4-BE49-F238E27FC236}">
                <a16:creationId xmlns:a16="http://schemas.microsoft.com/office/drawing/2014/main" id="{75956E97-1B79-BEC8-E5B8-D77573DD62BE}"/>
              </a:ext>
            </a:extLst>
          </p:cNvPr>
          <p:cNvSpPr>
            <a:spLocks noGrp="1"/>
          </p:cNvSpPr>
          <p:nvPr>
            <p:ph idx="1"/>
          </p:nvPr>
        </p:nvSpPr>
        <p:spPr/>
        <p:txBody>
          <a:bodyPr>
            <a:normAutofit/>
          </a:bodyPr>
          <a:lstStyle/>
          <a:p>
            <a:pPr marL="0" indent="0" algn="ctr">
              <a:buNone/>
            </a:pPr>
            <a:endParaRPr lang="en-US" sz="3600" dirty="0">
              <a:solidFill>
                <a:schemeClr val="accent5"/>
              </a:solidFill>
            </a:endParaRPr>
          </a:p>
          <a:p>
            <a:pPr marL="0" indent="0" algn="ctr">
              <a:buNone/>
            </a:pPr>
            <a:endParaRPr lang="en-US" sz="3600" dirty="0">
              <a:solidFill>
                <a:schemeClr val="accent5"/>
              </a:solidFill>
            </a:endParaRPr>
          </a:p>
          <a:p>
            <a:pPr marL="0" indent="0" algn="ctr">
              <a:buNone/>
            </a:pPr>
            <a:r>
              <a:rPr lang="en-US" sz="3600" dirty="0">
                <a:solidFill>
                  <a:schemeClr val="accent5"/>
                </a:solidFill>
              </a:rPr>
              <a:t>Thank</a:t>
            </a:r>
            <a:r>
              <a:rPr lang="en-US" sz="3600" dirty="0"/>
              <a:t> </a:t>
            </a:r>
            <a:r>
              <a:rPr lang="en-US" sz="3600" dirty="0">
                <a:solidFill>
                  <a:schemeClr val="accent5"/>
                </a:solidFill>
              </a:rPr>
              <a:t>You</a:t>
            </a:r>
            <a:endParaRPr lang="en-US" sz="3600" dirty="0"/>
          </a:p>
        </p:txBody>
      </p:sp>
    </p:spTree>
    <p:extLst>
      <p:ext uri="{BB962C8B-B14F-4D97-AF65-F5344CB8AC3E}">
        <p14:creationId xmlns:p14="http://schemas.microsoft.com/office/powerpoint/2010/main" val="379586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82B1-6618-4317-ACB1-20E205776858}"/>
              </a:ext>
            </a:extLst>
          </p:cNvPr>
          <p:cNvSpPr>
            <a:spLocks noGrp="1"/>
          </p:cNvSpPr>
          <p:nvPr>
            <p:ph type="title"/>
          </p:nvPr>
        </p:nvSpPr>
        <p:spPr>
          <a:xfrm>
            <a:off x="838200" y="365125"/>
            <a:ext cx="10515600" cy="638727"/>
          </a:xfrm>
        </p:spPr>
        <p:txBody>
          <a:bodyPr>
            <a:normAutofit/>
          </a:bodyPr>
          <a:lstStyle/>
          <a:p>
            <a:r>
              <a:rPr lang="en-US" sz="3200" b="1" dirty="0">
                <a:solidFill>
                  <a:schemeClr val="accent5"/>
                </a:solidFill>
              </a:rPr>
              <a:t>How to code and develop HTML.</a:t>
            </a:r>
          </a:p>
        </p:txBody>
      </p:sp>
      <p:sp>
        <p:nvSpPr>
          <p:cNvPr id="3" name="Content Placeholder 2">
            <a:extLst>
              <a:ext uri="{FF2B5EF4-FFF2-40B4-BE49-F238E27FC236}">
                <a16:creationId xmlns:a16="http://schemas.microsoft.com/office/drawing/2014/main" id="{A81A34EA-B373-F7CB-F006-0804DB51CAAA}"/>
              </a:ext>
            </a:extLst>
          </p:cNvPr>
          <p:cNvSpPr>
            <a:spLocks noGrp="1"/>
          </p:cNvSpPr>
          <p:nvPr>
            <p:ph idx="1"/>
          </p:nvPr>
        </p:nvSpPr>
        <p:spPr>
          <a:xfrm>
            <a:off x="838200" y="1113184"/>
            <a:ext cx="9189720" cy="5155536"/>
          </a:xfrm>
        </p:spPr>
        <p:txBody>
          <a:bodyPr>
            <a:normAutofit/>
          </a:bodyPr>
          <a:lstStyle/>
          <a:p>
            <a:r>
              <a:rPr lang="en-US" sz="1600" dirty="0"/>
              <a:t>The very first step when you're using HTML5. Use the HTML5 tags because there are few tags which are deprecated from the HTML to HTML5 </a:t>
            </a:r>
          </a:p>
          <a:p>
            <a:pPr marL="0" indent="0">
              <a:buNone/>
            </a:pPr>
            <a:r>
              <a:rPr lang="en-US" sz="1600" dirty="0"/>
              <a:t>	</a:t>
            </a:r>
            <a:r>
              <a:rPr lang="en-US" sz="1600" b="1" dirty="0" err="1"/>
              <a:t>Eg</a:t>
            </a:r>
            <a:r>
              <a:rPr lang="en-US" sz="1600" b="1" dirty="0"/>
              <a:t>:- </a:t>
            </a:r>
            <a:r>
              <a:rPr lang="en-US" sz="1600" b="1" i="0" dirty="0">
                <a:solidFill>
                  <a:srgbClr val="111827"/>
                </a:solidFill>
                <a:effectLst/>
                <a:latin typeface="Söhne Mono"/>
              </a:rPr>
              <a:t>&lt;acronym&gt; in HTML5 it was replaced with &lt;</a:t>
            </a:r>
            <a:r>
              <a:rPr lang="en-US" sz="1600" b="1" i="0" dirty="0" err="1">
                <a:solidFill>
                  <a:srgbClr val="111827"/>
                </a:solidFill>
                <a:effectLst/>
                <a:latin typeface="Söhne Mono"/>
              </a:rPr>
              <a:t>abbr</a:t>
            </a:r>
            <a:r>
              <a:rPr lang="en-US" sz="1600" b="1" i="0" dirty="0">
                <a:solidFill>
                  <a:srgbClr val="111827"/>
                </a:solidFill>
                <a:effectLst/>
                <a:latin typeface="Söhne Mono"/>
              </a:rPr>
              <a:t>&gt; like wise many of them are deprecated 	from html to html5.</a:t>
            </a:r>
          </a:p>
          <a:p>
            <a:r>
              <a:rPr lang="en-US" sz="1600" dirty="0"/>
              <a:t>Using tables for creating forms is not recommended because it can lead to accessibility issues and make the code difficult to maintain. It is better to use appropriate </a:t>
            </a:r>
          </a:p>
          <a:p>
            <a:r>
              <a:rPr lang="en-US" sz="1600" dirty="0"/>
              <a:t>HTML tags and CSS classes to create forms that are both accessible and easy to maintain. If you are using the Salesforce Lightning Design System (SLDS) for your project, it is recommended to use SLDS classes to style your forms. SLDS provides a set of predefined CSS classes that you can use to create consistent and visually appealing forms that match the Salesforce design language. </a:t>
            </a:r>
          </a:p>
          <a:p>
            <a:r>
              <a:rPr lang="en-US" sz="1600" dirty="0"/>
              <a:t>To use SLDS classes for your forms, you can refer to the SLDS documentation and identify the appropriate classes to use for each form element. </a:t>
            </a:r>
          </a:p>
          <a:p>
            <a:pPr marL="0" indent="0">
              <a:buNone/>
            </a:pPr>
            <a:r>
              <a:rPr lang="en-US" sz="1600" dirty="0"/>
              <a:t>	</a:t>
            </a:r>
            <a:r>
              <a:rPr lang="en-US" sz="1600" b="1" dirty="0"/>
              <a:t>For example, you can use the </a:t>
            </a:r>
            <a:r>
              <a:rPr lang="en-US" sz="1600" b="1" dirty="0" err="1"/>
              <a:t>slds</a:t>
            </a:r>
            <a:r>
              <a:rPr lang="en-US" sz="1600" b="1" dirty="0"/>
              <a:t>-form class on the &lt;form&gt; tag and the </a:t>
            </a:r>
            <a:r>
              <a:rPr lang="en-US" sz="1600" b="1" dirty="0" err="1"/>
              <a:t>slds</a:t>
            </a:r>
            <a:r>
              <a:rPr lang="en-US" sz="1600" b="1" dirty="0"/>
              <a:t>-form-element class 	on each input element to apply the SLDS styling. By using SLDS classes, you can ensure that your 	forms are consistent with the rest of your Salesforce application and are easy to style and 	maintain</a:t>
            </a:r>
          </a:p>
        </p:txBody>
      </p:sp>
    </p:spTree>
    <p:extLst>
      <p:ext uri="{BB962C8B-B14F-4D97-AF65-F5344CB8AC3E}">
        <p14:creationId xmlns:p14="http://schemas.microsoft.com/office/powerpoint/2010/main" val="238125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C473-6794-0CA0-094B-867352599F28}"/>
              </a:ext>
            </a:extLst>
          </p:cNvPr>
          <p:cNvSpPr>
            <a:spLocks noGrp="1"/>
          </p:cNvSpPr>
          <p:nvPr>
            <p:ph type="title"/>
          </p:nvPr>
        </p:nvSpPr>
        <p:spPr>
          <a:xfrm rot="10800000" flipV="1">
            <a:off x="838200" y="142240"/>
            <a:ext cx="10515600" cy="538797"/>
          </a:xfrm>
        </p:spPr>
        <p:txBody>
          <a:bodyPr>
            <a:normAutofit fontScale="90000"/>
          </a:bodyPr>
          <a:lstStyle/>
          <a:p>
            <a:r>
              <a:rPr lang="en-US" sz="4400" b="1" dirty="0">
                <a:solidFill>
                  <a:schemeClr val="accent5"/>
                </a:solidFill>
              </a:rPr>
              <a:t>How to code and develop HTML.</a:t>
            </a:r>
            <a:endParaRPr lang="en-US" dirty="0"/>
          </a:p>
        </p:txBody>
      </p:sp>
      <p:sp>
        <p:nvSpPr>
          <p:cNvPr id="3" name="Content Placeholder 2">
            <a:extLst>
              <a:ext uri="{FF2B5EF4-FFF2-40B4-BE49-F238E27FC236}">
                <a16:creationId xmlns:a16="http://schemas.microsoft.com/office/drawing/2014/main" id="{185C383C-73CC-BBD1-2D56-5939215F8BBF}"/>
              </a:ext>
            </a:extLst>
          </p:cNvPr>
          <p:cNvSpPr>
            <a:spLocks noGrp="1"/>
          </p:cNvSpPr>
          <p:nvPr>
            <p:ph idx="1"/>
          </p:nvPr>
        </p:nvSpPr>
        <p:spPr>
          <a:xfrm>
            <a:off x="838200" y="762000"/>
            <a:ext cx="9514840" cy="5720080"/>
          </a:xfrm>
        </p:spPr>
        <p:txBody>
          <a:bodyPr>
            <a:normAutofit/>
          </a:bodyPr>
          <a:lstStyle/>
          <a:p>
            <a:r>
              <a:rPr lang="en-US" sz="1600" dirty="0"/>
              <a:t>It is not recommended to use &amp;</a:t>
            </a:r>
            <a:r>
              <a:rPr lang="en-US" sz="1600" dirty="0" err="1"/>
              <a:t>nbsp</a:t>
            </a:r>
            <a:r>
              <a:rPr lang="en-US" sz="1600" dirty="0"/>
              <a:t>; (non-breaking space) in your code to create space between text, as it can cause compatibility issues with different browsers. Instead, it is better to use CSS to add space between text. </a:t>
            </a:r>
          </a:p>
          <a:p>
            <a:pPr marL="0" indent="0">
              <a:buNone/>
            </a:pPr>
            <a:r>
              <a:rPr lang="en-US" sz="1600" dirty="0"/>
              <a:t>	You can use the padding or margin CSS properties to add space between text or elements on a 	page. </a:t>
            </a:r>
          </a:p>
          <a:p>
            <a:pPr marL="0" indent="0">
              <a:buNone/>
            </a:pPr>
            <a:r>
              <a:rPr lang="en-US" sz="1600" dirty="0"/>
              <a:t>	</a:t>
            </a:r>
            <a:r>
              <a:rPr lang="en-US" sz="1600" b="1" dirty="0"/>
              <a:t>For example, you can add padding to a paragraph element to create space between the text 	and the edge of its container:</a:t>
            </a:r>
          </a:p>
          <a:p>
            <a:pPr marL="0" indent="0">
              <a:buNone/>
            </a:pPr>
            <a:r>
              <a:rPr lang="en-US" sz="1600" b="1" dirty="0"/>
              <a:t>	&lt;p class=“pd-left"&gt;This is some text with space around it.&lt;/p&gt;</a:t>
            </a:r>
            <a:r>
              <a:rPr lang="en-US" sz="1600" dirty="0"/>
              <a:t>	</a:t>
            </a:r>
          </a:p>
          <a:p>
            <a:pPr marL="0" indent="0">
              <a:buNone/>
            </a:pPr>
            <a:r>
              <a:rPr lang="en-US" sz="1600" dirty="0"/>
              <a:t>	</a:t>
            </a:r>
            <a:r>
              <a:rPr lang="en-US" sz="1600" b="1" dirty="0"/>
              <a:t>for that class give it as padding-left:10px this is actual process.</a:t>
            </a:r>
          </a:p>
          <a:p>
            <a:r>
              <a:rPr lang="en-US" sz="1600" dirty="0"/>
              <a:t>When using HTML5, it is recommended to use the new HTML5 tags such as &lt;nav&gt;, &lt;header&gt;, &lt;section&gt;, and &lt;article&gt;, among others. These tags are designed to provide a semantic structure to web pages and make them more accessible and responsive.</a:t>
            </a:r>
          </a:p>
          <a:p>
            <a:r>
              <a:rPr lang="en-US" sz="1600" dirty="0"/>
              <a:t>Using HTML5 tags also helps to create more responsive pages. The new HTML5 tags are designed to work well with CSS and JavaScript, allowing you to create flexible layouts and responsive designs that adapt to different screen sizes and devices. By using these tags, you can create web pages that are optimized for a wide range of devices and provide a better user experience.</a:t>
            </a:r>
          </a:p>
          <a:p>
            <a:pPr marL="0" indent="0">
              <a:buNone/>
            </a:pPr>
            <a:r>
              <a:rPr lang="en-US" sz="1600" dirty="0"/>
              <a:t>	</a:t>
            </a:r>
            <a:r>
              <a:rPr lang="en-US" sz="1600" b="1" dirty="0"/>
              <a:t>In summary, by using HTML5 tags like &lt;nav&gt;, &lt;header&gt;, &lt;section&gt;, and &lt;article&gt;, you can create 	more semantic, accessible, and responsive web pages that are easier to understand, navigate, and 	use for your users.</a:t>
            </a:r>
          </a:p>
        </p:txBody>
      </p:sp>
    </p:spTree>
    <p:extLst>
      <p:ext uri="{BB962C8B-B14F-4D97-AF65-F5344CB8AC3E}">
        <p14:creationId xmlns:p14="http://schemas.microsoft.com/office/powerpoint/2010/main" val="110261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5C12C-E2C0-93BD-A195-07C449613D42}"/>
              </a:ext>
            </a:extLst>
          </p:cNvPr>
          <p:cNvSpPr>
            <a:spLocks noGrp="1"/>
          </p:cNvSpPr>
          <p:nvPr>
            <p:ph type="title"/>
          </p:nvPr>
        </p:nvSpPr>
        <p:spPr>
          <a:xfrm>
            <a:off x="838200" y="176282"/>
            <a:ext cx="10515600" cy="579092"/>
          </a:xfrm>
        </p:spPr>
        <p:txBody>
          <a:bodyPr>
            <a:normAutofit fontScale="90000"/>
          </a:bodyPr>
          <a:lstStyle/>
          <a:p>
            <a:r>
              <a:rPr lang="en-US" sz="4400" b="1" dirty="0">
                <a:solidFill>
                  <a:schemeClr val="accent5"/>
                </a:solidFill>
              </a:rPr>
              <a:t>How to code and develop HTML.</a:t>
            </a:r>
            <a:endParaRPr lang="en-US" dirty="0"/>
          </a:p>
        </p:txBody>
      </p:sp>
      <p:sp>
        <p:nvSpPr>
          <p:cNvPr id="3" name="Content Placeholder 2">
            <a:extLst>
              <a:ext uri="{FF2B5EF4-FFF2-40B4-BE49-F238E27FC236}">
                <a16:creationId xmlns:a16="http://schemas.microsoft.com/office/drawing/2014/main" id="{0F8A18A2-0B7E-F469-8922-156EDA036923}"/>
              </a:ext>
            </a:extLst>
          </p:cNvPr>
          <p:cNvSpPr>
            <a:spLocks noGrp="1"/>
          </p:cNvSpPr>
          <p:nvPr>
            <p:ph idx="1"/>
          </p:nvPr>
        </p:nvSpPr>
        <p:spPr>
          <a:xfrm>
            <a:off x="838200" y="834887"/>
            <a:ext cx="9180443" cy="5277678"/>
          </a:xfrm>
        </p:spPr>
        <p:txBody>
          <a:bodyPr>
            <a:normAutofit/>
          </a:bodyPr>
          <a:lstStyle/>
          <a:p>
            <a:r>
              <a:rPr lang="en-US" sz="1600" dirty="0"/>
              <a:t>It is recommended to keep your HTML code as concise and organized as possible. To do this, it is a good practice to limit your HTML files to no more than 200 lines of code. This helps to keep your code manageable and easy to understand, which can save time and reduce errors in the development process.</a:t>
            </a:r>
          </a:p>
          <a:p>
            <a:r>
              <a:rPr lang="en-US" sz="1600" dirty="0"/>
              <a:t>If you have a large amount of data to display on a web page, it is better to divide it into smaller, more manageable components. This can be achieved by breaking the page into child components and adding them to a parent component. By doing this, you can reduce the load time in the Document Object Model (DOM) and improve the performance of your web page.</a:t>
            </a:r>
          </a:p>
          <a:p>
            <a:pPr marL="0" indent="0">
              <a:buNone/>
            </a:pPr>
            <a:r>
              <a:rPr lang="en-US" sz="1600" dirty="0"/>
              <a:t>	</a:t>
            </a:r>
            <a:r>
              <a:rPr lang="en-US" sz="1600" b="1" dirty="0"/>
              <a:t>For example, if you have a page that displays a large table of data, you can break it up into 	smaller tables or use pagination to display a limited amount of data on each page. You can also 	use lazy loading to load data as needed, which can further reduce the load time and improve 	the user experience.</a:t>
            </a:r>
          </a:p>
          <a:p>
            <a:r>
              <a:rPr lang="en-US" sz="1600" dirty="0"/>
              <a:t>In summary, by reducing the amount of code in your HTML files and breaking up large data sets into smaller, more manageable components, you can improve the performance and maintainability of your web pages. This can help to create a better user experience and make your development process more efficient.</a:t>
            </a:r>
          </a:p>
        </p:txBody>
      </p:sp>
    </p:spTree>
    <p:extLst>
      <p:ext uri="{BB962C8B-B14F-4D97-AF65-F5344CB8AC3E}">
        <p14:creationId xmlns:p14="http://schemas.microsoft.com/office/powerpoint/2010/main" val="226153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6A7-F498-98D2-EBB3-B00151F467A8}"/>
              </a:ext>
            </a:extLst>
          </p:cNvPr>
          <p:cNvSpPr>
            <a:spLocks noGrp="1"/>
          </p:cNvSpPr>
          <p:nvPr>
            <p:ph type="title"/>
          </p:nvPr>
        </p:nvSpPr>
        <p:spPr>
          <a:xfrm>
            <a:off x="838200" y="106708"/>
            <a:ext cx="10515600" cy="574329"/>
          </a:xfrm>
        </p:spPr>
        <p:txBody>
          <a:bodyPr>
            <a:normAutofit fontScale="90000"/>
          </a:bodyPr>
          <a:lstStyle/>
          <a:p>
            <a:br>
              <a:rPr lang="en-US" sz="3600" b="1" dirty="0">
                <a:solidFill>
                  <a:schemeClr val="accent5"/>
                </a:solidFill>
              </a:rPr>
            </a:br>
            <a:r>
              <a:rPr lang="en-US" sz="3600" b="1" dirty="0">
                <a:solidFill>
                  <a:schemeClr val="accent5"/>
                </a:solidFill>
              </a:rPr>
              <a:t>How to code and develop CSS.</a:t>
            </a:r>
            <a:br>
              <a:rPr lang="en-US" sz="4400" b="1" dirty="0">
                <a:solidFill>
                  <a:schemeClr val="accent5"/>
                </a:solidFill>
              </a:rPr>
            </a:br>
            <a:endParaRPr lang="en-US" dirty="0">
              <a:solidFill>
                <a:schemeClr val="accent5"/>
              </a:solidFill>
            </a:endParaRPr>
          </a:p>
        </p:txBody>
      </p:sp>
      <p:sp>
        <p:nvSpPr>
          <p:cNvPr id="3" name="Content Placeholder 2">
            <a:extLst>
              <a:ext uri="{FF2B5EF4-FFF2-40B4-BE49-F238E27FC236}">
                <a16:creationId xmlns:a16="http://schemas.microsoft.com/office/drawing/2014/main" id="{75519285-C4D6-C4CD-17B7-8FD70C1AA771}"/>
              </a:ext>
            </a:extLst>
          </p:cNvPr>
          <p:cNvSpPr>
            <a:spLocks noGrp="1"/>
          </p:cNvSpPr>
          <p:nvPr>
            <p:ph idx="1"/>
          </p:nvPr>
        </p:nvSpPr>
        <p:spPr>
          <a:xfrm>
            <a:off x="838200" y="681037"/>
            <a:ext cx="10515600" cy="5938424"/>
          </a:xfrm>
        </p:spPr>
        <p:txBody>
          <a:bodyPr>
            <a:normAutofit/>
          </a:bodyPr>
          <a:lstStyle/>
          <a:p>
            <a:r>
              <a:rPr lang="en-US" sz="1600" dirty="0"/>
              <a:t>Keep it organized: It is essential to keep the CSS code organized and easy to read. One way to do this is by using comments to label different sections of the code.</a:t>
            </a:r>
          </a:p>
          <a:p>
            <a:pPr marL="0" indent="0">
              <a:buNone/>
            </a:pPr>
            <a:r>
              <a:rPr lang="en-US" sz="1600" dirty="0"/>
              <a:t>	</a:t>
            </a:r>
            <a:r>
              <a:rPr lang="en-US" sz="1600" b="1" dirty="0"/>
              <a:t>Example: /* Header section */</a:t>
            </a:r>
          </a:p>
          <a:p>
            <a:pPr marL="0" indent="0">
              <a:buNone/>
            </a:pPr>
            <a:r>
              <a:rPr lang="en-US" sz="1600" b="1" dirty="0"/>
              <a:t>		.header { // add your styles }</a:t>
            </a:r>
          </a:p>
          <a:p>
            <a:pPr marL="0" indent="0">
              <a:buNone/>
            </a:pPr>
            <a:r>
              <a:rPr lang="en-US" sz="1600" b="1" dirty="0"/>
              <a:t>		.main { // add your styles }</a:t>
            </a:r>
          </a:p>
          <a:p>
            <a:pPr marL="0" indent="0">
              <a:buNone/>
            </a:pPr>
            <a:r>
              <a:rPr lang="en-US" sz="1600" b="1" dirty="0"/>
              <a:t>		.footer { // add your styles }</a:t>
            </a:r>
          </a:p>
          <a:p>
            <a:r>
              <a:rPr lang="en-US" sz="1600" dirty="0"/>
              <a:t>Use meaningful class names: Use class names that are meaningful and describe what the element represents. This makes it easier to understand the purpose of the code.</a:t>
            </a:r>
          </a:p>
          <a:p>
            <a:pPr marL="0" indent="0">
              <a:buNone/>
            </a:pPr>
            <a:r>
              <a:rPr lang="en-US" sz="1600" dirty="0"/>
              <a:t>	</a:t>
            </a:r>
            <a:r>
              <a:rPr lang="en-US" sz="1600" b="1" dirty="0"/>
              <a:t>Example: /* Good Practice */</a:t>
            </a:r>
          </a:p>
          <a:p>
            <a:pPr marL="0" indent="0">
              <a:buNone/>
            </a:pPr>
            <a:r>
              <a:rPr lang="en-US" sz="1600" b="1" dirty="0"/>
              <a:t>		 .</a:t>
            </a:r>
            <a:r>
              <a:rPr lang="en-US" sz="1600" b="1" dirty="0" err="1"/>
              <a:t>submitButton</a:t>
            </a:r>
            <a:r>
              <a:rPr lang="en-US" sz="1600" b="1" dirty="0"/>
              <a:t> { // add your styles }</a:t>
            </a:r>
          </a:p>
          <a:p>
            <a:pPr marL="0" indent="0">
              <a:buNone/>
            </a:pPr>
            <a:r>
              <a:rPr lang="en-US" sz="1600" b="1" dirty="0"/>
              <a:t>	                 /* Bad Practice */</a:t>
            </a:r>
          </a:p>
          <a:p>
            <a:pPr marL="0" indent="0">
              <a:buNone/>
            </a:pPr>
            <a:r>
              <a:rPr lang="en-US" sz="1600" b="1" dirty="0"/>
              <a:t>		 .sub1 { // add your styles }</a:t>
            </a:r>
          </a:p>
          <a:p>
            <a:r>
              <a:rPr lang="en-US" sz="1600" dirty="0"/>
              <a:t>Use shorthand properties: Instead of writing out all the individual properties for an element, use shorthand properties where possible. This can make the code more concise and easier to read.</a:t>
            </a:r>
          </a:p>
          <a:p>
            <a:pPr marL="0" indent="0">
              <a:buNone/>
            </a:pPr>
            <a:r>
              <a:rPr lang="en-US" sz="1600" dirty="0"/>
              <a:t>	</a:t>
            </a:r>
            <a:r>
              <a:rPr lang="en-US" sz="1600" b="1" dirty="0"/>
              <a:t>Example: /* Long version */</a:t>
            </a:r>
          </a:p>
          <a:p>
            <a:pPr marL="0" indent="0">
              <a:buNone/>
            </a:pPr>
            <a:r>
              <a:rPr lang="en-US" sz="1600" b="1" dirty="0"/>
              <a:t>		 .main {margin-top: 20px;margin-right: 10px;margin-bottom: 20px;margin-left: 10px;</a:t>
            </a:r>
          </a:p>
          <a:p>
            <a:pPr marL="0" indent="0">
              <a:buNone/>
            </a:pPr>
            <a:r>
              <a:rPr lang="en-US" sz="1600" b="1" dirty="0"/>
              <a:t>	                 /* Shorthand version */</a:t>
            </a:r>
          </a:p>
          <a:p>
            <a:pPr marL="1828800" lvl="4" indent="0">
              <a:buNone/>
            </a:pPr>
            <a:r>
              <a:rPr lang="en-US" sz="1600" b="1" dirty="0"/>
              <a:t>.main {margin: 20px 10px;}</a:t>
            </a:r>
          </a:p>
        </p:txBody>
      </p:sp>
    </p:spTree>
    <p:extLst>
      <p:ext uri="{BB962C8B-B14F-4D97-AF65-F5344CB8AC3E}">
        <p14:creationId xmlns:p14="http://schemas.microsoft.com/office/powerpoint/2010/main" val="202253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D757-1CEA-95D0-BA5B-BD1DACA8E0DA}"/>
              </a:ext>
            </a:extLst>
          </p:cNvPr>
          <p:cNvSpPr>
            <a:spLocks noGrp="1"/>
          </p:cNvSpPr>
          <p:nvPr>
            <p:ph type="title"/>
          </p:nvPr>
        </p:nvSpPr>
        <p:spPr>
          <a:xfrm>
            <a:off x="838200" y="76890"/>
            <a:ext cx="10515600" cy="499579"/>
          </a:xfrm>
        </p:spPr>
        <p:txBody>
          <a:bodyPr>
            <a:normAutofit fontScale="90000"/>
          </a:bodyPr>
          <a:lstStyle/>
          <a:p>
            <a:br>
              <a:rPr lang="en-US" sz="4400" b="1" dirty="0">
                <a:solidFill>
                  <a:schemeClr val="accent5"/>
                </a:solidFill>
              </a:rPr>
            </a:br>
            <a:r>
              <a:rPr lang="en-US" sz="4400" b="1" dirty="0">
                <a:solidFill>
                  <a:schemeClr val="accent5"/>
                </a:solidFill>
              </a:rPr>
              <a:t>How to code and develop CSS.</a:t>
            </a:r>
            <a:br>
              <a:rPr lang="en-US" sz="5400" b="1" dirty="0">
                <a:solidFill>
                  <a:schemeClr val="accent5"/>
                </a:solidFill>
              </a:rPr>
            </a:br>
            <a:endParaRPr lang="en-US" dirty="0"/>
          </a:p>
        </p:txBody>
      </p:sp>
      <p:sp>
        <p:nvSpPr>
          <p:cNvPr id="3" name="Content Placeholder 2">
            <a:extLst>
              <a:ext uri="{FF2B5EF4-FFF2-40B4-BE49-F238E27FC236}">
                <a16:creationId xmlns:a16="http://schemas.microsoft.com/office/drawing/2014/main" id="{82545611-D5D2-F2C6-41AE-27C72C390307}"/>
              </a:ext>
            </a:extLst>
          </p:cNvPr>
          <p:cNvSpPr>
            <a:spLocks noGrp="1"/>
          </p:cNvSpPr>
          <p:nvPr>
            <p:ph idx="1"/>
          </p:nvPr>
        </p:nvSpPr>
        <p:spPr>
          <a:xfrm>
            <a:off x="838200" y="576468"/>
            <a:ext cx="10515600" cy="6052931"/>
          </a:xfrm>
        </p:spPr>
        <p:txBody>
          <a:bodyPr>
            <a:normAutofit/>
          </a:bodyPr>
          <a:lstStyle/>
          <a:p>
            <a:r>
              <a:rPr lang="en-US" sz="1600" dirty="0"/>
              <a:t>Use consistent naming conventions: Consistent naming conventions can make it easier to manage and update the CSS code over time. For example, using BEM (Block Element Modifier) methodology or similar.</a:t>
            </a:r>
          </a:p>
          <a:p>
            <a:pPr marL="0" indent="0">
              <a:buNone/>
            </a:pPr>
            <a:r>
              <a:rPr lang="en-US" sz="1600" dirty="0"/>
              <a:t>	</a:t>
            </a:r>
            <a:r>
              <a:rPr lang="en-US" sz="1600" b="1" dirty="0"/>
              <a:t>Example: /* Block Element Modifier Example */</a:t>
            </a:r>
          </a:p>
          <a:p>
            <a:pPr marL="0" indent="0">
              <a:buNone/>
            </a:pPr>
            <a:r>
              <a:rPr lang="en-US" sz="1600" b="1" dirty="0"/>
              <a:t>		.block {}</a:t>
            </a:r>
          </a:p>
          <a:p>
            <a:pPr marL="0" indent="0">
              <a:buNone/>
            </a:pPr>
            <a:r>
              <a:rPr lang="en-US" sz="1600" b="1" dirty="0"/>
              <a:t>		.</a:t>
            </a:r>
            <a:r>
              <a:rPr lang="en-US" sz="1600" b="1" dirty="0" err="1"/>
              <a:t>blockElement</a:t>
            </a:r>
            <a:r>
              <a:rPr lang="en-US" sz="1600" b="1" dirty="0"/>
              <a:t> {}</a:t>
            </a:r>
          </a:p>
          <a:p>
            <a:pPr marL="0" indent="0">
              <a:buNone/>
            </a:pPr>
            <a:r>
              <a:rPr lang="en-US" sz="1600" b="1" dirty="0"/>
              <a:t>		.</a:t>
            </a:r>
            <a:r>
              <a:rPr lang="en-US" sz="1600" b="1" dirty="0" err="1"/>
              <a:t>blockElementModifier</a:t>
            </a:r>
            <a:r>
              <a:rPr lang="en-US" sz="1600" b="1" dirty="0"/>
              <a:t> {}</a:t>
            </a:r>
          </a:p>
          <a:p>
            <a:r>
              <a:rPr lang="en-US" sz="1600" dirty="0"/>
              <a:t>Avoid using too many IDs: It is generally best to avoid using too many IDs in your CSS, as they can lead to specificity issues and make the code harder to maintain.</a:t>
            </a:r>
          </a:p>
          <a:p>
            <a:pPr marL="0" indent="0">
              <a:buNone/>
            </a:pPr>
            <a:r>
              <a:rPr lang="en-US" sz="1600" dirty="0"/>
              <a:t>	</a:t>
            </a:r>
            <a:r>
              <a:rPr lang="en-US" sz="1600" b="1" dirty="0"/>
              <a:t>Example: /* Bad Practice */</a:t>
            </a:r>
          </a:p>
          <a:p>
            <a:pPr marL="0" indent="0">
              <a:buNone/>
            </a:pPr>
            <a:r>
              <a:rPr lang="en-US" sz="1600" b="1" dirty="0"/>
              <a:t>		#main-container #content #sidebar #latest-posts { /* styles here */ }</a:t>
            </a:r>
          </a:p>
          <a:p>
            <a:pPr marL="0" indent="0">
              <a:buNone/>
            </a:pPr>
            <a:r>
              <a:rPr lang="en-US" sz="1600" b="1" dirty="0"/>
              <a:t>	                 /* Good Practice */</a:t>
            </a:r>
          </a:p>
          <a:p>
            <a:pPr marL="0" indent="0">
              <a:buNone/>
            </a:pPr>
            <a:r>
              <a:rPr lang="en-US" sz="1600" b="1" dirty="0"/>
              <a:t>		.main-container .content .sidebar .latest-posts { /* styles here */ }</a:t>
            </a:r>
          </a:p>
          <a:p>
            <a:r>
              <a:rPr lang="en-US" sz="1600" dirty="0"/>
              <a:t>Keep it simple: Simple CSS code is often more efficient and easier to maintain than overly complex code. Avoid using too many nested selectors and keep your code as streamlined as possible.</a:t>
            </a:r>
          </a:p>
          <a:p>
            <a:pPr marL="0" indent="0">
              <a:buNone/>
            </a:pPr>
            <a:r>
              <a:rPr lang="en-US" sz="1600" dirty="0"/>
              <a:t>	</a:t>
            </a:r>
            <a:r>
              <a:rPr lang="en-US" sz="1600" b="1" dirty="0"/>
              <a:t>Example you want entire page with same font : /* Good Practice * /</a:t>
            </a:r>
          </a:p>
          <a:p>
            <a:pPr marL="0" indent="0">
              <a:buNone/>
            </a:pPr>
            <a:r>
              <a:rPr lang="en-US" sz="1600" b="1" dirty="0"/>
              <a:t>		* { font-family: // apply your font here }</a:t>
            </a:r>
          </a:p>
          <a:p>
            <a:pPr marL="0" indent="0">
              <a:buNone/>
            </a:pPr>
            <a:r>
              <a:rPr lang="en-US" sz="1600" b="1" dirty="0"/>
              <a:t>		/* Bad Practice */</a:t>
            </a:r>
          </a:p>
          <a:p>
            <a:pPr marL="0" indent="0">
              <a:buNone/>
            </a:pPr>
            <a:r>
              <a:rPr lang="en-US" sz="1600" b="1" dirty="0"/>
              <a:t>		.class1 { // apply styles }, .class2 { // apply styles }</a:t>
            </a:r>
          </a:p>
        </p:txBody>
      </p:sp>
    </p:spTree>
    <p:extLst>
      <p:ext uri="{BB962C8B-B14F-4D97-AF65-F5344CB8AC3E}">
        <p14:creationId xmlns:p14="http://schemas.microsoft.com/office/powerpoint/2010/main" val="13730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A91D-4FCB-D764-3431-CBEB8B2B3A05}"/>
              </a:ext>
            </a:extLst>
          </p:cNvPr>
          <p:cNvSpPr>
            <a:spLocks noGrp="1"/>
          </p:cNvSpPr>
          <p:nvPr>
            <p:ph type="title"/>
          </p:nvPr>
        </p:nvSpPr>
        <p:spPr>
          <a:xfrm>
            <a:off x="838200" y="131762"/>
            <a:ext cx="10515600" cy="549275"/>
          </a:xfrm>
        </p:spPr>
        <p:txBody>
          <a:bodyPr>
            <a:normAutofit fontScale="90000"/>
          </a:bodyPr>
          <a:lstStyle/>
          <a:p>
            <a:br>
              <a:rPr lang="en-US" sz="4400" b="1" dirty="0">
                <a:solidFill>
                  <a:schemeClr val="accent5"/>
                </a:solidFill>
              </a:rPr>
            </a:br>
            <a:r>
              <a:rPr lang="en-US" sz="4400" b="1" dirty="0">
                <a:solidFill>
                  <a:schemeClr val="accent5"/>
                </a:solidFill>
              </a:rPr>
              <a:t>How to code and develop CSS.</a:t>
            </a:r>
            <a:br>
              <a:rPr lang="en-US" sz="5400" b="1" dirty="0">
                <a:solidFill>
                  <a:schemeClr val="accent5"/>
                </a:solidFill>
              </a:rPr>
            </a:br>
            <a:endParaRPr lang="en-US" dirty="0"/>
          </a:p>
        </p:txBody>
      </p:sp>
      <p:sp>
        <p:nvSpPr>
          <p:cNvPr id="3" name="Content Placeholder 2">
            <a:extLst>
              <a:ext uri="{FF2B5EF4-FFF2-40B4-BE49-F238E27FC236}">
                <a16:creationId xmlns:a16="http://schemas.microsoft.com/office/drawing/2014/main" id="{E04D4E9B-837F-163C-F81E-34097F102881}"/>
              </a:ext>
            </a:extLst>
          </p:cNvPr>
          <p:cNvSpPr>
            <a:spLocks noGrp="1"/>
          </p:cNvSpPr>
          <p:nvPr>
            <p:ph idx="1"/>
          </p:nvPr>
        </p:nvSpPr>
        <p:spPr>
          <a:xfrm>
            <a:off x="838200" y="765313"/>
            <a:ext cx="10515600" cy="5411650"/>
          </a:xfrm>
        </p:spPr>
        <p:txBody>
          <a:bodyPr>
            <a:normAutofit/>
          </a:bodyPr>
          <a:lstStyle/>
          <a:p>
            <a:r>
              <a:rPr lang="en-US" sz="1600" dirty="0"/>
              <a:t>Now coming to last point if your application is going to make responsive, please use proper media queries </a:t>
            </a:r>
          </a:p>
          <a:p>
            <a:pPr marL="0" indent="0">
              <a:buNone/>
            </a:pPr>
            <a:r>
              <a:rPr lang="en-US" sz="1600" dirty="0"/>
              <a:t>	</a:t>
            </a:r>
            <a:r>
              <a:rPr lang="en-US" sz="1600" b="1" dirty="0"/>
              <a:t>Example: /* Good Practice */</a:t>
            </a:r>
          </a:p>
          <a:p>
            <a:pPr marL="0" indent="0">
              <a:buNone/>
            </a:pPr>
            <a:r>
              <a:rPr lang="en-US" sz="1600" b="1" dirty="0"/>
              <a:t>		@media screen and (max-width: 768px) { .main {} }</a:t>
            </a:r>
          </a:p>
          <a:p>
            <a:pPr marL="0" indent="0">
              <a:buNone/>
            </a:pPr>
            <a:r>
              <a:rPr lang="en-US" sz="1600" b="1" dirty="0"/>
              <a:t>	                 /* Bad Practice */</a:t>
            </a:r>
          </a:p>
          <a:p>
            <a:pPr marL="0" indent="0">
              <a:buNone/>
            </a:pPr>
            <a:r>
              <a:rPr lang="en-US" sz="1600" b="1" dirty="0"/>
              <a:t>		@media screen and (max-width: 280px) { .main {} }</a:t>
            </a:r>
          </a:p>
          <a:p>
            <a:pPr marL="0" indent="0">
              <a:buNone/>
            </a:pPr>
            <a:r>
              <a:rPr lang="en-US" sz="1600" b="1" dirty="0"/>
              <a:t>		@media screen and (max-width: 360px) { .main {} }</a:t>
            </a:r>
          </a:p>
          <a:p>
            <a:pPr marL="0" indent="0">
              <a:buNone/>
            </a:pPr>
            <a:r>
              <a:rPr lang="en-US" sz="1600" dirty="0"/>
              <a:t>Don’t use such kind of single device widths in media queries. And for </a:t>
            </a:r>
            <a:r>
              <a:rPr lang="en-US" sz="1600" b="1" dirty="0"/>
              <a:t>landscape</a:t>
            </a:r>
            <a:r>
              <a:rPr lang="en-US" sz="1600" dirty="0"/>
              <a:t> and </a:t>
            </a:r>
            <a:r>
              <a:rPr lang="en-US" sz="1600" b="1" dirty="0"/>
              <a:t>portrait</a:t>
            </a:r>
            <a:r>
              <a:rPr lang="en-US" sz="1600" dirty="0"/>
              <a:t> in mobile and tablet follow below media queries</a:t>
            </a:r>
          </a:p>
          <a:p>
            <a:pPr marL="0" indent="0">
              <a:buNone/>
            </a:pPr>
            <a:r>
              <a:rPr lang="en-US" sz="1600" dirty="0"/>
              <a:t>	</a:t>
            </a:r>
            <a:r>
              <a:rPr lang="en-US" sz="1600" b="1" dirty="0"/>
              <a:t>@media only screen and (max-width: 767px) { /* CSS rules for mobile devices in portrait mode */ }</a:t>
            </a:r>
          </a:p>
          <a:p>
            <a:pPr marL="0" indent="0">
              <a:buNone/>
            </a:pPr>
            <a:r>
              <a:rPr lang="en-US" sz="1600" b="1" dirty="0"/>
              <a:t>	@media only screen and (max-width: 767px) and (orientation: landscape) </a:t>
            </a:r>
          </a:p>
          <a:p>
            <a:pPr marL="0" indent="0">
              <a:buNone/>
            </a:pPr>
            <a:r>
              <a:rPr lang="en-US" sz="1600" b="1" dirty="0"/>
              <a:t>	{/* CSS rules for mobile devices in landscape mode */ }</a:t>
            </a:r>
          </a:p>
          <a:p>
            <a:pPr marL="0" indent="0">
              <a:buNone/>
            </a:pPr>
            <a:r>
              <a:rPr lang="en-US" sz="1600" b="1" dirty="0"/>
              <a:t>	@media only screen and (min-width: 768px) and (max-width: 991px) </a:t>
            </a:r>
          </a:p>
          <a:p>
            <a:pPr marL="0" indent="0">
              <a:buNone/>
            </a:pPr>
            <a:r>
              <a:rPr lang="en-US" sz="1600" b="1" dirty="0"/>
              <a:t>	{ /* CSS rules for tablet devices in portrait mode */ }</a:t>
            </a:r>
          </a:p>
          <a:p>
            <a:pPr marL="0" indent="0">
              <a:buNone/>
            </a:pPr>
            <a:r>
              <a:rPr lang="en-US" sz="1600" b="1" dirty="0"/>
              <a:t>	@media only screen and (min-width: 768px) and (max-width: 991px) and (orientation: landscape) </a:t>
            </a:r>
          </a:p>
          <a:p>
            <a:pPr marL="0" indent="0">
              <a:buNone/>
            </a:pPr>
            <a:r>
              <a:rPr lang="en-US" sz="1600" b="1" dirty="0"/>
              <a:t>	{ /* CSS rules for tablet devices in landscape mode */ }</a:t>
            </a:r>
          </a:p>
          <a:p>
            <a:pPr marL="0" indent="0">
              <a:buNone/>
            </a:pPr>
            <a:r>
              <a:rPr lang="en-US" sz="1600" dirty="0"/>
              <a:t>These is how we have to make our application responsive</a:t>
            </a:r>
          </a:p>
        </p:txBody>
      </p:sp>
    </p:spTree>
    <p:extLst>
      <p:ext uri="{BB962C8B-B14F-4D97-AF65-F5344CB8AC3E}">
        <p14:creationId xmlns:p14="http://schemas.microsoft.com/office/powerpoint/2010/main" val="412681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B446-B5BF-4CBD-7D2E-D38C04F79D16}"/>
              </a:ext>
            </a:extLst>
          </p:cNvPr>
          <p:cNvSpPr>
            <a:spLocks noGrp="1"/>
          </p:cNvSpPr>
          <p:nvPr>
            <p:ph type="title"/>
          </p:nvPr>
        </p:nvSpPr>
        <p:spPr>
          <a:xfrm>
            <a:off x="838200" y="92005"/>
            <a:ext cx="10515600" cy="589032"/>
          </a:xfrm>
        </p:spPr>
        <p:txBody>
          <a:bodyPr>
            <a:normAutofit fontScale="90000"/>
          </a:bodyPr>
          <a:lstStyle/>
          <a:p>
            <a:r>
              <a:rPr lang="en-US" sz="4400" b="1" dirty="0">
                <a:solidFill>
                  <a:schemeClr val="accent5"/>
                </a:solidFill>
              </a:rPr>
              <a:t>How to maintain the JavaScript code.</a:t>
            </a:r>
            <a:endParaRPr lang="en-US" dirty="0">
              <a:solidFill>
                <a:schemeClr val="accent5"/>
              </a:solidFill>
            </a:endParaRPr>
          </a:p>
        </p:txBody>
      </p:sp>
      <p:sp>
        <p:nvSpPr>
          <p:cNvPr id="3" name="Content Placeholder 2">
            <a:extLst>
              <a:ext uri="{FF2B5EF4-FFF2-40B4-BE49-F238E27FC236}">
                <a16:creationId xmlns:a16="http://schemas.microsoft.com/office/drawing/2014/main" id="{B7E18505-B039-DD21-7720-962DFF3F6DF2}"/>
              </a:ext>
            </a:extLst>
          </p:cNvPr>
          <p:cNvSpPr>
            <a:spLocks noGrp="1"/>
          </p:cNvSpPr>
          <p:nvPr>
            <p:ph idx="1"/>
          </p:nvPr>
        </p:nvSpPr>
        <p:spPr>
          <a:xfrm>
            <a:off x="838200" y="681037"/>
            <a:ext cx="10515600" cy="5495926"/>
          </a:xfrm>
        </p:spPr>
        <p:txBody>
          <a:bodyPr>
            <a:normAutofit fontScale="92500" lnSpcReduction="10000"/>
          </a:bodyPr>
          <a:lstStyle/>
          <a:p>
            <a:r>
              <a:rPr lang="en-US" sz="1600" dirty="0"/>
              <a:t>Use descriptive and meaningful variable names: Use variable names that accurately describe what the variable represents. This can make your code more readable and easier to understand.</a:t>
            </a:r>
          </a:p>
          <a:p>
            <a:pPr marL="0" indent="0">
              <a:buNone/>
            </a:pPr>
            <a:r>
              <a:rPr lang="en-US" sz="1600" dirty="0"/>
              <a:t>	</a:t>
            </a:r>
            <a:r>
              <a:rPr lang="en-US" sz="1600" b="1" dirty="0"/>
              <a:t>Example : // Bad Practice</a:t>
            </a:r>
          </a:p>
          <a:p>
            <a:pPr marL="0" indent="0">
              <a:buNone/>
            </a:pPr>
            <a:r>
              <a:rPr lang="en-US" sz="1600" b="1" dirty="0"/>
              <a:t>		let x = 1; let y = 1;</a:t>
            </a:r>
          </a:p>
          <a:p>
            <a:pPr marL="0" indent="0">
              <a:buNone/>
            </a:pPr>
            <a:r>
              <a:rPr lang="en-US" sz="1600" b="1" dirty="0"/>
              <a:t>	                  // Good Practice</a:t>
            </a:r>
          </a:p>
          <a:p>
            <a:pPr marL="0" indent="0">
              <a:buNone/>
            </a:pPr>
            <a:r>
              <a:rPr lang="en-US" sz="1600" b="1" dirty="0"/>
              <a:t>		let width = 100; let height = 100;</a:t>
            </a:r>
          </a:p>
          <a:p>
            <a:pPr marL="0" indent="0">
              <a:buNone/>
            </a:pPr>
            <a:r>
              <a:rPr lang="en-US" sz="1600" b="1" dirty="0"/>
              <a:t>	So, when ever you're initializing the values, please use proper naming </a:t>
            </a:r>
          </a:p>
          <a:p>
            <a:r>
              <a:rPr lang="en-US" sz="1600" dirty="0"/>
              <a:t>Follow naming conventions: JavaScript has naming conventions that you should follow, such as using camelCase for variable names and Pascal Case for function names.</a:t>
            </a:r>
          </a:p>
          <a:p>
            <a:pPr marL="0" indent="0">
              <a:buNone/>
            </a:pPr>
            <a:r>
              <a:rPr lang="en-US" sz="1600" dirty="0"/>
              <a:t>	</a:t>
            </a:r>
            <a:r>
              <a:rPr lang="en-US" sz="1600" b="1" dirty="0"/>
              <a:t>Example :   //  Variable name</a:t>
            </a:r>
          </a:p>
          <a:p>
            <a:pPr marL="0" indent="0">
              <a:buNone/>
            </a:pPr>
            <a:r>
              <a:rPr lang="en-US" sz="1600" b="1" dirty="0"/>
              <a:t>		let </a:t>
            </a:r>
            <a:r>
              <a:rPr lang="en-US" sz="1600" b="1" dirty="0" err="1"/>
              <a:t>numberOfItems</a:t>
            </a:r>
            <a:r>
              <a:rPr lang="en-US" sz="1600" b="1" dirty="0"/>
              <a:t> = 10;</a:t>
            </a:r>
          </a:p>
          <a:p>
            <a:pPr marL="0" indent="0">
              <a:buNone/>
            </a:pPr>
            <a:r>
              <a:rPr lang="en-US" sz="1600" b="1" dirty="0"/>
              <a:t>		//  Function name</a:t>
            </a:r>
          </a:p>
          <a:p>
            <a:pPr marL="0" indent="0">
              <a:buNone/>
            </a:pPr>
            <a:r>
              <a:rPr lang="en-US" sz="1600" b="1" dirty="0"/>
              <a:t>		function </a:t>
            </a:r>
            <a:r>
              <a:rPr lang="en-US" sz="1600" b="1" dirty="0" err="1"/>
              <a:t>calculateTotal</a:t>
            </a:r>
            <a:r>
              <a:rPr lang="en-US" sz="1600" b="1" dirty="0"/>
              <a:t>() {}</a:t>
            </a:r>
          </a:p>
          <a:p>
            <a:r>
              <a:rPr lang="en-US" sz="1600" dirty="0"/>
              <a:t>Use comments to explain your code: Use comments to explain what your code does, especially for complex logic. This can make it easier for others (and yourself) to understand your code.</a:t>
            </a:r>
          </a:p>
          <a:p>
            <a:pPr marL="0" indent="0">
              <a:buNone/>
            </a:pPr>
            <a:r>
              <a:rPr lang="en-US" sz="1600" dirty="0"/>
              <a:t>	</a:t>
            </a:r>
            <a:r>
              <a:rPr lang="en-US" sz="1600" b="1" dirty="0"/>
              <a:t>Example :   // This function is used for adding two numbers</a:t>
            </a:r>
          </a:p>
          <a:p>
            <a:pPr marL="0" indent="0">
              <a:buNone/>
            </a:pPr>
            <a:r>
              <a:rPr lang="en-US" sz="1600" b="1" dirty="0"/>
              <a:t>		function </a:t>
            </a:r>
            <a:r>
              <a:rPr lang="en-US" sz="1600" b="1" dirty="0" err="1"/>
              <a:t>addNumbers</a:t>
            </a:r>
            <a:r>
              <a:rPr lang="en-US" sz="1600" b="1" dirty="0"/>
              <a:t>(num1, num2) {</a:t>
            </a:r>
          </a:p>
          <a:p>
            <a:pPr marL="0" indent="0">
              <a:buNone/>
            </a:pPr>
            <a:r>
              <a:rPr lang="en-US" sz="1600" b="1" dirty="0"/>
              <a:t>  		       return num1 + num2;</a:t>
            </a:r>
          </a:p>
          <a:p>
            <a:pPr marL="0" indent="0">
              <a:buNone/>
            </a:pPr>
            <a:r>
              <a:rPr lang="en-US" sz="1600" b="1" dirty="0"/>
              <a:t>		}</a:t>
            </a:r>
          </a:p>
        </p:txBody>
      </p:sp>
    </p:spTree>
    <p:extLst>
      <p:ext uri="{BB962C8B-B14F-4D97-AF65-F5344CB8AC3E}">
        <p14:creationId xmlns:p14="http://schemas.microsoft.com/office/powerpoint/2010/main" val="169822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0B4D-C544-24EC-2401-7B56E67DB1D3}"/>
              </a:ext>
            </a:extLst>
          </p:cNvPr>
          <p:cNvSpPr>
            <a:spLocks noGrp="1"/>
          </p:cNvSpPr>
          <p:nvPr>
            <p:ph type="title"/>
          </p:nvPr>
        </p:nvSpPr>
        <p:spPr>
          <a:xfrm>
            <a:off x="838200" y="76891"/>
            <a:ext cx="10515600" cy="519458"/>
          </a:xfrm>
        </p:spPr>
        <p:txBody>
          <a:bodyPr>
            <a:normAutofit fontScale="90000"/>
          </a:bodyPr>
          <a:lstStyle/>
          <a:p>
            <a:r>
              <a:rPr lang="en-US" sz="4400" b="1" dirty="0">
                <a:solidFill>
                  <a:schemeClr val="accent5"/>
                </a:solidFill>
              </a:rPr>
              <a:t>How to maintain the JavaScript code.</a:t>
            </a:r>
            <a:endParaRPr lang="en-US" dirty="0"/>
          </a:p>
        </p:txBody>
      </p:sp>
      <p:sp>
        <p:nvSpPr>
          <p:cNvPr id="3" name="Content Placeholder 2">
            <a:extLst>
              <a:ext uri="{FF2B5EF4-FFF2-40B4-BE49-F238E27FC236}">
                <a16:creationId xmlns:a16="http://schemas.microsoft.com/office/drawing/2014/main" id="{9FD9AE74-2DE4-B10E-3859-7177736C70BD}"/>
              </a:ext>
            </a:extLst>
          </p:cNvPr>
          <p:cNvSpPr>
            <a:spLocks noGrp="1"/>
          </p:cNvSpPr>
          <p:nvPr>
            <p:ph idx="1"/>
          </p:nvPr>
        </p:nvSpPr>
        <p:spPr>
          <a:xfrm>
            <a:off x="838200" y="675861"/>
            <a:ext cx="10515600" cy="5501102"/>
          </a:xfrm>
        </p:spPr>
        <p:txBody>
          <a:bodyPr>
            <a:normAutofit/>
          </a:bodyPr>
          <a:lstStyle/>
          <a:p>
            <a:r>
              <a:rPr lang="en-US" sz="1600" dirty="0"/>
              <a:t>Avoid global variables: Global variables can cause naming conflicts and make it difficult to debug your code. Instead, use local variables or encapsulate your code in functions.</a:t>
            </a:r>
          </a:p>
          <a:p>
            <a:pPr marL="0" indent="0">
              <a:buNone/>
            </a:pPr>
            <a:r>
              <a:rPr lang="en-US" sz="1600" dirty="0"/>
              <a:t>	</a:t>
            </a:r>
            <a:r>
              <a:rPr lang="en-US" sz="1600" b="1" dirty="0"/>
              <a:t>Example : // Bad Practice</a:t>
            </a:r>
          </a:p>
          <a:p>
            <a:pPr marL="0" indent="0">
              <a:buNone/>
            </a:pPr>
            <a:r>
              <a:rPr lang="en-US" sz="1600" b="1" dirty="0"/>
              <a:t>		let count = 0;</a:t>
            </a:r>
          </a:p>
          <a:p>
            <a:pPr marL="0" indent="0">
              <a:buNone/>
            </a:pPr>
            <a:r>
              <a:rPr lang="en-US" sz="1600" b="1" dirty="0"/>
              <a:t>		function </a:t>
            </a:r>
            <a:r>
              <a:rPr lang="en-US" sz="1600" b="1" dirty="0" err="1"/>
              <a:t>incrementCount</a:t>
            </a:r>
            <a:r>
              <a:rPr lang="en-US" sz="1600" b="1" dirty="0"/>
              <a:t>(){ count++; }</a:t>
            </a:r>
          </a:p>
          <a:p>
            <a:pPr marL="0" indent="0">
              <a:buNone/>
            </a:pPr>
            <a:r>
              <a:rPr lang="en-US" sz="1600" b="1" dirty="0"/>
              <a:t>		// Good </a:t>
            </a:r>
            <a:r>
              <a:rPr lang="en-US" sz="1600" b="1" dirty="0" err="1"/>
              <a:t>Pratcice</a:t>
            </a:r>
            <a:r>
              <a:rPr lang="en-US" sz="1600" b="1" dirty="0"/>
              <a:t> </a:t>
            </a:r>
          </a:p>
          <a:p>
            <a:pPr marL="0" indent="0">
              <a:buNone/>
            </a:pPr>
            <a:r>
              <a:rPr lang="en-US" sz="1600" b="1" dirty="0"/>
              <a:t>		function </a:t>
            </a:r>
            <a:r>
              <a:rPr lang="en-US" sz="1600" b="1" dirty="0" err="1"/>
              <a:t>incrementCount</a:t>
            </a:r>
            <a:r>
              <a:rPr lang="en-US" sz="1600" b="1" dirty="0"/>
              <a:t>(){ let count = 0; count++; return count; }</a:t>
            </a:r>
          </a:p>
          <a:p>
            <a:r>
              <a:rPr lang="en-US" sz="1600" dirty="0"/>
              <a:t>Use shorthand and concise code: Use shorthand code and concise syntax to make your code more readable and easier to understand.</a:t>
            </a:r>
          </a:p>
          <a:p>
            <a:pPr marL="0" indent="0">
              <a:buNone/>
            </a:pPr>
            <a:r>
              <a:rPr lang="en-US" sz="1600" dirty="0"/>
              <a:t>	</a:t>
            </a:r>
            <a:r>
              <a:rPr lang="en-US" sz="1600" b="1" dirty="0"/>
              <a:t>Example : // Shorthand for if else statement</a:t>
            </a:r>
          </a:p>
          <a:p>
            <a:pPr marL="0" indent="0">
              <a:buNone/>
            </a:pPr>
            <a:r>
              <a:rPr lang="en-US" sz="1600" b="1" dirty="0"/>
              <a:t>		let result = width &gt; 50 ? 'greater' : 'less or equal’;</a:t>
            </a:r>
          </a:p>
          <a:p>
            <a:pPr marL="0" indent="0">
              <a:buNone/>
            </a:pPr>
            <a:r>
              <a:rPr lang="en-US" sz="1600" b="1" dirty="0"/>
              <a:t>	                  // concise syntax for function definition</a:t>
            </a:r>
          </a:p>
          <a:p>
            <a:pPr marL="0" indent="0">
              <a:buNone/>
            </a:pPr>
            <a:r>
              <a:rPr lang="en-US" sz="1600" b="1" dirty="0"/>
              <a:t>		const </a:t>
            </a:r>
            <a:r>
              <a:rPr lang="en-US" sz="1600" b="1" dirty="0" err="1"/>
              <a:t>addNumbers</a:t>
            </a:r>
            <a:r>
              <a:rPr lang="en-US" sz="1600" b="1" dirty="0"/>
              <a:t> = (num1, num2) =&gt; num1 + num2;</a:t>
            </a:r>
          </a:p>
        </p:txBody>
      </p:sp>
    </p:spTree>
    <p:extLst>
      <p:ext uri="{BB962C8B-B14F-4D97-AF65-F5344CB8AC3E}">
        <p14:creationId xmlns:p14="http://schemas.microsoft.com/office/powerpoint/2010/main" val="4181458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2443</Words>
  <Application>Microsoft Office PowerPoint</Application>
  <PresentationFormat>Widescreen</PresentationFormat>
  <Paragraphs>127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 Mono</vt:lpstr>
      <vt:lpstr>Office Theme</vt:lpstr>
      <vt:lpstr>UI Best Practices Concepts</vt:lpstr>
      <vt:lpstr>How to code and develop HTML.</vt:lpstr>
      <vt:lpstr>How to code and develop HTML.</vt:lpstr>
      <vt:lpstr>How to code and develop HTML.</vt:lpstr>
      <vt:lpstr> How to code and develop CSS. </vt:lpstr>
      <vt:lpstr> How to code and develop CSS. </vt:lpstr>
      <vt:lpstr> How to code and develop CSS. </vt:lpstr>
      <vt:lpstr>How to maintain the JavaScript code.</vt:lpstr>
      <vt:lpstr>How to maintain the JavaScript code.</vt:lpstr>
      <vt:lpstr>How to maintain the JavaScript code.</vt:lpstr>
      <vt:lpstr>How to maintain the JavaScript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Best Practices Concepts</dc:title>
  <dc:creator>Sarma, Vedula Sanjay</dc:creator>
  <cp:lastModifiedBy>Sarma, Vedula Sanjay</cp:lastModifiedBy>
  <cp:revision>20</cp:revision>
  <dcterms:created xsi:type="dcterms:W3CDTF">2023-05-10T06:06:43Z</dcterms:created>
  <dcterms:modified xsi:type="dcterms:W3CDTF">2023-05-26T05:03:48Z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2023-05-10T06:06:43Z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d996a2b9-f170-4131-85bc-20d5616d8361</vt:lpwstr>
  </property>
  <property fmtid="{D5CDD505-2E9C-101B-9397-08002B2CF9AE}" pid="8" name="MSIP_Label_ea60d57e-af5b-4752-ac57-3e4f28ca11dc_ContentBits">
    <vt:lpwstr>0</vt:lpwstr>
  </property>
</Properties>
</file>