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321" r:id="rId7"/>
    <p:sldId id="266" r:id="rId8"/>
    <p:sldId id="267" r:id="rId9"/>
    <p:sldId id="268" r:id="rId10"/>
    <p:sldId id="261" r:id="rId11"/>
    <p:sldId id="262" r:id="rId12"/>
    <p:sldId id="326" r:id="rId13"/>
    <p:sldId id="319" r:id="rId14"/>
    <p:sldId id="320" r:id="rId15"/>
    <p:sldId id="263" r:id="rId16"/>
    <p:sldId id="264" r:id="rId17"/>
    <p:sldId id="324" r:id="rId18"/>
    <p:sldId id="325" r:id="rId19"/>
    <p:sldId id="322" r:id="rId20"/>
    <p:sldId id="323"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1ED0-9E60-C553-6372-65227A471A47}"/>
              </a:ext>
            </a:extLst>
          </p:cNvPr>
          <p:cNvSpPr>
            <a:spLocks noGrp="1"/>
          </p:cNvSpPr>
          <p:nvPr>
            <p:ph type="ctrTitle"/>
          </p:nvPr>
        </p:nvSpPr>
        <p:spPr>
          <a:xfrm>
            <a:off x="1915128" y="1788454"/>
            <a:ext cx="8457903" cy="2311598"/>
          </a:xfrm>
        </p:spPr>
        <p:txBody>
          <a:bodyPr/>
          <a:lstStyle/>
          <a:p>
            <a:r>
              <a:rPr lang="en-US" sz="4000" b="1" dirty="0">
                <a:solidFill>
                  <a:schemeClr val="tx1"/>
                </a:solidFill>
              </a:rPr>
              <a:t>Emergency RESPONSE Resource  Allocation in Hospitals Using Bipartite Graph Matching</a:t>
            </a:r>
            <a:endParaRPr lang="en-IN" sz="4000" dirty="0"/>
          </a:p>
        </p:txBody>
      </p:sp>
    </p:spTree>
    <p:extLst>
      <p:ext uri="{BB962C8B-B14F-4D97-AF65-F5344CB8AC3E}">
        <p14:creationId xmlns:p14="http://schemas.microsoft.com/office/powerpoint/2010/main" val="3256246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5730-A2FD-75CD-A175-2ED64127A561}"/>
              </a:ext>
            </a:extLst>
          </p:cNvPr>
          <p:cNvSpPr>
            <a:spLocks noGrp="1"/>
          </p:cNvSpPr>
          <p:nvPr>
            <p:ph type="title"/>
          </p:nvPr>
        </p:nvSpPr>
        <p:spPr/>
        <p:txBody>
          <a:bodyPr>
            <a:normAutofit/>
          </a:bodyPr>
          <a:lstStyle/>
          <a:p>
            <a:r>
              <a:rPr lang="en-IN" sz="3200" dirty="0"/>
              <a:t>Hardware description:</a:t>
            </a:r>
          </a:p>
        </p:txBody>
      </p:sp>
      <p:sp>
        <p:nvSpPr>
          <p:cNvPr id="3" name="Content Placeholder 2">
            <a:extLst>
              <a:ext uri="{FF2B5EF4-FFF2-40B4-BE49-F238E27FC236}">
                <a16:creationId xmlns:a16="http://schemas.microsoft.com/office/drawing/2014/main" id="{617D8F3B-6761-84E7-4110-2333D377CCD7}"/>
              </a:ext>
            </a:extLst>
          </p:cNvPr>
          <p:cNvSpPr>
            <a:spLocks noGrp="1"/>
          </p:cNvSpPr>
          <p:nvPr>
            <p:ph idx="1"/>
          </p:nvPr>
        </p:nvSpPr>
        <p:spPr>
          <a:xfrm>
            <a:off x="1371600" y="1428750"/>
            <a:ext cx="9679858" cy="4743450"/>
          </a:xfrm>
        </p:spPr>
        <p:txBody>
          <a:bodyPr>
            <a:normAutofit lnSpcReduction="10000"/>
          </a:bodyPr>
          <a:lstStyle/>
          <a:p>
            <a:pPr>
              <a:buFont typeface="Arial" panose="020B0604020202020204" pitchFamily="34" charset="0"/>
              <a:buChar char="•"/>
            </a:pPr>
            <a:r>
              <a:rPr lang="en-IN" dirty="0"/>
              <a:t>High-Performance Servers:</a:t>
            </a:r>
            <a:r>
              <a:rPr lang="en-US" dirty="0"/>
              <a:t>Multi-core processors (RAM) to handle intensive computations and data processing for bipartite graph algorithms.</a:t>
            </a:r>
            <a:endParaRPr lang="en-IN" dirty="0"/>
          </a:p>
          <a:p>
            <a:pPr>
              <a:buFont typeface="Arial" panose="020B0604020202020204" pitchFamily="34" charset="0"/>
              <a:buChar char="•"/>
            </a:pPr>
            <a:r>
              <a:rPr lang="en-IN" dirty="0"/>
              <a:t>Backup Servers: used for deleted data to get back.</a:t>
            </a:r>
          </a:p>
          <a:p>
            <a:pPr>
              <a:buFont typeface="Arial" panose="020B0604020202020204" pitchFamily="34" charset="0"/>
              <a:buChar char="•"/>
            </a:pPr>
            <a:r>
              <a:rPr lang="en-US" dirty="0"/>
              <a:t>Physical Security Devices: Access control systems, CCTV cameras, and secure server rooms to protect hardware infrastructure.</a:t>
            </a:r>
            <a:endParaRPr lang="en-IN" dirty="0"/>
          </a:p>
          <a:p>
            <a:pPr marL="0" indent="0">
              <a:buNone/>
            </a:pPr>
            <a:r>
              <a:rPr lang="en-IN" sz="3200" dirty="0"/>
              <a:t>Software description:</a:t>
            </a:r>
          </a:p>
          <a:p>
            <a:pPr>
              <a:buFont typeface="Arial" panose="020B0604020202020204" pitchFamily="34" charset="0"/>
              <a:buChar char="•"/>
            </a:pPr>
            <a:r>
              <a:rPr lang="en-IN" dirty="0"/>
              <a:t>Server OS</a:t>
            </a:r>
          </a:p>
          <a:p>
            <a:pPr>
              <a:buFont typeface="Arial" panose="020B0604020202020204" pitchFamily="34" charset="0"/>
              <a:buChar char="•"/>
            </a:pPr>
            <a:r>
              <a:rPr lang="en-IN" dirty="0"/>
              <a:t>Client OS</a:t>
            </a:r>
          </a:p>
          <a:p>
            <a:pPr>
              <a:buFont typeface="Arial" panose="020B0604020202020204" pitchFamily="34" charset="0"/>
              <a:buChar char="•"/>
            </a:pPr>
            <a:r>
              <a:rPr lang="en-IN" dirty="0"/>
              <a:t>Relational Database Management System (RDBMS): SQL or MySQL for storing patient data, resource inventory, historical data, and logs.</a:t>
            </a:r>
          </a:p>
          <a:p>
            <a:pPr>
              <a:buFont typeface="Arial" panose="020B0604020202020204" pitchFamily="34" charset="0"/>
              <a:buChar char="•"/>
            </a:pPr>
            <a:r>
              <a:rPr lang="en-US" dirty="0"/>
              <a:t>Graph Processing Libraries:  For constructing and manipulating bipartite graphs to represent the allocations.</a:t>
            </a:r>
            <a:endParaRPr lang="en-IN" dirty="0"/>
          </a:p>
        </p:txBody>
      </p:sp>
    </p:spTree>
    <p:extLst>
      <p:ext uri="{BB962C8B-B14F-4D97-AF65-F5344CB8AC3E}">
        <p14:creationId xmlns:p14="http://schemas.microsoft.com/office/powerpoint/2010/main" val="378027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8272-1BD7-21A6-EAFE-B98E22D3B8C0}"/>
              </a:ext>
            </a:extLst>
          </p:cNvPr>
          <p:cNvSpPr>
            <a:spLocks noGrp="1"/>
          </p:cNvSpPr>
          <p:nvPr>
            <p:ph type="title"/>
          </p:nvPr>
        </p:nvSpPr>
        <p:spPr/>
        <p:txBody>
          <a:bodyPr>
            <a:normAutofit/>
          </a:bodyPr>
          <a:lstStyle/>
          <a:p>
            <a:r>
              <a:rPr lang="en-IN" sz="3200" dirty="0"/>
              <a:t>Proposing</a:t>
            </a:r>
          </a:p>
        </p:txBody>
      </p:sp>
      <p:sp>
        <p:nvSpPr>
          <p:cNvPr id="3" name="Content Placeholder 2">
            <a:extLst>
              <a:ext uri="{FF2B5EF4-FFF2-40B4-BE49-F238E27FC236}">
                <a16:creationId xmlns:a16="http://schemas.microsoft.com/office/drawing/2014/main" id="{472208A3-0FF4-80AB-4BF7-B3C43024F9DB}"/>
              </a:ext>
            </a:extLst>
          </p:cNvPr>
          <p:cNvSpPr>
            <a:spLocks noGrp="1"/>
          </p:cNvSpPr>
          <p:nvPr>
            <p:ph idx="1"/>
          </p:nvPr>
        </p:nvSpPr>
        <p:spPr>
          <a:xfrm>
            <a:off x="1371600" y="1568245"/>
            <a:ext cx="9601200" cy="3581400"/>
          </a:xfrm>
        </p:spPr>
        <p:txBody>
          <a:bodyPr/>
          <a:lstStyle/>
          <a:p>
            <a:r>
              <a:rPr lang="en-US" sz="2000" b="1" dirty="0"/>
              <a:t>Bipartite Graph Matching</a:t>
            </a:r>
          </a:p>
          <a:p>
            <a:pPr>
              <a:buFont typeface="Arial" panose="020B0604020202020204" pitchFamily="34" charset="0"/>
              <a:buChar char="•"/>
            </a:pPr>
            <a:r>
              <a:rPr lang="en-US" sz="2000" b="1" dirty="0"/>
              <a:t>Description</a:t>
            </a:r>
            <a:r>
              <a:rPr lang="en-US" dirty="0"/>
              <a:t>: </a:t>
            </a:r>
            <a:r>
              <a:rPr lang="en-US" sz="2000" dirty="0"/>
              <a:t>This  is used to find the maximum matching in a bipartite graph, which can represent the relationships between resources (e.g., doctors, equipment) and patients.</a:t>
            </a:r>
          </a:p>
          <a:p>
            <a:pPr>
              <a:buFont typeface="Arial" panose="020B0604020202020204" pitchFamily="34" charset="0"/>
              <a:buChar char="•"/>
            </a:pPr>
            <a:r>
              <a:rPr lang="en-US" sz="2000" b="1" dirty="0"/>
              <a:t>Use Case:</a:t>
            </a:r>
            <a:r>
              <a:rPr lang="en-US" dirty="0"/>
              <a:t> </a:t>
            </a:r>
            <a:r>
              <a:rPr lang="en-US" sz="2000" dirty="0"/>
              <a:t>Efficiently assigns staff to patients or equipment to procedures based on availability and requirements.</a:t>
            </a:r>
          </a:p>
          <a:p>
            <a:pPr>
              <a:buFont typeface="Arial" panose="020B0604020202020204" pitchFamily="34" charset="0"/>
              <a:buChar char="•"/>
            </a:pPr>
            <a:r>
              <a:rPr lang="en-US" sz="2000" b="1" dirty="0"/>
              <a:t>Implementation</a:t>
            </a:r>
            <a:r>
              <a:rPr lang="en-US" dirty="0"/>
              <a:t>: </a:t>
            </a:r>
            <a:r>
              <a:rPr lang="en-US" sz="2000" dirty="0"/>
              <a:t>Algorithms like the Hopcroft-Karp algorithm can be used to find maximum matchings.</a:t>
            </a:r>
          </a:p>
          <a:p>
            <a:pPr>
              <a:buFont typeface="Arial" panose="020B0604020202020204" pitchFamily="34" charset="0"/>
              <a:buChar char="•"/>
            </a:pPr>
            <a:r>
              <a:rPr lang="en-US" sz="2000" b="1" dirty="0"/>
              <a:t>Algorithm:</a:t>
            </a:r>
            <a:r>
              <a:rPr lang="en-IN" sz="2000" dirty="0"/>
              <a:t>Hopcroft-Karp</a:t>
            </a:r>
            <a:r>
              <a:rPr lang="en-IN" sz="2800" dirty="0"/>
              <a:t>  </a:t>
            </a:r>
            <a:r>
              <a:rPr lang="en-IN" sz="2000" dirty="0"/>
              <a:t>with BFS and DFS for best matching.</a:t>
            </a:r>
            <a:endParaRPr lang="en-US" sz="2000" dirty="0"/>
          </a:p>
          <a:p>
            <a:endParaRPr lang="en-IN" dirty="0"/>
          </a:p>
        </p:txBody>
      </p:sp>
    </p:spTree>
    <p:extLst>
      <p:ext uri="{BB962C8B-B14F-4D97-AF65-F5344CB8AC3E}">
        <p14:creationId xmlns:p14="http://schemas.microsoft.com/office/powerpoint/2010/main" val="2429169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C3BB-22B5-835D-08D5-736E4144B49F}"/>
              </a:ext>
            </a:extLst>
          </p:cNvPr>
          <p:cNvSpPr>
            <a:spLocks noGrp="1"/>
          </p:cNvSpPr>
          <p:nvPr>
            <p:ph type="title"/>
          </p:nvPr>
        </p:nvSpPr>
        <p:spPr/>
        <p:txBody>
          <a:bodyPr/>
          <a:lstStyle/>
          <a:p>
            <a:r>
              <a:rPr lang="en-IN" b="1" dirty="0"/>
              <a:t>Why Hopcraft algorithm :</a:t>
            </a:r>
            <a:endParaRPr lang="en-IN" dirty="0"/>
          </a:p>
        </p:txBody>
      </p:sp>
      <p:sp>
        <p:nvSpPr>
          <p:cNvPr id="3" name="Content Placeholder 2">
            <a:extLst>
              <a:ext uri="{FF2B5EF4-FFF2-40B4-BE49-F238E27FC236}">
                <a16:creationId xmlns:a16="http://schemas.microsoft.com/office/drawing/2014/main" id="{A1EB156D-2186-56D9-8F55-AFDD49EE7B3C}"/>
              </a:ext>
            </a:extLst>
          </p:cNvPr>
          <p:cNvSpPr>
            <a:spLocks noGrp="1"/>
          </p:cNvSpPr>
          <p:nvPr>
            <p:ph idx="1"/>
          </p:nvPr>
        </p:nvSpPr>
        <p:spPr>
          <a:xfrm>
            <a:off x="1219200" y="1413164"/>
            <a:ext cx="9753600" cy="4987636"/>
          </a:xfrm>
        </p:spPr>
        <p:txBody>
          <a:bodyPr>
            <a:normAutofit fontScale="70000" lnSpcReduction="20000"/>
          </a:bodyPr>
          <a:lstStyle/>
          <a:p>
            <a:r>
              <a:rPr lang="en-IN" sz="3600" b="1" i="0" dirty="0">
                <a:effectLst/>
                <a:latin typeface="__Inter_36bd41"/>
              </a:rPr>
              <a:t>Time Complexity:</a:t>
            </a:r>
          </a:p>
          <a:p>
            <a:r>
              <a:rPr lang="en-IN" sz="3600" i="0" dirty="0">
                <a:effectLst/>
                <a:latin typeface="__Inter_36bd41"/>
              </a:rPr>
              <a:t>Greedy Algorithm:</a:t>
            </a:r>
            <a:r>
              <a:rPr lang="en-IN" sz="3600" i="0" dirty="0">
                <a:solidFill>
                  <a:srgbClr val="374151"/>
                </a:solidFill>
                <a:effectLst/>
                <a:latin typeface="__Inter_36bd41"/>
              </a:rPr>
              <a:t> O(n^2 * m)</a:t>
            </a:r>
          </a:p>
          <a:p>
            <a:r>
              <a:rPr lang="en-US" sz="3600" dirty="0"/>
              <a:t>Priority-Based Scheduling:</a:t>
            </a:r>
            <a:r>
              <a:rPr lang="en-IN" sz="3600" i="0" dirty="0">
                <a:solidFill>
                  <a:srgbClr val="374151"/>
                </a:solidFill>
                <a:effectLst/>
                <a:latin typeface="__Inter_36bd41"/>
              </a:rPr>
              <a:t> O(n log n)</a:t>
            </a:r>
          </a:p>
          <a:p>
            <a:r>
              <a:rPr lang="en-IN" sz="3600" i="0" dirty="0">
                <a:effectLst/>
                <a:latin typeface="__Inter_36bd41"/>
              </a:rPr>
              <a:t>Hopcroft-Carp Algorithm (BFS/DFS approach)</a:t>
            </a:r>
            <a:r>
              <a:rPr lang="en-IN" sz="3600" i="0" dirty="0">
                <a:solidFill>
                  <a:srgbClr val="374151"/>
                </a:solidFill>
                <a:effectLst/>
                <a:latin typeface="__Inter_36bd41"/>
              </a:rPr>
              <a:t>: O(n + m</a:t>
            </a:r>
            <a:r>
              <a:rPr lang="en-IN" sz="3600" dirty="0">
                <a:solidFill>
                  <a:srgbClr val="374151"/>
                </a:solidFill>
                <a:latin typeface="__Inter_36bd41"/>
              </a:rPr>
              <a:t>)</a:t>
            </a:r>
          </a:p>
          <a:p>
            <a:r>
              <a:rPr lang="en-IN" sz="3600" b="1" dirty="0">
                <a:solidFill>
                  <a:srgbClr val="374151"/>
                </a:solidFill>
                <a:latin typeface="__Inter_36bd41"/>
              </a:rPr>
              <a:t>Space complexity:</a:t>
            </a:r>
          </a:p>
          <a:p>
            <a:r>
              <a:rPr lang="en-IN" sz="3600" i="0" dirty="0">
                <a:effectLst/>
                <a:latin typeface="__Inter_36bd41"/>
              </a:rPr>
              <a:t>Greedy Algorithm </a:t>
            </a:r>
            <a:r>
              <a:rPr lang="en-IN" sz="3600" i="0" dirty="0">
                <a:solidFill>
                  <a:srgbClr val="374151"/>
                </a:solidFill>
                <a:effectLst/>
                <a:latin typeface="__Inter_36bd41"/>
              </a:rPr>
              <a:t>: O(n + m)</a:t>
            </a:r>
          </a:p>
          <a:p>
            <a:r>
              <a:rPr lang="en-IN" sz="3600" i="0" dirty="0">
                <a:effectLst/>
                <a:latin typeface="__Inter_36bd41"/>
              </a:rPr>
              <a:t>Priority-Based Scheduling Algorithm</a:t>
            </a:r>
            <a:r>
              <a:rPr lang="en-IN" sz="3600" i="0" dirty="0">
                <a:solidFill>
                  <a:srgbClr val="374151"/>
                </a:solidFill>
                <a:effectLst/>
                <a:latin typeface="__Inter_36bd41"/>
              </a:rPr>
              <a:t>: O(n)</a:t>
            </a:r>
          </a:p>
          <a:p>
            <a:r>
              <a:rPr lang="en-IN" sz="3600" i="0" dirty="0">
                <a:effectLst/>
                <a:latin typeface="__Inter_36bd41"/>
              </a:rPr>
              <a:t>Hopcroft-Carp Algorithm (BFS/DFS approach)</a:t>
            </a:r>
            <a:r>
              <a:rPr lang="en-IN" sz="3600" i="0" dirty="0">
                <a:solidFill>
                  <a:srgbClr val="374151"/>
                </a:solidFill>
                <a:effectLst/>
                <a:latin typeface="__Inter_36bd41"/>
              </a:rPr>
              <a:t>: O(n + m)</a:t>
            </a:r>
          </a:p>
          <a:p>
            <a:r>
              <a:rPr lang="en-US" sz="3600" b="0" i="0" dirty="0">
                <a:solidFill>
                  <a:srgbClr val="374151"/>
                </a:solidFill>
                <a:effectLst/>
                <a:latin typeface="__Inter_36bd41"/>
              </a:rPr>
              <a:t>If time complexity is the primary concern, the Hopcroft-Carp Algorithm (BFS/DFS approach) is the best choice. </a:t>
            </a:r>
          </a:p>
          <a:p>
            <a:r>
              <a:rPr lang="en-US" sz="3600" b="0" i="0" dirty="0">
                <a:solidFill>
                  <a:srgbClr val="374151"/>
                </a:solidFill>
                <a:effectLst/>
                <a:latin typeface="__Inter_36bd41"/>
              </a:rPr>
              <a:t>If space complexity is the primary concern, all three algorithms have similar space complexity</a:t>
            </a:r>
            <a:endParaRPr lang="en-IN" sz="3600" dirty="0"/>
          </a:p>
          <a:p>
            <a:endParaRPr lang="en-IN" dirty="0"/>
          </a:p>
        </p:txBody>
      </p:sp>
    </p:spTree>
    <p:extLst>
      <p:ext uri="{BB962C8B-B14F-4D97-AF65-F5344CB8AC3E}">
        <p14:creationId xmlns:p14="http://schemas.microsoft.com/office/powerpoint/2010/main" val="3053439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D74B-A01F-4C2B-95F2-4B7B49A83DA5}"/>
              </a:ext>
            </a:extLst>
          </p:cNvPr>
          <p:cNvSpPr>
            <a:spLocks noGrp="1"/>
          </p:cNvSpPr>
          <p:nvPr>
            <p:ph type="title"/>
          </p:nvPr>
        </p:nvSpPr>
        <p:spPr>
          <a:xfrm>
            <a:off x="869576" y="197223"/>
            <a:ext cx="10058400" cy="1371600"/>
          </a:xfrm>
        </p:spPr>
        <p:txBody>
          <a:bodyPr>
            <a:normAutofit/>
          </a:bodyPr>
          <a:lstStyle/>
          <a:p>
            <a:r>
              <a:rPr lang="en-IN" sz="2800" b="1" dirty="0"/>
              <a:t>Flow chart:</a:t>
            </a:r>
          </a:p>
        </p:txBody>
      </p:sp>
      <p:sp>
        <p:nvSpPr>
          <p:cNvPr id="4" name="Rectangle 3">
            <a:extLst>
              <a:ext uri="{FF2B5EF4-FFF2-40B4-BE49-F238E27FC236}">
                <a16:creationId xmlns:a16="http://schemas.microsoft.com/office/drawing/2014/main" id="{1EFF9C31-E30D-B667-05BB-90AFA894CDFB}"/>
              </a:ext>
            </a:extLst>
          </p:cNvPr>
          <p:cNvSpPr/>
          <p:nvPr/>
        </p:nvSpPr>
        <p:spPr>
          <a:xfrm>
            <a:off x="4043082" y="1192306"/>
            <a:ext cx="2187389" cy="6454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collection</a:t>
            </a:r>
          </a:p>
        </p:txBody>
      </p:sp>
      <p:sp>
        <p:nvSpPr>
          <p:cNvPr id="5" name="Rectangle 4">
            <a:extLst>
              <a:ext uri="{FF2B5EF4-FFF2-40B4-BE49-F238E27FC236}">
                <a16:creationId xmlns:a16="http://schemas.microsoft.com/office/drawing/2014/main" id="{3C4F916E-4FAF-3C35-6907-8AB53902F602}"/>
              </a:ext>
            </a:extLst>
          </p:cNvPr>
          <p:cNvSpPr/>
          <p:nvPr/>
        </p:nvSpPr>
        <p:spPr>
          <a:xfrm>
            <a:off x="3260910" y="2268068"/>
            <a:ext cx="3751732" cy="7888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Construct bipartite graph</a:t>
            </a:r>
          </a:p>
          <a:p>
            <a:pPr algn="ctr"/>
            <a:r>
              <a:rPr lang="en-IN" dirty="0"/>
              <a:t>Resources(R)</a:t>
            </a:r>
          </a:p>
          <a:p>
            <a:pPr algn="ctr"/>
            <a:r>
              <a:rPr lang="en-IN" dirty="0"/>
              <a:t>Patients(P)</a:t>
            </a:r>
          </a:p>
        </p:txBody>
      </p:sp>
      <p:sp>
        <p:nvSpPr>
          <p:cNvPr id="6" name="Rectangle 5">
            <a:extLst>
              <a:ext uri="{FF2B5EF4-FFF2-40B4-BE49-F238E27FC236}">
                <a16:creationId xmlns:a16="http://schemas.microsoft.com/office/drawing/2014/main" id="{9B9F8B69-F61B-4989-70D8-20B9416F196C}"/>
              </a:ext>
            </a:extLst>
          </p:cNvPr>
          <p:cNvSpPr/>
          <p:nvPr/>
        </p:nvSpPr>
        <p:spPr>
          <a:xfrm>
            <a:off x="3944469" y="3379696"/>
            <a:ext cx="2384613" cy="7888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Initialize Distances and labels </a:t>
            </a:r>
          </a:p>
        </p:txBody>
      </p:sp>
      <p:sp>
        <p:nvSpPr>
          <p:cNvPr id="7" name="Rectangle 6">
            <a:extLst>
              <a:ext uri="{FF2B5EF4-FFF2-40B4-BE49-F238E27FC236}">
                <a16:creationId xmlns:a16="http://schemas.microsoft.com/office/drawing/2014/main" id="{65CCB94D-6C96-74FE-29D5-515FE9354242}"/>
              </a:ext>
            </a:extLst>
          </p:cNvPr>
          <p:cNvSpPr/>
          <p:nvPr/>
        </p:nvSpPr>
        <p:spPr>
          <a:xfrm>
            <a:off x="3193674" y="4679578"/>
            <a:ext cx="3886201" cy="627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BFS (from matched R) Explore Neighbors of  R</a:t>
            </a:r>
          </a:p>
        </p:txBody>
      </p:sp>
      <p:cxnSp>
        <p:nvCxnSpPr>
          <p:cNvPr id="9" name="Straight Arrow Connector 8">
            <a:extLst>
              <a:ext uri="{FF2B5EF4-FFF2-40B4-BE49-F238E27FC236}">
                <a16:creationId xmlns:a16="http://schemas.microsoft.com/office/drawing/2014/main" id="{D9B71434-5AF0-4727-DD03-7233AA362FED}"/>
              </a:ext>
            </a:extLst>
          </p:cNvPr>
          <p:cNvCxnSpPr>
            <a:stCxn id="4" idx="2"/>
            <a:endCxn id="5" idx="0"/>
          </p:cNvCxnSpPr>
          <p:nvPr/>
        </p:nvCxnSpPr>
        <p:spPr>
          <a:xfrm flipH="1">
            <a:off x="5136776" y="1837765"/>
            <a:ext cx="1" cy="430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E8B04F9-7853-34AF-B33F-A5A13FFB260C}"/>
              </a:ext>
            </a:extLst>
          </p:cNvPr>
          <p:cNvCxnSpPr>
            <a:stCxn id="5" idx="2"/>
            <a:endCxn id="6" idx="0"/>
          </p:cNvCxnSpPr>
          <p:nvPr/>
        </p:nvCxnSpPr>
        <p:spPr>
          <a:xfrm>
            <a:off x="5136776" y="3056962"/>
            <a:ext cx="0" cy="322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374F6C4-E219-A928-951F-4E49FB033CBF}"/>
              </a:ext>
            </a:extLst>
          </p:cNvPr>
          <p:cNvCxnSpPr>
            <a:stCxn id="6" idx="2"/>
            <a:endCxn id="7" idx="0"/>
          </p:cNvCxnSpPr>
          <p:nvPr/>
        </p:nvCxnSpPr>
        <p:spPr>
          <a:xfrm flipH="1">
            <a:off x="5136775" y="4168590"/>
            <a:ext cx="1" cy="510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C110253-5BD3-CBA0-D388-39D033FEF73F}"/>
              </a:ext>
            </a:extLst>
          </p:cNvPr>
          <p:cNvCxnSpPr>
            <a:stCxn id="7" idx="2"/>
          </p:cNvCxnSpPr>
          <p:nvPr/>
        </p:nvCxnSpPr>
        <p:spPr>
          <a:xfrm flipH="1">
            <a:off x="5136774" y="5307107"/>
            <a:ext cx="1" cy="842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4968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15EDFF-6EAE-0A20-D45A-D11C626D4705}"/>
              </a:ext>
            </a:extLst>
          </p:cNvPr>
          <p:cNvSpPr/>
          <p:nvPr/>
        </p:nvSpPr>
        <p:spPr>
          <a:xfrm>
            <a:off x="4132729" y="1048871"/>
            <a:ext cx="3065930" cy="6454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Find Augmenting path using BFS</a:t>
            </a:r>
          </a:p>
        </p:txBody>
      </p:sp>
      <p:sp>
        <p:nvSpPr>
          <p:cNvPr id="5" name="Rectangle 4">
            <a:extLst>
              <a:ext uri="{FF2B5EF4-FFF2-40B4-BE49-F238E27FC236}">
                <a16:creationId xmlns:a16="http://schemas.microsoft.com/office/drawing/2014/main" id="{66A28896-D578-B20B-8C10-53D75FAFAD1B}"/>
              </a:ext>
            </a:extLst>
          </p:cNvPr>
          <p:cNvSpPr/>
          <p:nvPr/>
        </p:nvSpPr>
        <p:spPr>
          <a:xfrm>
            <a:off x="4132729" y="2169458"/>
            <a:ext cx="3065930" cy="8785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DFS (from end of augmenting path) find shortest augmenting path</a:t>
            </a:r>
          </a:p>
        </p:txBody>
      </p:sp>
      <p:sp>
        <p:nvSpPr>
          <p:cNvPr id="6" name="Rectangle 5">
            <a:extLst>
              <a:ext uri="{FF2B5EF4-FFF2-40B4-BE49-F238E27FC236}">
                <a16:creationId xmlns:a16="http://schemas.microsoft.com/office/drawing/2014/main" id="{86171F01-A7BD-64C0-B96A-0AFD73EB1706}"/>
              </a:ext>
            </a:extLst>
          </p:cNvPr>
          <p:cNvSpPr/>
          <p:nvPr/>
        </p:nvSpPr>
        <p:spPr>
          <a:xfrm>
            <a:off x="4132729" y="3532094"/>
            <a:ext cx="3065930" cy="8785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Update distances and labels for R and P</a:t>
            </a:r>
          </a:p>
        </p:txBody>
      </p:sp>
      <p:sp>
        <p:nvSpPr>
          <p:cNvPr id="7" name="Rectangle 6">
            <a:extLst>
              <a:ext uri="{FF2B5EF4-FFF2-40B4-BE49-F238E27FC236}">
                <a16:creationId xmlns:a16="http://schemas.microsoft.com/office/drawing/2014/main" id="{5F145967-BC89-1C38-BF94-B0C75A9C9F28}"/>
              </a:ext>
            </a:extLst>
          </p:cNvPr>
          <p:cNvSpPr/>
          <p:nvPr/>
        </p:nvSpPr>
        <p:spPr>
          <a:xfrm>
            <a:off x="4132729" y="4957482"/>
            <a:ext cx="306593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Output maximum matching</a:t>
            </a:r>
          </a:p>
        </p:txBody>
      </p:sp>
      <p:cxnSp>
        <p:nvCxnSpPr>
          <p:cNvPr id="9" name="Straight Arrow Connector 8">
            <a:extLst>
              <a:ext uri="{FF2B5EF4-FFF2-40B4-BE49-F238E27FC236}">
                <a16:creationId xmlns:a16="http://schemas.microsoft.com/office/drawing/2014/main" id="{D1CDFD9B-CF04-48F8-B142-254C0CD69A68}"/>
              </a:ext>
            </a:extLst>
          </p:cNvPr>
          <p:cNvCxnSpPr>
            <a:endCxn id="4" idx="0"/>
          </p:cNvCxnSpPr>
          <p:nvPr/>
        </p:nvCxnSpPr>
        <p:spPr>
          <a:xfrm>
            <a:off x="5656729" y="519953"/>
            <a:ext cx="8965" cy="528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E4545CF-91D4-ABB6-1AF3-58BC6CCD7CCF}"/>
              </a:ext>
            </a:extLst>
          </p:cNvPr>
          <p:cNvCxnSpPr>
            <a:stCxn id="4" idx="2"/>
            <a:endCxn id="5" idx="0"/>
          </p:cNvCxnSpPr>
          <p:nvPr/>
        </p:nvCxnSpPr>
        <p:spPr>
          <a:xfrm>
            <a:off x="5665694" y="1694329"/>
            <a:ext cx="0" cy="475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FE141BE-8CCB-1239-68BE-20C4B727276C}"/>
              </a:ext>
            </a:extLst>
          </p:cNvPr>
          <p:cNvCxnSpPr>
            <a:stCxn id="5" idx="2"/>
            <a:endCxn id="6" idx="0"/>
          </p:cNvCxnSpPr>
          <p:nvPr/>
        </p:nvCxnSpPr>
        <p:spPr>
          <a:xfrm>
            <a:off x="5665694" y="3047999"/>
            <a:ext cx="0" cy="484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E3E2398-7091-CFFE-B69F-1A3B390403E9}"/>
              </a:ext>
            </a:extLst>
          </p:cNvPr>
          <p:cNvCxnSpPr>
            <a:stCxn id="6" idx="2"/>
            <a:endCxn id="7" idx="0"/>
          </p:cNvCxnSpPr>
          <p:nvPr/>
        </p:nvCxnSpPr>
        <p:spPr>
          <a:xfrm>
            <a:off x="5665694" y="4410635"/>
            <a:ext cx="0" cy="546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311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56AE-B29A-9709-8570-91A02BBF270C}"/>
              </a:ext>
            </a:extLst>
          </p:cNvPr>
          <p:cNvSpPr>
            <a:spLocks noGrp="1"/>
          </p:cNvSpPr>
          <p:nvPr>
            <p:ph type="title"/>
          </p:nvPr>
        </p:nvSpPr>
        <p:spPr/>
        <p:txBody>
          <a:bodyPr>
            <a:normAutofit/>
          </a:bodyPr>
          <a:lstStyle/>
          <a:p>
            <a:r>
              <a:rPr lang="en-IN" sz="3200" dirty="0"/>
              <a:t>Methodology:</a:t>
            </a:r>
          </a:p>
        </p:txBody>
      </p:sp>
      <p:sp>
        <p:nvSpPr>
          <p:cNvPr id="3" name="Content Placeholder 2">
            <a:extLst>
              <a:ext uri="{FF2B5EF4-FFF2-40B4-BE49-F238E27FC236}">
                <a16:creationId xmlns:a16="http://schemas.microsoft.com/office/drawing/2014/main" id="{95851401-9DC3-72B0-0C7B-2944C7716104}"/>
              </a:ext>
            </a:extLst>
          </p:cNvPr>
          <p:cNvSpPr>
            <a:spLocks noGrp="1"/>
          </p:cNvSpPr>
          <p:nvPr>
            <p:ph idx="1"/>
          </p:nvPr>
        </p:nvSpPr>
        <p:spPr>
          <a:xfrm>
            <a:off x="1450258" y="1538747"/>
            <a:ext cx="9689690" cy="4812891"/>
          </a:xfrm>
        </p:spPr>
        <p:txBody>
          <a:bodyPr>
            <a:normAutofit/>
          </a:bodyPr>
          <a:lstStyle/>
          <a:p>
            <a:r>
              <a:rPr lang="en-US" b="1" dirty="0"/>
              <a:t>Modeling the Problem Using Bipartite Graphs</a:t>
            </a:r>
          </a:p>
          <a:p>
            <a:r>
              <a:rPr lang="en-IN" b="1" dirty="0"/>
              <a:t>Inputs:</a:t>
            </a:r>
            <a:endParaRPr lang="en-IN" dirty="0"/>
          </a:p>
          <a:p>
            <a:pPr>
              <a:buFont typeface="Arial" panose="020B0604020202020204" pitchFamily="34" charset="0"/>
              <a:buChar char="•"/>
            </a:pPr>
            <a:r>
              <a:rPr lang="en-IN" dirty="0"/>
              <a:t>A set of resources ‘R’</a:t>
            </a:r>
          </a:p>
          <a:p>
            <a:pPr>
              <a:buFont typeface="Arial" panose="020B0604020202020204" pitchFamily="34" charset="0"/>
              <a:buChar char="•"/>
            </a:pPr>
            <a:r>
              <a:rPr lang="en-IN" dirty="0"/>
              <a:t>A set of emergency cases ‘E’</a:t>
            </a:r>
          </a:p>
          <a:p>
            <a:pPr>
              <a:buFont typeface="Arial" panose="020B0604020202020204" pitchFamily="34" charset="0"/>
              <a:buChar char="•"/>
            </a:pPr>
            <a:r>
              <a:rPr lang="en-US" dirty="0"/>
              <a:t>Create a bipartite graph G=(U∪V)</a:t>
            </a:r>
          </a:p>
          <a:p>
            <a:pPr>
              <a:buFont typeface="Arial" panose="020B0604020202020204" pitchFamily="34" charset="0"/>
              <a:buChar char="•"/>
            </a:pPr>
            <a:r>
              <a:rPr lang="en-US" dirty="0"/>
              <a:t>Where : U represents the set of resources R.</a:t>
            </a:r>
          </a:p>
          <a:p>
            <a:pPr>
              <a:buFont typeface="Arial" panose="020B0604020202020204" pitchFamily="34" charset="0"/>
              <a:buChar char="•"/>
            </a:pPr>
            <a:r>
              <a:rPr lang="en-US" dirty="0"/>
              <a:t>V represents the set of emergency cases E.</a:t>
            </a:r>
          </a:p>
          <a:p>
            <a:pPr>
              <a:buFont typeface="Arial" panose="020B0604020202020204" pitchFamily="34" charset="0"/>
              <a:buChar char="•"/>
            </a:pPr>
            <a:r>
              <a:rPr lang="en-IN" b="1" dirty="0"/>
              <a:t>Formulate the Matching Problem</a:t>
            </a:r>
          </a:p>
          <a:p>
            <a:pPr>
              <a:buFont typeface="Arial" panose="020B0604020202020204" pitchFamily="34" charset="0"/>
              <a:buChar char="•"/>
            </a:pPr>
            <a:r>
              <a:rPr lang="en-US" dirty="0"/>
              <a:t>Use a suitable matching algorithm to find the optimal assignment of resources to emergency cases.</a:t>
            </a:r>
            <a:endParaRPr lang="en-IN" b="1" dirty="0"/>
          </a:p>
          <a:p>
            <a:pPr>
              <a:buFont typeface="Arial" panose="020B0604020202020204" pitchFamily="34" charset="0"/>
              <a:buChar char="•"/>
            </a:pPr>
            <a:r>
              <a:rPr lang="en-US" dirty="0"/>
              <a:t>The </a:t>
            </a:r>
            <a:r>
              <a:rPr lang="en-US" b="1" dirty="0"/>
              <a:t>Hopcroft-Karp algorithm </a:t>
            </a:r>
            <a:r>
              <a:rPr lang="en-US" dirty="0"/>
              <a:t>improves on finding the maximum matching</a:t>
            </a:r>
            <a:endParaRPr lang="en-US" b="1" dirty="0"/>
          </a:p>
          <a:p>
            <a:pPr>
              <a:buFont typeface="Arial" panose="020B0604020202020204" pitchFamily="34" charset="0"/>
              <a:buChar char="•"/>
            </a:pPr>
            <a:endParaRPr lang="en-US" dirty="0"/>
          </a:p>
          <a:p>
            <a:pPr>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3941767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0D638-A5FC-7322-6390-FF37C2934332}"/>
              </a:ext>
            </a:extLst>
          </p:cNvPr>
          <p:cNvSpPr>
            <a:spLocks noGrp="1"/>
          </p:cNvSpPr>
          <p:nvPr>
            <p:ph idx="1"/>
          </p:nvPr>
        </p:nvSpPr>
        <p:spPr>
          <a:xfrm>
            <a:off x="1012723" y="511277"/>
            <a:ext cx="9960077" cy="5356123"/>
          </a:xfrm>
        </p:spPr>
        <p:txBody>
          <a:bodyPr/>
          <a:lstStyle/>
          <a:p>
            <a:pPr marL="0" indent="0">
              <a:buNone/>
            </a:pPr>
            <a:r>
              <a:rPr lang="en-US" dirty="0"/>
              <a:t>BFS (Breadth first search) – to find the no. of inputs</a:t>
            </a:r>
          </a:p>
          <a:p>
            <a:pPr marL="0" indent="0">
              <a:buNone/>
            </a:pPr>
            <a:r>
              <a:rPr lang="en-US" dirty="0"/>
              <a:t>DFS(Depth first search)   -- to find augment paths</a:t>
            </a:r>
          </a:p>
          <a:p>
            <a:r>
              <a:rPr lang="en-US" dirty="0"/>
              <a:t>An </a:t>
            </a:r>
            <a:r>
              <a:rPr lang="en-US" b="1" dirty="0"/>
              <a:t>augmenting path</a:t>
            </a:r>
            <a:r>
              <a:rPr lang="en-US" dirty="0"/>
              <a:t> is a special kind of path in a bipartite graph that helps you find a bigger set of matching pairs between two sets .</a:t>
            </a:r>
            <a:endParaRPr lang="en-IN" b="1" dirty="0"/>
          </a:p>
          <a:p>
            <a:r>
              <a:rPr lang="en-IN" b="1" dirty="0"/>
              <a:t>Evaluate the Solution</a:t>
            </a:r>
          </a:p>
          <a:p>
            <a:r>
              <a:rPr lang="en-US" dirty="0"/>
              <a:t>Implement the chosen algorithm to compute the optimal matching.</a:t>
            </a:r>
            <a:endParaRPr lang="en-IN" b="1" dirty="0"/>
          </a:p>
          <a:p>
            <a:r>
              <a:rPr lang="en-IN" dirty="0"/>
              <a:t>Based on effectiveness and efficiency we will be getting the accuracy of the solution.</a:t>
            </a:r>
          </a:p>
          <a:p>
            <a:r>
              <a:rPr lang="en-IN" b="1" dirty="0"/>
              <a:t>Deployment and Monitoring</a:t>
            </a:r>
          </a:p>
          <a:p>
            <a:r>
              <a:rPr lang="en-IN" dirty="0"/>
              <a:t>Implementing the algorithm and we will be monitoring the performance.</a:t>
            </a:r>
          </a:p>
          <a:p>
            <a:pPr marL="0" indent="0">
              <a:buNone/>
            </a:pPr>
            <a:endParaRPr lang="en-IN" dirty="0"/>
          </a:p>
        </p:txBody>
      </p:sp>
    </p:spTree>
    <p:extLst>
      <p:ext uri="{BB962C8B-B14F-4D97-AF65-F5344CB8AC3E}">
        <p14:creationId xmlns:p14="http://schemas.microsoft.com/office/powerpoint/2010/main" val="66597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9D7D-8ECB-F39E-1A07-DC059E47C1D3}"/>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1C63D761-71C3-5382-8608-E6DBFC25C43E}"/>
              </a:ext>
            </a:extLst>
          </p:cNvPr>
          <p:cNvPicPr>
            <a:picLocks noGrp="1" noChangeAspect="1"/>
          </p:cNvPicPr>
          <p:nvPr>
            <p:ph idx="1"/>
          </p:nvPr>
        </p:nvPicPr>
        <p:blipFill>
          <a:blip r:embed="rId2"/>
          <a:stretch>
            <a:fillRect/>
          </a:stretch>
        </p:blipFill>
        <p:spPr>
          <a:xfrm>
            <a:off x="1049483" y="1620469"/>
            <a:ext cx="5804655" cy="4447822"/>
          </a:xfrm>
        </p:spPr>
      </p:pic>
      <p:pic>
        <p:nvPicPr>
          <p:cNvPr id="7" name="Picture 6">
            <a:extLst>
              <a:ext uri="{FF2B5EF4-FFF2-40B4-BE49-F238E27FC236}">
                <a16:creationId xmlns:a16="http://schemas.microsoft.com/office/drawing/2014/main" id="{EE2A92DE-6B01-4D62-FD39-B61CBFFF06C1}"/>
              </a:ext>
            </a:extLst>
          </p:cNvPr>
          <p:cNvPicPr>
            <a:picLocks noChangeAspect="1"/>
          </p:cNvPicPr>
          <p:nvPr/>
        </p:nvPicPr>
        <p:blipFill>
          <a:blip r:embed="rId3"/>
          <a:stretch>
            <a:fillRect/>
          </a:stretch>
        </p:blipFill>
        <p:spPr>
          <a:xfrm>
            <a:off x="6999520" y="1791282"/>
            <a:ext cx="5005905" cy="4106195"/>
          </a:xfrm>
          <a:prstGeom prst="rect">
            <a:avLst/>
          </a:prstGeom>
        </p:spPr>
      </p:pic>
    </p:spTree>
    <p:extLst>
      <p:ext uri="{BB962C8B-B14F-4D97-AF65-F5344CB8AC3E}">
        <p14:creationId xmlns:p14="http://schemas.microsoft.com/office/powerpoint/2010/main" val="2645084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23F0AB-771E-BED4-6244-5E1FD505C410}"/>
              </a:ext>
            </a:extLst>
          </p:cNvPr>
          <p:cNvPicPr>
            <a:picLocks noChangeAspect="1"/>
          </p:cNvPicPr>
          <p:nvPr/>
        </p:nvPicPr>
        <p:blipFill>
          <a:blip r:embed="rId2"/>
          <a:stretch>
            <a:fillRect/>
          </a:stretch>
        </p:blipFill>
        <p:spPr>
          <a:xfrm>
            <a:off x="1121347" y="544580"/>
            <a:ext cx="4130398" cy="5768840"/>
          </a:xfrm>
          <a:prstGeom prst="rect">
            <a:avLst/>
          </a:prstGeom>
        </p:spPr>
      </p:pic>
      <p:pic>
        <p:nvPicPr>
          <p:cNvPr id="7" name="Picture 6">
            <a:extLst>
              <a:ext uri="{FF2B5EF4-FFF2-40B4-BE49-F238E27FC236}">
                <a16:creationId xmlns:a16="http://schemas.microsoft.com/office/drawing/2014/main" id="{EF6B5180-EBA5-164E-624A-64488DD139B4}"/>
              </a:ext>
            </a:extLst>
          </p:cNvPr>
          <p:cNvPicPr>
            <a:picLocks noChangeAspect="1"/>
          </p:cNvPicPr>
          <p:nvPr/>
        </p:nvPicPr>
        <p:blipFill>
          <a:blip r:embed="rId3"/>
          <a:stretch>
            <a:fillRect/>
          </a:stretch>
        </p:blipFill>
        <p:spPr>
          <a:xfrm>
            <a:off x="5960660" y="504571"/>
            <a:ext cx="4680547" cy="5848857"/>
          </a:xfrm>
          <a:prstGeom prst="rect">
            <a:avLst/>
          </a:prstGeom>
        </p:spPr>
      </p:pic>
    </p:spTree>
    <p:extLst>
      <p:ext uri="{BB962C8B-B14F-4D97-AF65-F5344CB8AC3E}">
        <p14:creationId xmlns:p14="http://schemas.microsoft.com/office/powerpoint/2010/main" val="10091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F23C-AB65-2E29-759D-2EB1A82D812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8371050-944E-3A82-5EA9-9BDB2A1441F5}"/>
              </a:ext>
            </a:extLst>
          </p:cNvPr>
          <p:cNvSpPr>
            <a:spLocks noGrp="1"/>
          </p:cNvSpPr>
          <p:nvPr>
            <p:ph idx="1"/>
          </p:nvPr>
        </p:nvSpPr>
        <p:spPr>
          <a:xfrm>
            <a:off x="1506682" y="1558637"/>
            <a:ext cx="9601200" cy="3581400"/>
          </a:xfrm>
        </p:spPr>
        <p:txBody>
          <a:bodyPr>
            <a:normAutofit/>
          </a:bodyPr>
          <a:lstStyle/>
          <a:p>
            <a:r>
              <a:rPr lang="en-US" sz="2400" dirty="0"/>
              <a:t>Emergency Response Resource Allocation in Hospitals Using Bipartite Graph Matching" offers a practical solution to efficiently manage hospital resources during critical situations. </a:t>
            </a:r>
          </a:p>
          <a:p>
            <a:r>
              <a:rPr lang="en-US" sz="2400" dirty="0"/>
              <a:t>By optimizing resource allocation through advanced algorithms, the system can reduce response times and improve patient care. </a:t>
            </a:r>
          </a:p>
          <a:p>
            <a:r>
              <a:rPr lang="en-US" sz="2400" dirty="0"/>
              <a:t>As it evolves, it could play a significant role in enhancing healthcare systems worldwide, especially during large-scale emergencies or global health crises.</a:t>
            </a:r>
          </a:p>
        </p:txBody>
      </p:sp>
    </p:spTree>
    <p:extLst>
      <p:ext uri="{BB962C8B-B14F-4D97-AF65-F5344CB8AC3E}">
        <p14:creationId xmlns:p14="http://schemas.microsoft.com/office/powerpoint/2010/main" val="86940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DECF-53E6-9A0C-2AAF-7AEBEABEABD9}"/>
              </a:ext>
            </a:extLst>
          </p:cNvPr>
          <p:cNvSpPr>
            <a:spLocks noGrp="1"/>
          </p:cNvSpPr>
          <p:nvPr>
            <p:ph type="title"/>
          </p:nvPr>
        </p:nvSpPr>
        <p:spPr/>
        <p:txBody>
          <a:bodyPr>
            <a:normAutofit/>
          </a:bodyPr>
          <a:lstStyle/>
          <a:p>
            <a:r>
              <a:rPr lang="en-IN" sz="3600" dirty="0"/>
              <a:t>Team Details:</a:t>
            </a:r>
          </a:p>
        </p:txBody>
      </p:sp>
      <p:graphicFrame>
        <p:nvGraphicFramePr>
          <p:cNvPr id="6" name="Table 5">
            <a:extLst>
              <a:ext uri="{FF2B5EF4-FFF2-40B4-BE49-F238E27FC236}">
                <a16:creationId xmlns:a16="http://schemas.microsoft.com/office/drawing/2014/main" id="{404679C6-3A34-5B8A-AE4F-C4D35F5D683F}"/>
              </a:ext>
            </a:extLst>
          </p:cNvPr>
          <p:cNvGraphicFramePr>
            <a:graphicFrameLocks noGrp="1"/>
          </p:cNvGraphicFramePr>
          <p:nvPr>
            <p:extLst>
              <p:ext uri="{D42A27DB-BD31-4B8C-83A1-F6EECF244321}">
                <p14:modId xmlns:p14="http://schemas.microsoft.com/office/powerpoint/2010/main" val="2158712410"/>
              </p:ext>
            </p:extLst>
          </p:nvPr>
        </p:nvGraphicFramePr>
        <p:xfrm>
          <a:off x="1675581" y="1860346"/>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626665"/>
                    </a:ext>
                  </a:extLst>
                </a:gridCol>
                <a:gridCol w="4064000">
                  <a:extLst>
                    <a:ext uri="{9D8B030D-6E8A-4147-A177-3AD203B41FA5}">
                      <a16:colId xmlns:a16="http://schemas.microsoft.com/office/drawing/2014/main" val="3869524066"/>
                    </a:ext>
                  </a:extLst>
                </a:gridCol>
              </a:tblGrid>
              <a:tr h="370840">
                <a:tc>
                  <a:txBody>
                    <a:bodyPr/>
                    <a:lstStyle/>
                    <a:p>
                      <a:r>
                        <a:rPr lang="en-IN" dirty="0">
                          <a:solidFill>
                            <a:schemeClr val="tx1"/>
                          </a:solidFill>
                        </a:rPr>
                        <a:t>Name</a:t>
                      </a:r>
                    </a:p>
                  </a:txBody>
                  <a:tcPr/>
                </a:tc>
                <a:tc>
                  <a:txBody>
                    <a:bodyPr/>
                    <a:lstStyle/>
                    <a:p>
                      <a:r>
                        <a:rPr lang="en-IN" dirty="0">
                          <a:solidFill>
                            <a:schemeClr val="tx1"/>
                          </a:solidFill>
                        </a:rPr>
                        <a:t>Reg.no.</a:t>
                      </a:r>
                    </a:p>
                  </a:txBody>
                  <a:tcPr/>
                </a:tc>
                <a:extLst>
                  <a:ext uri="{0D108BD9-81ED-4DB2-BD59-A6C34878D82A}">
                    <a16:rowId xmlns:a16="http://schemas.microsoft.com/office/drawing/2014/main" val="1258149562"/>
                  </a:ext>
                </a:extLst>
              </a:tr>
              <a:tr h="370840">
                <a:tc>
                  <a:txBody>
                    <a:bodyPr/>
                    <a:lstStyle/>
                    <a:p>
                      <a:r>
                        <a:rPr lang="en-IN" dirty="0"/>
                        <a:t>V.Sreenivasulu</a:t>
                      </a:r>
                    </a:p>
                  </a:txBody>
                  <a:tcPr/>
                </a:tc>
                <a:tc>
                  <a:txBody>
                    <a:bodyPr/>
                    <a:lstStyle/>
                    <a:p>
                      <a:r>
                        <a:rPr lang="en-IN" dirty="0"/>
                        <a:t>99220041409</a:t>
                      </a:r>
                    </a:p>
                  </a:txBody>
                  <a:tcPr/>
                </a:tc>
                <a:extLst>
                  <a:ext uri="{0D108BD9-81ED-4DB2-BD59-A6C34878D82A}">
                    <a16:rowId xmlns:a16="http://schemas.microsoft.com/office/drawing/2014/main" val="985326097"/>
                  </a:ext>
                </a:extLst>
              </a:tr>
              <a:tr h="370840">
                <a:tc>
                  <a:txBody>
                    <a:bodyPr/>
                    <a:lstStyle/>
                    <a:p>
                      <a:r>
                        <a:rPr lang="en-IN" dirty="0"/>
                        <a:t>S.Praneeth gowd</a:t>
                      </a:r>
                    </a:p>
                  </a:txBody>
                  <a:tcPr/>
                </a:tc>
                <a:tc>
                  <a:txBody>
                    <a:bodyPr/>
                    <a:lstStyle/>
                    <a:p>
                      <a:r>
                        <a:rPr lang="en-IN" dirty="0"/>
                        <a:t>99220041376</a:t>
                      </a:r>
                    </a:p>
                  </a:txBody>
                  <a:tcPr/>
                </a:tc>
                <a:extLst>
                  <a:ext uri="{0D108BD9-81ED-4DB2-BD59-A6C34878D82A}">
                    <a16:rowId xmlns:a16="http://schemas.microsoft.com/office/drawing/2014/main" val="3192703908"/>
                  </a:ext>
                </a:extLst>
              </a:tr>
              <a:tr h="370840">
                <a:tc>
                  <a:txBody>
                    <a:bodyPr/>
                    <a:lstStyle/>
                    <a:p>
                      <a:r>
                        <a:rPr lang="en-IN" dirty="0"/>
                        <a:t>T.Santhosh kumar reddy</a:t>
                      </a:r>
                    </a:p>
                  </a:txBody>
                  <a:tcPr/>
                </a:tc>
                <a:tc>
                  <a:txBody>
                    <a:bodyPr/>
                    <a:lstStyle/>
                    <a:p>
                      <a:r>
                        <a:rPr lang="en-IN" dirty="0"/>
                        <a:t>99220041391</a:t>
                      </a:r>
                    </a:p>
                  </a:txBody>
                  <a:tcPr/>
                </a:tc>
                <a:extLst>
                  <a:ext uri="{0D108BD9-81ED-4DB2-BD59-A6C34878D82A}">
                    <a16:rowId xmlns:a16="http://schemas.microsoft.com/office/drawing/2014/main" val="1123955472"/>
                  </a:ext>
                </a:extLst>
              </a:tr>
              <a:tr h="370840">
                <a:tc>
                  <a:txBody>
                    <a:bodyPr/>
                    <a:lstStyle/>
                    <a:p>
                      <a:r>
                        <a:rPr lang="en-IN" dirty="0"/>
                        <a:t>K.Ajith Kumar</a:t>
                      </a:r>
                    </a:p>
                    <a:p>
                      <a:r>
                        <a:rPr lang="en-IN" dirty="0"/>
                        <a:t>Y.Gopi krishna</a:t>
                      </a:r>
                    </a:p>
                  </a:txBody>
                  <a:tcPr/>
                </a:tc>
                <a:tc>
                  <a:txBody>
                    <a:bodyPr/>
                    <a:lstStyle/>
                    <a:p>
                      <a:r>
                        <a:rPr lang="en-IN" dirty="0"/>
                        <a:t>99220041231</a:t>
                      </a:r>
                    </a:p>
                    <a:p>
                      <a:r>
                        <a:rPr lang="en-IN" dirty="0"/>
                        <a:t>99220041596</a:t>
                      </a:r>
                    </a:p>
                  </a:txBody>
                  <a:tcPr/>
                </a:tc>
                <a:extLst>
                  <a:ext uri="{0D108BD9-81ED-4DB2-BD59-A6C34878D82A}">
                    <a16:rowId xmlns:a16="http://schemas.microsoft.com/office/drawing/2014/main" val="3381547649"/>
                  </a:ext>
                </a:extLst>
              </a:tr>
            </a:tbl>
          </a:graphicData>
        </a:graphic>
      </p:graphicFrame>
    </p:spTree>
    <p:extLst>
      <p:ext uri="{BB962C8B-B14F-4D97-AF65-F5344CB8AC3E}">
        <p14:creationId xmlns:p14="http://schemas.microsoft.com/office/powerpoint/2010/main" val="1681136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4576-25CC-61F4-BDA4-5A4D8F5BA01D}"/>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130C7F1B-D755-F198-240B-0868D45C6314}"/>
              </a:ext>
            </a:extLst>
          </p:cNvPr>
          <p:cNvSpPr>
            <a:spLocks noGrp="1"/>
          </p:cNvSpPr>
          <p:nvPr>
            <p:ph idx="1"/>
          </p:nvPr>
        </p:nvSpPr>
        <p:spPr>
          <a:xfrm>
            <a:off x="1371600" y="1428750"/>
            <a:ext cx="9601200" cy="3581400"/>
          </a:xfrm>
        </p:spPr>
        <p:txBody>
          <a:bodyPr>
            <a:normAutofit/>
          </a:bodyPr>
          <a:lstStyle/>
          <a:p>
            <a:r>
              <a:rPr lang="en-US" sz="2400" dirty="0"/>
              <a:t>This project could expand to include multiple hospitals, allowing better coordination of resources during emergencies. </a:t>
            </a:r>
          </a:p>
          <a:p>
            <a:r>
              <a:rPr lang="en-US" sz="2400" dirty="0"/>
              <a:t>It could also use real-time data, like the number of incoming patients and available hospital resources, to make quicker decisions. </a:t>
            </a:r>
          </a:p>
          <a:p>
            <a:r>
              <a:rPr lang="en-US" sz="2400" dirty="0"/>
              <a:t>The system could predict emergency situations and automatically allocate resources based on past trends. It could also be connected to ambulance services for smoother patient transfers.</a:t>
            </a:r>
            <a:endParaRPr lang="en-IN" sz="2400" dirty="0"/>
          </a:p>
        </p:txBody>
      </p:sp>
    </p:spTree>
    <p:extLst>
      <p:ext uri="{BB962C8B-B14F-4D97-AF65-F5344CB8AC3E}">
        <p14:creationId xmlns:p14="http://schemas.microsoft.com/office/powerpoint/2010/main" val="1364070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FC2D-0DBF-E70F-8C8A-9A11D1B3BDBB}"/>
              </a:ext>
            </a:extLst>
          </p:cNvPr>
          <p:cNvSpPr>
            <a:spLocks noGrp="1"/>
          </p:cNvSpPr>
          <p:nvPr>
            <p:ph type="title"/>
          </p:nvPr>
        </p:nvSpPr>
        <p:spPr/>
        <p:txBody>
          <a:bodyPr>
            <a:normAutofit/>
          </a:bodyPr>
          <a:lstStyle/>
          <a:p>
            <a:r>
              <a:rPr lang="en-IN" sz="3200" dirty="0"/>
              <a:t>References:</a:t>
            </a:r>
          </a:p>
        </p:txBody>
      </p:sp>
      <p:sp>
        <p:nvSpPr>
          <p:cNvPr id="3" name="Content Placeholder 2">
            <a:extLst>
              <a:ext uri="{FF2B5EF4-FFF2-40B4-BE49-F238E27FC236}">
                <a16:creationId xmlns:a16="http://schemas.microsoft.com/office/drawing/2014/main" id="{5BD4548E-0860-C0BB-AF43-535FF6EAFDE2}"/>
              </a:ext>
            </a:extLst>
          </p:cNvPr>
          <p:cNvSpPr>
            <a:spLocks noGrp="1"/>
          </p:cNvSpPr>
          <p:nvPr>
            <p:ph idx="1"/>
          </p:nvPr>
        </p:nvSpPr>
        <p:spPr>
          <a:xfrm>
            <a:off x="1371600" y="1428750"/>
            <a:ext cx="9601200" cy="3581400"/>
          </a:xfrm>
        </p:spPr>
        <p:txBody>
          <a:bodyPr/>
          <a:lstStyle/>
          <a:p>
            <a:r>
              <a:rPr lang="en-IN" dirty="0"/>
              <a:t>IEEE papers</a:t>
            </a:r>
          </a:p>
          <a:p>
            <a:r>
              <a:rPr lang="en-IN" dirty="0"/>
              <a:t>Google scholar </a:t>
            </a:r>
          </a:p>
          <a:p>
            <a:r>
              <a:rPr lang="en-IN" dirty="0"/>
              <a:t>Get hub</a:t>
            </a:r>
          </a:p>
          <a:p>
            <a:r>
              <a:rPr lang="en-IN" dirty="0"/>
              <a:t>Pub Med research papers</a:t>
            </a:r>
          </a:p>
          <a:p>
            <a:endParaRPr lang="en-IN" dirty="0"/>
          </a:p>
        </p:txBody>
      </p:sp>
    </p:spTree>
    <p:extLst>
      <p:ext uri="{BB962C8B-B14F-4D97-AF65-F5344CB8AC3E}">
        <p14:creationId xmlns:p14="http://schemas.microsoft.com/office/powerpoint/2010/main" val="108515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E48A-FCD7-9686-A4B8-20FAA39A2895}"/>
              </a:ext>
            </a:extLst>
          </p:cNvPr>
          <p:cNvSpPr>
            <a:spLocks noGrp="1"/>
          </p:cNvSpPr>
          <p:nvPr>
            <p:ph type="title"/>
          </p:nvPr>
        </p:nvSpPr>
        <p:spPr/>
        <p:txBody>
          <a:bodyPr>
            <a:normAutofit/>
          </a:bodyPr>
          <a:lstStyle/>
          <a:p>
            <a:r>
              <a:rPr lang="en-IN" sz="3600" dirty="0"/>
              <a:t>Introduction:</a:t>
            </a:r>
          </a:p>
        </p:txBody>
      </p:sp>
      <p:sp>
        <p:nvSpPr>
          <p:cNvPr id="3" name="Content Placeholder 2">
            <a:extLst>
              <a:ext uri="{FF2B5EF4-FFF2-40B4-BE49-F238E27FC236}">
                <a16:creationId xmlns:a16="http://schemas.microsoft.com/office/drawing/2014/main" id="{57DF6868-A1CC-2E80-51B2-2E2751DBC61A}"/>
              </a:ext>
            </a:extLst>
          </p:cNvPr>
          <p:cNvSpPr>
            <a:spLocks noGrp="1"/>
          </p:cNvSpPr>
          <p:nvPr>
            <p:ph idx="1"/>
          </p:nvPr>
        </p:nvSpPr>
        <p:spPr>
          <a:xfrm>
            <a:off x="1469923" y="1715728"/>
            <a:ext cx="9422195" cy="4227871"/>
          </a:xfrm>
        </p:spPr>
        <p:txBody>
          <a:bodyPr>
            <a:normAutofit/>
          </a:bodyPr>
          <a:lstStyle/>
          <a:p>
            <a:pPr>
              <a:buFont typeface="Wingdings" panose="05000000000000000000" pitchFamily="2" charset="2"/>
              <a:buChar char="§"/>
            </a:pPr>
            <a:r>
              <a:rPr lang="en-US" dirty="0"/>
              <a:t>Emergency response resource allocation in hospitals is a critical problem that involves efficiently assigning limited resources, such as doctors, nurses, and medical equipment, to incoming patients, especially in situations of high demand like pandemics or natural disasters.</a:t>
            </a:r>
          </a:p>
          <a:p>
            <a:pPr>
              <a:buFont typeface="Wingdings" panose="05000000000000000000" pitchFamily="2" charset="2"/>
              <a:buChar char="§"/>
            </a:pPr>
            <a:r>
              <a:rPr lang="en-US" dirty="0"/>
              <a:t>Hospitals often have limited numbers of doctors, nurses, medical equipment (like ventilators), ICU beds, and other critical resources.</a:t>
            </a:r>
          </a:p>
          <a:p>
            <a:pPr>
              <a:buFont typeface="Wingdings" panose="05000000000000000000" pitchFamily="2" charset="2"/>
              <a:buChar char="§"/>
            </a:pPr>
            <a:r>
              <a:rPr lang="en-US" dirty="0"/>
              <a:t>In all the hospitals there will be having resources but they don’t know how to allocate them in the emergency issues.</a:t>
            </a:r>
          </a:p>
          <a:p>
            <a:pPr>
              <a:buFont typeface="Wingdings" panose="05000000000000000000" pitchFamily="2" charset="2"/>
              <a:buChar char="§"/>
            </a:pPr>
            <a:r>
              <a:rPr lang="en-US" dirty="0"/>
              <a:t>Time will be taken more to allocate them to the patients. At that time we can use the Bipartite graph matching by using some algorithms.</a:t>
            </a:r>
          </a:p>
          <a:p>
            <a:pPr>
              <a:buFont typeface="Wingdings" panose="05000000000000000000" pitchFamily="2" charset="2"/>
              <a:buChar char="§"/>
            </a:pPr>
            <a:r>
              <a:rPr lang="en-US" dirty="0"/>
              <a:t>Hospitals will be facing resource exceeds supply, in such cases decisions are used to allocate resources fairly and effectively.</a:t>
            </a:r>
          </a:p>
          <a:p>
            <a:pPr>
              <a:buFont typeface="Arial" panose="020B0604020202020204" pitchFamily="34" charset="0"/>
              <a:buChar char="•"/>
            </a:pP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42290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C960E-409B-75FE-0435-7B62B3E1D9FE}"/>
              </a:ext>
            </a:extLst>
          </p:cNvPr>
          <p:cNvSpPr>
            <a:spLocks noGrp="1"/>
          </p:cNvSpPr>
          <p:nvPr>
            <p:ph idx="1"/>
          </p:nvPr>
        </p:nvSpPr>
        <p:spPr>
          <a:xfrm>
            <a:off x="1131216" y="471340"/>
            <a:ext cx="9841584" cy="5396060"/>
          </a:xfrm>
        </p:spPr>
        <p:txBody>
          <a:bodyPr/>
          <a:lstStyle/>
          <a:p>
            <a:pPr>
              <a:buFont typeface="Wingdings" panose="05000000000000000000" pitchFamily="2" charset="2"/>
              <a:buChar char="§"/>
            </a:pPr>
            <a:r>
              <a:rPr lang="en-IN" dirty="0"/>
              <a:t>Emergency situations require quick decisions. Normally hospitals use real time information system to track resource availability.</a:t>
            </a:r>
          </a:p>
          <a:p>
            <a:pPr>
              <a:buFont typeface="Wingdings" panose="05000000000000000000" pitchFamily="2" charset="2"/>
              <a:buChar char="§"/>
            </a:pPr>
            <a:r>
              <a:rPr lang="en-IN" dirty="0"/>
              <a:t>Computer simulation models are used to test different resource allocation strategies based on different scenarios.</a:t>
            </a:r>
          </a:p>
          <a:p>
            <a:pPr>
              <a:buFont typeface="Wingdings" panose="05000000000000000000" pitchFamily="2" charset="2"/>
              <a:buChar char="§"/>
            </a:pPr>
            <a:r>
              <a:rPr lang="en-IN" dirty="0"/>
              <a:t>Computer simulation models:</a:t>
            </a:r>
          </a:p>
          <a:p>
            <a:pPr>
              <a:buFont typeface="Arial" panose="020B0604020202020204" pitchFamily="34" charset="0"/>
              <a:buChar char="•"/>
            </a:pPr>
            <a:r>
              <a:rPr lang="en-IN" dirty="0"/>
              <a:t>Time based analysis</a:t>
            </a:r>
          </a:p>
          <a:p>
            <a:pPr>
              <a:buFont typeface="Arial" panose="020B0604020202020204" pitchFamily="34" charset="0"/>
              <a:buChar char="•"/>
            </a:pPr>
            <a:r>
              <a:rPr lang="en-IN" dirty="0"/>
              <a:t>Weather forecasting</a:t>
            </a:r>
          </a:p>
          <a:p>
            <a:pPr>
              <a:buFont typeface="Wingdings" panose="05000000000000000000" pitchFamily="2" charset="2"/>
              <a:buChar char="§"/>
            </a:pPr>
            <a:r>
              <a:rPr lang="en-IN" dirty="0"/>
              <a:t>When the hospitals have limited resources by using some strategies and algorithms we can get the better allocation in emergency situations.</a:t>
            </a:r>
          </a:p>
        </p:txBody>
      </p:sp>
    </p:spTree>
    <p:extLst>
      <p:ext uri="{BB962C8B-B14F-4D97-AF65-F5344CB8AC3E}">
        <p14:creationId xmlns:p14="http://schemas.microsoft.com/office/powerpoint/2010/main" val="46575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C057-7CF0-82B9-9948-E41CE68E10EF}"/>
              </a:ext>
            </a:extLst>
          </p:cNvPr>
          <p:cNvSpPr>
            <a:spLocks noGrp="1"/>
          </p:cNvSpPr>
          <p:nvPr>
            <p:ph type="title"/>
          </p:nvPr>
        </p:nvSpPr>
        <p:spPr/>
        <p:txBody>
          <a:bodyPr>
            <a:normAutofit/>
          </a:bodyPr>
          <a:lstStyle/>
          <a:p>
            <a:r>
              <a:rPr lang="en-IN" sz="3600" dirty="0"/>
              <a:t>Abstract:</a:t>
            </a:r>
          </a:p>
        </p:txBody>
      </p:sp>
      <p:sp>
        <p:nvSpPr>
          <p:cNvPr id="3" name="Content Placeholder 2">
            <a:extLst>
              <a:ext uri="{FF2B5EF4-FFF2-40B4-BE49-F238E27FC236}">
                <a16:creationId xmlns:a16="http://schemas.microsoft.com/office/drawing/2014/main" id="{BD19502B-ABB3-5DD2-D517-48DB20171FAE}"/>
              </a:ext>
            </a:extLst>
          </p:cNvPr>
          <p:cNvSpPr>
            <a:spLocks noGrp="1"/>
          </p:cNvSpPr>
          <p:nvPr>
            <p:ph idx="1"/>
          </p:nvPr>
        </p:nvSpPr>
        <p:spPr>
          <a:xfrm>
            <a:off x="1450258" y="1428750"/>
            <a:ext cx="9601200" cy="3581400"/>
          </a:xfrm>
        </p:spPr>
        <p:txBody>
          <a:bodyPr>
            <a:normAutofit/>
          </a:bodyPr>
          <a:lstStyle/>
          <a:p>
            <a:pPr>
              <a:buFont typeface="Wingdings" panose="05000000000000000000" pitchFamily="2" charset="2"/>
              <a:buChar char="§"/>
            </a:pPr>
            <a:r>
              <a:rPr lang="en-US" sz="2400" dirty="0"/>
              <a:t>We will be using the Bipartite graph with the </a:t>
            </a:r>
            <a:r>
              <a:rPr lang="en-IN" sz="2400" b="1" dirty="0"/>
              <a:t>Hopcroft-Karp algorithm with BFS </a:t>
            </a:r>
            <a:r>
              <a:rPr lang="en-IN" sz="2400" dirty="0"/>
              <a:t>and</a:t>
            </a:r>
            <a:r>
              <a:rPr lang="en-IN" sz="2400" b="1" dirty="0"/>
              <a:t> DFS</a:t>
            </a:r>
            <a:r>
              <a:rPr lang="en-IN" sz="2400" dirty="0"/>
              <a:t> which is useful for better matching by using augmenting paths. </a:t>
            </a:r>
            <a:r>
              <a:rPr lang="en-US" sz="2400" dirty="0"/>
              <a:t>By pairing available staff with emergency cases efficiently, this approach enhances response times and overall effectiveness in managing urgent medical situations.</a:t>
            </a:r>
            <a:endParaRPr lang="en-IN" sz="2400" b="1"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58956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6D5A-9AA4-2EA7-0E88-71C625CC8541}"/>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B39F5578-F74C-5F71-4F13-46BE0BEC789B}"/>
              </a:ext>
            </a:extLst>
          </p:cNvPr>
          <p:cNvSpPr>
            <a:spLocks noGrp="1"/>
          </p:cNvSpPr>
          <p:nvPr>
            <p:ph idx="1"/>
          </p:nvPr>
        </p:nvSpPr>
        <p:spPr>
          <a:xfrm>
            <a:off x="1444336" y="1402773"/>
            <a:ext cx="9528464" cy="446462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Minimize Response Time</a:t>
            </a:r>
            <a:r>
              <a:rPr kumimoji="0" lang="en-US" altLang="en-US" sz="2400" b="0" i="0" u="none" strike="noStrike" cap="none" normalizeH="0" baseline="0" dirty="0">
                <a:ln>
                  <a:noFill/>
                </a:ln>
                <a:solidFill>
                  <a:schemeClr val="tx1"/>
                </a:solidFill>
                <a:effectLst/>
                <a:latin typeface="Arial" panose="020B0604020202020204" pitchFamily="34" charset="0"/>
              </a:rPr>
              <a:t>: Reduce the time it takes to allocate resources to patients, leading to faster emergency response and treatment.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 Hospital Resource Utilization</a:t>
            </a:r>
            <a:r>
              <a:rPr kumimoji="0" lang="en-US" altLang="en-US" sz="2400" b="0" i="0" u="none" strike="noStrike" cap="none" normalizeH="0" baseline="0" dirty="0">
                <a:ln>
                  <a:noFill/>
                </a:ln>
                <a:solidFill>
                  <a:schemeClr val="tx1"/>
                </a:solidFill>
                <a:effectLst/>
                <a:latin typeface="Arial" panose="020B0604020202020204" pitchFamily="34" charset="0"/>
              </a:rPr>
              <a:t>: Maximize the efficient use of hospital resources by</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ensuring that all available resources are utilized optimally during emergency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Increase Patient Care Efficiency</a:t>
            </a:r>
            <a:r>
              <a:rPr kumimoji="0" lang="en-US" altLang="en-US" sz="2400" b="0" i="0" u="none" strike="noStrike" cap="none" normalizeH="0" baseline="0" dirty="0">
                <a:ln>
                  <a:noFill/>
                </a:ln>
                <a:solidFill>
                  <a:schemeClr val="tx1"/>
                </a:solidFill>
                <a:effectLst/>
                <a:latin typeface="Arial" panose="020B0604020202020204" pitchFamily="34" charset="0"/>
              </a:rPr>
              <a:t>: Ensure that patients receive the necessary resources in a timely manner, improving overall care quality in emergencies</a:t>
            </a:r>
            <a:endParaRPr lang="en-IN" sz="2400" dirty="0"/>
          </a:p>
        </p:txBody>
      </p:sp>
    </p:spTree>
    <p:extLst>
      <p:ext uri="{BB962C8B-B14F-4D97-AF65-F5344CB8AC3E}">
        <p14:creationId xmlns:p14="http://schemas.microsoft.com/office/powerpoint/2010/main" val="8824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81F6-6538-4BEB-3293-7CF8DA9E7F95}"/>
              </a:ext>
            </a:extLst>
          </p:cNvPr>
          <p:cNvSpPr>
            <a:spLocks noGrp="1"/>
          </p:cNvSpPr>
          <p:nvPr>
            <p:ph type="title"/>
          </p:nvPr>
        </p:nvSpPr>
        <p:spPr>
          <a:xfrm>
            <a:off x="1122218" y="158320"/>
            <a:ext cx="9601200" cy="1485900"/>
          </a:xfrm>
        </p:spPr>
        <p:txBody>
          <a:bodyPr>
            <a:normAutofit/>
          </a:bodyPr>
          <a:lstStyle/>
          <a:p>
            <a:r>
              <a:rPr lang="en-IN" sz="3200" dirty="0"/>
              <a:t>Literature:</a:t>
            </a:r>
          </a:p>
        </p:txBody>
      </p:sp>
      <p:graphicFrame>
        <p:nvGraphicFramePr>
          <p:cNvPr id="8" name="Table 7">
            <a:extLst>
              <a:ext uri="{FF2B5EF4-FFF2-40B4-BE49-F238E27FC236}">
                <a16:creationId xmlns:a16="http://schemas.microsoft.com/office/drawing/2014/main" id="{3C124068-DB7B-D02A-20B2-7A6EAA255447}"/>
              </a:ext>
            </a:extLst>
          </p:cNvPr>
          <p:cNvGraphicFramePr>
            <a:graphicFrameLocks noGrp="1"/>
          </p:cNvGraphicFramePr>
          <p:nvPr>
            <p:extLst>
              <p:ext uri="{D42A27DB-BD31-4B8C-83A1-F6EECF244321}">
                <p14:modId xmlns:p14="http://schemas.microsoft.com/office/powerpoint/2010/main" val="3308814181"/>
              </p:ext>
            </p:extLst>
          </p:nvPr>
        </p:nvGraphicFramePr>
        <p:xfrm>
          <a:off x="958942" y="244186"/>
          <a:ext cx="10110840" cy="6190195"/>
        </p:xfrm>
        <a:graphic>
          <a:graphicData uri="http://schemas.openxmlformats.org/drawingml/2006/table">
            <a:tbl>
              <a:tblPr firstRow="1" bandRow="1">
                <a:tableStyleId>{5C22544A-7EE6-4342-B048-85BDC9FD1C3A}</a:tableStyleId>
              </a:tblPr>
              <a:tblGrid>
                <a:gridCol w="1685140">
                  <a:extLst>
                    <a:ext uri="{9D8B030D-6E8A-4147-A177-3AD203B41FA5}">
                      <a16:colId xmlns:a16="http://schemas.microsoft.com/office/drawing/2014/main" val="1278911996"/>
                    </a:ext>
                  </a:extLst>
                </a:gridCol>
                <a:gridCol w="1685140">
                  <a:extLst>
                    <a:ext uri="{9D8B030D-6E8A-4147-A177-3AD203B41FA5}">
                      <a16:colId xmlns:a16="http://schemas.microsoft.com/office/drawing/2014/main" val="1956729876"/>
                    </a:ext>
                  </a:extLst>
                </a:gridCol>
                <a:gridCol w="1685140">
                  <a:extLst>
                    <a:ext uri="{9D8B030D-6E8A-4147-A177-3AD203B41FA5}">
                      <a16:colId xmlns:a16="http://schemas.microsoft.com/office/drawing/2014/main" val="678428835"/>
                    </a:ext>
                  </a:extLst>
                </a:gridCol>
                <a:gridCol w="1685140">
                  <a:extLst>
                    <a:ext uri="{9D8B030D-6E8A-4147-A177-3AD203B41FA5}">
                      <a16:colId xmlns:a16="http://schemas.microsoft.com/office/drawing/2014/main" val="1838248098"/>
                    </a:ext>
                  </a:extLst>
                </a:gridCol>
                <a:gridCol w="1685140">
                  <a:extLst>
                    <a:ext uri="{9D8B030D-6E8A-4147-A177-3AD203B41FA5}">
                      <a16:colId xmlns:a16="http://schemas.microsoft.com/office/drawing/2014/main" val="1532913628"/>
                    </a:ext>
                  </a:extLst>
                </a:gridCol>
                <a:gridCol w="1685140">
                  <a:extLst>
                    <a:ext uri="{9D8B030D-6E8A-4147-A177-3AD203B41FA5}">
                      <a16:colId xmlns:a16="http://schemas.microsoft.com/office/drawing/2014/main" val="3951631771"/>
                    </a:ext>
                  </a:extLst>
                </a:gridCol>
              </a:tblGrid>
              <a:tr h="398995">
                <a:tc>
                  <a:txBody>
                    <a:bodyPr/>
                    <a:lstStyle/>
                    <a:p>
                      <a:r>
                        <a:rPr lang="en-IN" dirty="0"/>
                        <a:t>s.no.</a:t>
                      </a:r>
                    </a:p>
                  </a:txBody>
                  <a:tcPr/>
                </a:tc>
                <a:tc>
                  <a:txBody>
                    <a:bodyPr/>
                    <a:lstStyle/>
                    <a:p>
                      <a:r>
                        <a:rPr lang="en-IN" dirty="0"/>
                        <a:t>Paper title</a:t>
                      </a:r>
                    </a:p>
                  </a:txBody>
                  <a:tcPr/>
                </a:tc>
                <a:tc>
                  <a:txBody>
                    <a:bodyPr/>
                    <a:lstStyle/>
                    <a:p>
                      <a:r>
                        <a:rPr lang="en-IN" dirty="0"/>
                        <a:t>Author</a:t>
                      </a:r>
                    </a:p>
                  </a:txBody>
                  <a:tcPr/>
                </a:tc>
                <a:tc>
                  <a:txBody>
                    <a:bodyPr/>
                    <a:lstStyle/>
                    <a:p>
                      <a:r>
                        <a:rPr lang="en-IN" dirty="0"/>
                        <a:t>Abstract</a:t>
                      </a:r>
                    </a:p>
                  </a:txBody>
                  <a:tcPr/>
                </a:tc>
                <a:tc>
                  <a:txBody>
                    <a:bodyPr/>
                    <a:lstStyle/>
                    <a:p>
                      <a:r>
                        <a:rPr lang="en-IN" dirty="0"/>
                        <a:t>Published year</a:t>
                      </a:r>
                    </a:p>
                  </a:txBody>
                  <a:tcPr/>
                </a:tc>
                <a:tc>
                  <a:txBody>
                    <a:bodyPr/>
                    <a:lstStyle/>
                    <a:p>
                      <a:r>
                        <a:rPr lang="en-IN" dirty="0"/>
                        <a:t>Resource</a:t>
                      </a:r>
                    </a:p>
                  </a:txBody>
                  <a:tcPr/>
                </a:tc>
                <a:extLst>
                  <a:ext uri="{0D108BD9-81ED-4DB2-BD59-A6C34878D82A}">
                    <a16:rowId xmlns:a16="http://schemas.microsoft.com/office/drawing/2014/main" val="2337165071"/>
                  </a:ext>
                </a:extLst>
              </a:tr>
              <a:tr h="2459561">
                <a:tc>
                  <a:txBody>
                    <a:bodyPr/>
                    <a:lstStyle/>
                    <a:p>
                      <a:r>
                        <a:rPr lang="en-IN" dirty="0"/>
                        <a:t>1.</a:t>
                      </a:r>
                    </a:p>
                  </a:txBody>
                  <a:tcPr/>
                </a:tc>
                <a:tc>
                  <a:txBody>
                    <a:bodyPr/>
                    <a:lstStyle/>
                    <a:p>
                      <a:r>
                        <a:rPr lang="en-US" b="0" dirty="0"/>
                        <a:t>Predicting Emergency Medical Service Demand with Bipartite Graph Convolutional Networks</a:t>
                      </a:r>
                      <a:endParaRPr lang="en-IN" b="0" dirty="0"/>
                    </a:p>
                  </a:txBody>
                  <a:tcPr/>
                </a:tc>
                <a:tc>
                  <a:txBody>
                    <a:bodyPr/>
                    <a:lstStyle/>
                    <a:p>
                      <a:r>
                        <a:rPr lang="en-IN" dirty="0"/>
                        <a:t>Xin Liu</a:t>
                      </a:r>
                    </a:p>
                  </a:txBody>
                  <a:tcPr/>
                </a:tc>
                <a:tc>
                  <a:txBody>
                    <a:bodyPr/>
                    <a:lstStyle/>
                    <a:p>
                      <a:r>
                        <a:rPr lang="en-US" sz="1000" dirty="0"/>
                        <a:t>Emergency Medical Services (EMS) are critical for providing timely care during life-threatening situations, but imbalances in supply and demand can lead to resource shortages and delays. This study models EMS demand using a hospital-region bipartite graph based on demographic, socioeconomic, and hospital data. We propose a bipartite graph convolutional neural network to predict EMS demand between hospital and region pairs in Tokyo.</a:t>
                      </a:r>
                      <a:endParaRPr lang="en-IN" sz="1000" dirty="0"/>
                    </a:p>
                  </a:txBody>
                  <a:tcPr/>
                </a:tc>
                <a:tc>
                  <a:txBody>
                    <a:bodyPr/>
                    <a:lstStyle/>
                    <a:p>
                      <a:r>
                        <a:rPr lang="en-IN" dirty="0"/>
                        <a:t>June 5, 2020</a:t>
                      </a:r>
                    </a:p>
                  </a:txBody>
                  <a:tcPr/>
                </a:tc>
                <a:tc>
                  <a:txBody>
                    <a:bodyPr/>
                    <a:lstStyle/>
                    <a:p>
                      <a:r>
                        <a:rPr lang="en-IN" dirty="0"/>
                        <a:t>IEEE</a:t>
                      </a:r>
                    </a:p>
                  </a:txBody>
                  <a:tcPr/>
                </a:tc>
                <a:extLst>
                  <a:ext uri="{0D108BD9-81ED-4DB2-BD59-A6C34878D82A}">
                    <a16:rowId xmlns:a16="http://schemas.microsoft.com/office/drawing/2014/main" val="2897148662"/>
                  </a:ext>
                </a:extLst>
              </a:tr>
              <a:tr h="398995">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Fair Allocation of Vaccines, Ventilators and Antiviral Treatments: Leaving No Ethical Value Behind in Healthcare Rationing</a:t>
                      </a:r>
                    </a:p>
                    <a:p>
                      <a:endParaRPr lang="en-IN" dirty="0"/>
                    </a:p>
                  </a:txBody>
                  <a:tcPr/>
                </a:tc>
                <a:tc>
                  <a:txBody>
                    <a:bodyPr/>
                    <a:lstStyle/>
                    <a:p>
                      <a:r>
                        <a:rPr lang="en-US" dirty="0"/>
                        <a:t>Ruth Faden, Nancy Kass, and colleagues</a:t>
                      </a:r>
                      <a:endParaRPr lang="en-IN" dirty="0"/>
                    </a:p>
                  </a:txBody>
                  <a:tcPr/>
                </a:tc>
                <a:tc>
                  <a:txBody>
                    <a:bodyPr/>
                    <a:lstStyle/>
                    <a:p>
                      <a:r>
                        <a:rPr lang="en-US" sz="800" dirty="0"/>
                        <a:t>Traditional priority systems for allocating limited life-saving resources, such as vaccines and ventilators, often fail to address ethical concerns and may disadvantage vulnerable communities. The COVID-19 pandemic highlighted these issues. This paper proposes a reserve system as an alternative to traditional priority rules. By focusing on modifying restrictive features of existing systems, our approach aims to improve fairness and equity. We present a general theory of reserve design and discuss how this new method could better address allocation challenges in future emergencies, offering potential improvements in policy and practice.</a:t>
                      </a:r>
                      <a:endParaRPr lang="en-IN" sz="800" dirty="0"/>
                    </a:p>
                  </a:txBody>
                  <a:tcPr/>
                </a:tc>
                <a:tc>
                  <a:txBody>
                    <a:bodyPr/>
                    <a:lstStyle/>
                    <a:p>
                      <a:r>
                        <a:rPr lang="en-IN" sz="1800" b="0" i="0" kern="1200" dirty="0">
                          <a:solidFill>
                            <a:schemeClr val="dk1"/>
                          </a:solidFill>
                          <a:effectLst/>
                          <a:latin typeface="+mn-lt"/>
                          <a:ea typeface="+mn-ea"/>
                          <a:cs typeface="+mn-cs"/>
                        </a:rPr>
                        <a:t>20 Sep 2023</a:t>
                      </a:r>
                      <a:endParaRPr lang="en-IN" dirty="0"/>
                    </a:p>
                  </a:txBody>
                  <a:tcPr/>
                </a:tc>
                <a:tc>
                  <a:txBody>
                    <a:bodyPr/>
                    <a:lstStyle/>
                    <a:p>
                      <a:r>
                        <a:rPr lang="en-IN" dirty="0"/>
                        <a:t>InformsPubs online</a:t>
                      </a:r>
                    </a:p>
                  </a:txBody>
                  <a:tcPr/>
                </a:tc>
                <a:extLst>
                  <a:ext uri="{0D108BD9-81ED-4DB2-BD59-A6C34878D82A}">
                    <a16:rowId xmlns:a16="http://schemas.microsoft.com/office/drawing/2014/main" val="2361505707"/>
                  </a:ext>
                </a:extLst>
              </a:tr>
            </a:tbl>
          </a:graphicData>
        </a:graphic>
      </p:graphicFrame>
    </p:spTree>
    <p:extLst>
      <p:ext uri="{BB962C8B-B14F-4D97-AF65-F5344CB8AC3E}">
        <p14:creationId xmlns:p14="http://schemas.microsoft.com/office/powerpoint/2010/main" val="158812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13C98AB-82EC-035F-56D4-28BB642BBA03}"/>
              </a:ext>
            </a:extLst>
          </p:cNvPr>
          <p:cNvGraphicFramePr>
            <a:graphicFrameLocks noGrp="1"/>
          </p:cNvGraphicFramePr>
          <p:nvPr>
            <p:extLst>
              <p:ext uri="{D42A27DB-BD31-4B8C-83A1-F6EECF244321}">
                <p14:modId xmlns:p14="http://schemas.microsoft.com/office/powerpoint/2010/main" val="1940511111"/>
              </p:ext>
            </p:extLst>
          </p:nvPr>
        </p:nvGraphicFramePr>
        <p:xfrm>
          <a:off x="997528" y="293638"/>
          <a:ext cx="10889670" cy="5847669"/>
        </p:xfrm>
        <a:graphic>
          <a:graphicData uri="http://schemas.openxmlformats.org/drawingml/2006/table">
            <a:tbl>
              <a:tblPr firstRow="1" bandRow="1">
                <a:tableStyleId>{5C22544A-7EE6-4342-B048-85BDC9FD1C3A}</a:tableStyleId>
              </a:tblPr>
              <a:tblGrid>
                <a:gridCol w="1814945">
                  <a:extLst>
                    <a:ext uri="{9D8B030D-6E8A-4147-A177-3AD203B41FA5}">
                      <a16:colId xmlns:a16="http://schemas.microsoft.com/office/drawing/2014/main" val="3069931551"/>
                    </a:ext>
                  </a:extLst>
                </a:gridCol>
                <a:gridCol w="1814945">
                  <a:extLst>
                    <a:ext uri="{9D8B030D-6E8A-4147-A177-3AD203B41FA5}">
                      <a16:colId xmlns:a16="http://schemas.microsoft.com/office/drawing/2014/main" val="53522392"/>
                    </a:ext>
                  </a:extLst>
                </a:gridCol>
                <a:gridCol w="1814945">
                  <a:extLst>
                    <a:ext uri="{9D8B030D-6E8A-4147-A177-3AD203B41FA5}">
                      <a16:colId xmlns:a16="http://schemas.microsoft.com/office/drawing/2014/main" val="1937164526"/>
                    </a:ext>
                  </a:extLst>
                </a:gridCol>
                <a:gridCol w="1814945">
                  <a:extLst>
                    <a:ext uri="{9D8B030D-6E8A-4147-A177-3AD203B41FA5}">
                      <a16:colId xmlns:a16="http://schemas.microsoft.com/office/drawing/2014/main" val="1481878155"/>
                    </a:ext>
                  </a:extLst>
                </a:gridCol>
                <a:gridCol w="1814945">
                  <a:extLst>
                    <a:ext uri="{9D8B030D-6E8A-4147-A177-3AD203B41FA5}">
                      <a16:colId xmlns:a16="http://schemas.microsoft.com/office/drawing/2014/main" val="1280689596"/>
                    </a:ext>
                  </a:extLst>
                </a:gridCol>
                <a:gridCol w="1814945">
                  <a:extLst>
                    <a:ext uri="{9D8B030D-6E8A-4147-A177-3AD203B41FA5}">
                      <a16:colId xmlns:a16="http://schemas.microsoft.com/office/drawing/2014/main" val="147267129"/>
                    </a:ext>
                  </a:extLst>
                </a:gridCol>
              </a:tblGrid>
              <a:tr h="429849">
                <a:tc>
                  <a:txBody>
                    <a:bodyPr/>
                    <a:lstStyle/>
                    <a:p>
                      <a:r>
                        <a:rPr lang="en-IN" dirty="0"/>
                        <a:t>s.no.</a:t>
                      </a:r>
                    </a:p>
                  </a:txBody>
                  <a:tcPr/>
                </a:tc>
                <a:tc>
                  <a:txBody>
                    <a:bodyPr/>
                    <a:lstStyle/>
                    <a:p>
                      <a:r>
                        <a:rPr lang="en-IN" dirty="0"/>
                        <a:t>Paper title</a:t>
                      </a:r>
                    </a:p>
                  </a:txBody>
                  <a:tcPr/>
                </a:tc>
                <a:tc>
                  <a:txBody>
                    <a:bodyPr/>
                    <a:lstStyle/>
                    <a:p>
                      <a:r>
                        <a:rPr lang="en-IN" dirty="0"/>
                        <a:t>Author</a:t>
                      </a:r>
                    </a:p>
                  </a:txBody>
                  <a:tcPr/>
                </a:tc>
                <a:tc>
                  <a:txBody>
                    <a:bodyPr/>
                    <a:lstStyle/>
                    <a:p>
                      <a:r>
                        <a:rPr lang="en-IN" dirty="0"/>
                        <a:t>Abstract</a:t>
                      </a:r>
                    </a:p>
                  </a:txBody>
                  <a:tcPr/>
                </a:tc>
                <a:tc>
                  <a:txBody>
                    <a:bodyPr/>
                    <a:lstStyle/>
                    <a:p>
                      <a:r>
                        <a:rPr lang="en-IN" dirty="0"/>
                        <a:t>Published year</a:t>
                      </a:r>
                    </a:p>
                  </a:txBody>
                  <a:tcPr/>
                </a:tc>
                <a:tc>
                  <a:txBody>
                    <a:bodyPr/>
                    <a:lstStyle/>
                    <a:p>
                      <a:r>
                        <a:rPr lang="en-IN" dirty="0"/>
                        <a:t>Resource</a:t>
                      </a:r>
                    </a:p>
                  </a:txBody>
                  <a:tcPr/>
                </a:tc>
                <a:extLst>
                  <a:ext uri="{0D108BD9-81ED-4DB2-BD59-A6C34878D82A}">
                    <a16:rowId xmlns:a16="http://schemas.microsoft.com/office/drawing/2014/main" val="820235222"/>
                  </a:ext>
                </a:extLst>
              </a:tr>
              <a:tr h="2119801">
                <a:tc>
                  <a:txBody>
                    <a:bodyPr/>
                    <a:lstStyle/>
                    <a:p>
                      <a:r>
                        <a:rPr lang="en-IN" dirty="0"/>
                        <a:t>3.</a:t>
                      </a:r>
                    </a:p>
                  </a:txBody>
                  <a:tcPr/>
                </a:tc>
                <a:tc>
                  <a:txBody>
                    <a:bodyPr/>
                    <a:lstStyle/>
                    <a:p>
                      <a:r>
                        <a:rPr lang="en-US" dirty="0"/>
                        <a:t>Optimal resource allocation response to a smallpox outbreak</a:t>
                      </a:r>
                      <a:endParaRPr lang="en-IN" dirty="0"/>
                    </a:p>
                  </a:txBody>
                  <a:tcPr/>
                </a:tc>
                <a:tc>
                  <a:txBody>
                    <a:bodyPr/>
                    <a:lstStyle/>
                    <a:p>
                      <a:r>
                        <a:rPr lang="en-US" dirty="0"/>
                        <a:t>David M. Hyman and Daniel J. McGlynn</a:t>
                      </a:r>
                      <a:endParaRPr lang="en-IN" dirty="0"/>
                    </a:p>
                  </a:txBody>
                  <a:tcPr/>
                </a:tc>
                <a:tc>
                  <a:txBody>
                    <a:bodyPr/>
                    <a:lstStyle/>
                    <a:p>
                      <a:r>
                        <a:rPr lang="en-US" sz="1050" dirty="0"/>
                        <a:t>This paper presents a model for distributing limited vaccines across multiple cities during a smallpox outbreak to minimize fatalities. The model uses mixed integer programming to decide on vaccine allocation and control measures (isolation, ring, or mass vaccination). An efficient heuristic is developed to handle large-scale problems. Results show that this approach can save more lives compared to simple prorated allocation strategies.</a:t>
                      </a:r>
                      <a:endParaRPr lang="en-IN" sz="1050" dirty="0"/>
                    </a:p>
                  </a:txBody>
                  <a:tcPr/>
                </a:tc>
                <a:tc>
                  <a:txBody>
                    <a:bodyPr/>
                    <a:lstStyle/>
                    <a:p>
                      <a:r>
                        <a:rPr lang="en-IN" dirty="0"/>
                        <a:t>2007</a:t>
                      </a:r>
                    </a:p>
                  </a:txBody>
                  <a:tcPr/>
                </a:tc>
                <a:tc>
                  <a:txBody>
                    <a:bodyPr/>
                    <a:lstStyle/>
                    <a:p>
                      <a:r>
                        <a:rPr lang="en-IN" dirty="0"/>
                        <a:t>Elsevier</a:t>
                      </a:r>
                    </a:p>
                  </a:txBody>
                  <a:tcPr/>
                </a:tc>
                <a:extLst>
                  <a:ext uri="{0D108BD9-81ED-4DB2-BD59-A6C34878D82A}">
                    <a16:rowId xmlns:a16="http://schemas.microsoft.com/office/drawing/2014/main" val="42525767"/>
                  </a:ext>
                </a:extLst>
              </a:tr>
              <a:tr h="429849">
                <a:tc>
                  <a:txBody>
                    <a:bodyPr/>
                    <a:lstStyle/>
                    <a:p>
                      <a:r>
                        <a:rPr lang="en-IN" dirty="0"/>
                        <a:t>4.</a:t>
                      </a:r>
                    </a:p>
                  </a:txBody>
                  <a:tcPr/>
                </a:tc>
                <a:tc>
                  <a:txBody>
                    <a:bodyPr/>
                    <a:lstStyle/>
                    <a:p>
                      <a:pPr algn="l"/>
                      <a:r>
                        <a:rPr lang="en-IN" dirty="0"/>
                        <a:t>Resource allocation for healthcare organisations</a:t>
                      </a:r>
                    </a:p>
                  </a:txBody>
                  <a:tcPr/>
                </a:tc>
                <a:tc>
                  <a:txBody>
                    <a:bodyPr/>
                    <a:lstStyle/>
                    <a:p>
                      <a:r>
                        <a:rPr lang="en-IN" dirty="0"/>
                        <a:t>Viswanadham and Balaji</a:t>
                      </a:r>
                    </a:p>
                  </a:txBody>
                  <a:tcPr/>
                </a:tc>
                <a:tc>
                  <a:txBody>
                    <a:bodyPr/>
                    <a:lstStyle/>
                    <a:p>
                      <a:r>
                        <a:rPr lang="en-US" sz="1050" dirty="0"/>
                        <a:t>This study presents a two-phase method for allocating resources to elective surgeries in hospitals. It first distributes resources to all surgical requests and then uses competitive bidding to optimize allocation. The model addresses the challenge of efficiently assigning operating rooms, nurses, and equipment to maximize revenue and operational efficiency</a:t>
                      </a:r>
                      <a:r>
                        <a:rPr lang="en-US" dirty="0"/>
                        <a:t>.</a:t>
                      </a:r>
                      <a:endParaRPr lang="en-IN" dirty="0"/>
                    </a:p>
                  </a:txBody>
                  <a:tcPr/>
                </a:tc>
                <a:tc>
                  <a:txBody>
                    <a:bodyPr/>
                    <a:lstStyle/>
                    <a:p>
                      <a:r>
                        <a:rPr lang="en-IN" dirty="0"/>
                        <a:t>2014</a:t>
                      </a:r>
                    </a:p>
                  </a:txBody>
                  <a:tcPr/>
                </a:tc>
                <a:tc>
                  <a:txBody>
                    <a:bodyPr/>
                    <a:lstStyle/>
                    <a:p>
                      <a:r>
                        <a:rPr lang="en-IN" dirty="0"/>
                        <a:t>Research gate</a:t>
                      </a:r>
                    </a:p>
                  </a:txBody>
                  <a:tcPr/>
                </a:tc>
                <a:extLst>
                  <a:ext uri="{0D108BD9-81ED-4DB2-BD59-A6C34878D82A}">
                    <a16:rowId xmlns:a16="http://schemas.microsoft.com/office/drawing/2014/main" val="1146287726"/>
                  </a:ext>
                </a:extLst>
              </a:tr>
            </a:tbl>
          </a:graphicData>
        </a:graphic>
      </p:graphicFrame>
    </p:spTree>
    <p:extLst>
      <p:ext uri="{BB962C8B-B14F-4D97-AF65-F5344CB8AC3E}">
        <p14:creationId xmlns:p14="http://schemas.microsoft.com/office/powerpoint/2010/main" val="206026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95B538E-AB1F-81E5-1104-258A6670B118}"/>
              </a:ext>
            </a:extLst>
          </p:cNvPr>
          <p:cNvGraphicFramePr>
            <a:graphicFrameLocks noGrp="1"/>
          </p:cNvGraphicFramePr>
          <p:nvPr>
            <p:extLst>
              <p:ext uri="{D42A27DB-BD31-4B8C-83A1-F6EECF244321}">
                <p14:modId xmlns:p14="http://schemas.microsoft.com/office/powerpoint/2010/main" val="3048029918"/>
              </p:ext>
            </p:extLst>
          </p:nvPr>
        </p:nvGraphicFramePr>
        <p:xfrm>
          <a:off x="1131216" y="615972"/>
          <a:ext cx="10963374" cy="5918200"/>
        </p:xfrm>
        <a:graphic>
          <a:graphicData uri="http://schemas.openxmlformats.org/drawingml/2006/table">
            <a:tbl>
              <a:tblPr firstRow="1" bandRow="1">
                <a:tableStyleId>{5C22544A-7EE6-4342-B048-85BDC9FD1C3A}</a:tableStyleId>
              </a:tblPr>
              <a:tblGrid>
                <a:gridCol w="1827229">
                  <a:extLst>
                    <a:ext uri="{9D8B030D-6E8A-4147-A177-3AD203B41FA5}">
                      <a16:colId xmlns:a16="http://schemas.microsoft.com/office/drawing/2014/main" val="1913054621"/>
                    </a:ext>
                  </a:extLst>
                </a:gridCol>
                <a:gridCol w="1827229">
                  <a:extLst>
                    <a:ext uri="{9D8B030D-6E8A-4147-A177-3AD203B41FA5}">
                      <a16:colId xmlns:a16="http://schemas.microsoft.com/office/drawing/2014/main" val="990592516"/>
                    </a:ext>
                  </a:extLst>
                </a:gridCol>
                <a:gridCol w="1827229">
                  <a:extLst>
                    <a:ext uri="{9D8B030D-6E8A-4147-A177-3AD203B41FA5}">
                      <a16:colId xmlns:a16="http://schemas.microsoft.com/office/drawing/2014/main" val="1204366785"/>
                    </a:ext>
                  </a:extLst>
                </a:gridCol>
                <a:gridCol w="1827229">
                  <a:extLst>
                    <a:ext uri="{9D8B030D-6E8A-4147-A177-3AD203B41FA5}">
                      <a16:colId xmlns:a16="http://schemas.microsoft.com/office/drawing/2014/main" val="4092976897"/>
                    </a:ext>
                  </a:extLst>
                </a:gridCol>
                <a:gridCol w="1827229">
                  <a:extLst>
                    <a:ext uri="{9D8B030D-6E8A-4147-A177-3AD203B41FA5}">
                      <a16:colId xmlns:a16="http://schemas.microsoft.com/office/drawing/2014/main" val="2099087190"/>
                    </a:ext>
                  </a:extLst>
                </a:gridCol>
                <a:gridCol w="1827229">
                  <a:extLst>
                    <a:ext uri="{9D8B030D-6E8A-4147-A177-3AD203B41FA5}">
                      <a16:colId xmlns:a16="http://schemas.microsoft.com/office/drawing/2014/main" val="1722330324"/>
                    </a:ext>
                  </a:extLst>
                </a:gridCol>
              </a:tblGrid>
              <a:tr h="370840">
                <a:tc>
                  <a:txBody>
                    <a:bodyPr/>
                    <a:lstStyle/>
                    <a:p>
                      <a:r>
                        <a:rPr lang="en-US" dirty="0"/>
                        <a:t>s.no.</a:t>
                      </a:r>
                      <a:endParaRPr lang="en-IN" dirty="0"/>
                    </a:p>
                  </a:txBody>
                  <a:tcPr/>
                </a:tc>
                <a:tc>
                  <a:txBody>
                    <a:bodyPr/>
                    <a:lstStyle/>
                    <a:p>
                      <a:r>
                        <a:rPr lang="en-US" dirty="0"/>
                        <a:t>Paper title</a:t>
                      </a:r>
                      <a:endParaRPr lang="en-IN" dirty="0"/>
                    </a:p>
                  </a:txBody>
                  <a:tcPr/>
                </a:tc>
                <a:tc>
                  <a:txBody>
                    <a:bodyPr/>
                    <a:lstStyle/>
                    <a:p>
                      <a:r>
                        <a:rPr lang="en-US" dirty="0"/>
                        <a:t>Author</a:t>
                      </a:r>
                      <a:endParaRPr lang="en-IN" dirty="0"/>
                    </a:p>
                  </a:txBody>
                  <a:tcPr/>
                </a:tc>
                <a:tc>
                  <a:txBody>
                    <a:bodyPr/>
                    <a:lstStyle/>
                    <a:p>
                      <a:r>
                        <a:rPr lang="en-US" dirty="0"/>
                        <a:t>Abstract</a:t>
                      </a:r>
                      <a:endParaRPr lang="en-IN" dirty="0"/>
                    </a:p>
                  </a:txBody>
                  <a:tcPr/>
                </a:tc>
                <a:tc>
                  <a:txBody>
                    <a:bodyPr/>
                    <a:lstStyle/>
                    <a:p>
                      <a:r>
                        <a:rPr lang="en-US" dirty="0"/>
                        <a:t>Published year</a:t>
                      </a:r>
                      <a:endParaRPr lang="en-IN" dirty="0"/>
                    </a:p>
                  </a:txBody>
                  <a:tcPr/>
                </a:tc>
                <a:tc>
                  <a:txBody>
                    <a:bodyPr/>
                    <a:lstStyle/>
                    <a:p>
                      <a:r>
                        <a:rPr lang="en-US" dirty="0"/>
                        <a:t>Resource</a:t>
                      </a:r>
                      <a:endParaRPr lang="en-IN" dirty="0"/>
                    </a:p>
                  </a:txBody>
                  <a:tcPr/>
                </a:tc>
                <a:extLst>
                  <a:ext uri="{0D108BD9-81ED-4DB2-BD59-A6C34878D82A}">
                    <a16:rowId xmlns:a16="http://schemas.microsoft.com/office/drawing/2014/main" val="888540336"/>
                  </a:ext>
                </a:extLst>
              </a:tr>
              <a:tr h="370840">
                <a:tc>
                  <a:txBody>
                    <a:bodyPr/>
                    <a:lstStyle/>
                    <a:p>
                      <a:r>
                        <a:rPr lang="en-IN" dirty="0"/>
                        <a:t>5.</a:t>
                      </a:r>
                    </a:p>
                  </a:txBody>
                  <a:tcPr/>
                </a:tc>
                <a:tc>
                  <a:txBody>
                    <a:bodyPr/>
                    <a:lstStyle/>
                    <a:p>
                      <a:r>
                        <a:rPr lang="en-IN" dirty="0"/>
                        <a:t>Resource allocation in an emergency medical service system using computer simulation</a:t>
                      </a:r>
                    </a:p>
                  </a:txBody>
                  <a:tcPr/>
                </a:tc>
                <a:tc>
                  <a:txBody>
                    <a:bodyPr/>
                    <a:lstStyle/>
                    <a:p>
                      <a:r>
                        <a:rPr lang="en-IN" dirty="0"/>
                        <a:t>J Emerg</a:t>
                      </a:r>
                    </a:p>
                  </a:txBody>
                  <a:tcPr/>
                </a:tc>
                <a:tc>
                  <a:txBody>
                    <a:bodyPr/>
                    <a:lstStyle/>
                    <a:p>
                      <a:r>
                        <a:rPr lang="en-US" sz="1000" dirty="0"/>
                        <a:t>This study uses a computer simulation to analyze Taipei City's Emergency Medical Service (EMS) system, aiming to improve ambulance utilization and reduce costs. The simulation, based on data from December 2000, shows that reducing the number of ambulances to one per response unit increases utilization from 8.78% to 15.47%. Despite the reduction in ambulances, service quality remains stable, with only slight increases in patient wait times. The findings suggest that EMS can operate more efficiently and cost-effectively without compromising care</a:t>
                      </a:r>
                      <a:r>
                        <a:rPr lang="en-US" dirty="0"/>
                        <a:t>.</a:t>
                      </a:r>
                      <a:endParaRPr lang="en-IN" dirty="0"/>
                    </a:p>
                  </a:txBody>
                  <a:tcPr/>
                </a:tc>
                <a:tc>
                  <a:txBody>
                    <a:bodyPr/>
                    <a:lstStyle/>
                    <a:p>
                      <a:r>
                        <a:rPr lang="en-IN" dirty="0"/>
                        <a:t>Nov, 2022</a:t>
                      </a:r>
                    </a:p>
                  </a:txBody>
                  <a:tcPr/>
                </a:tc>
                <a:tc>
                  <a:txBody>
                    <a:bodyPr/>
                    <a:lstStyle/>
                    <a:p>
                      <a:r>
                        <a:rPr lang="en-IN" dirty="0"/>
                        <a:t>PubMed</a:t>
                      </a:r>
                    </a:p>
                  </a:txBody>
                  <a:tcPr/>
                </a:tc>
                <a:extLst>
                  <a:ext uri="{0D108BD9-81ED-4DB2-BD59-A6C34878D82A}">
                    <a16:rowId xmlns:a16="http://schemas.microsoft.com/office/drawing/2014/main" val="3231990534"/>
                  </a:ext>
                </a:extLst>
              </a:tr>
              <a:tr h="370840">
                <a:tc>
                  <a:txBody>
                    <a:bodyPr/>
                    <a:lstStyle/>
                    <a:p>
                      <a:r>
                        <a:rPr lang="en-IN" dirty="0"/>
                        <a:t>6.</a:t>
                      </a:r>
                    </a:p>
                  </a:txBody>
                  <a:tcPr/>
                </a:tc>
                <a:tc>
                  <a:txBody>
                    <a:bodyPr/>
                    <a:lstStyle/>
                    <a:p>
                      <a:r>
                        <a:rPr lang="en-IN" dirty="0"/>
                        <a:t>Allocation of emergency medical resources for epidemic diseases considering the areas</a:t>
                      </a:r>
                    </a:p>
                  </a:txBody>
                  <a:tcPr/>
                </a:tc>
                <a:tc>
                  <a:txBody>
                    <a:bodyPr/>
                    <a:lstStyle/>
                    <a:p>
                      <a:r>
                        <a:rPr lang="en-IN" dirty="0"/>
                        <a:t>Bin Liu</a:t>
                      </a:r>
                    </a:p>
                  </a:txBody>
                  <a:tcPr/>
                </a:tc>
                <a:tc>
                  <a:txBody>
                    <a:bodyPr/>
                    <a:lstStyle/>
                    <a:p>
                      <a:r>
                        <a:rPr lang="en-US" sz="1050" dirty="0"/>
                        <a:t>This paper proposes an optimization model for allocating emergency medical resources during epidemics, focusing on the differing needs of various regions. By considering the heterogeneity of epidemic areas, the model ensures more effective and efficient resource distribution, improving overall epidemic response</a:t>
                      </a:r>
                      <a:endParaRPr lang="en-IN" sz="1050" dirty="0"/>
                    </a:p>
                  </a:txBody>
                  <a:tcPr/>
                </a:tc>
                <a:tc>
                  <a:txBody>
                    <a:bodyPr/>
                    <a:lstStyle/>
                    <a:p>
                      <a:r>
                        <a:rPr lang="en-IN" dirty="0"/>
                        <a:t>2023</a:t>
                      </a:r>
                    </a:p>
                  </a:txBody>
                  <a:tcPr/>
                </a:tc>
                <a:tc>
                  <a:txBody>
                    <a:bodyPr/>
                    <a:lstStyle/>
                    <a:p>
                      <a:r>
                        <a:rPr lang="en-IN" dirty="0"/>
                        <a:t>PubMed</a:t>
                      </a:r>
                    </a:p>
                  </a:txBody>
                  <a:tcPr/>
                </a:tc>
                <a:extLst>
                  <a:ext uri="{0D108BD9-81ED-4DB2-BD59-A6C34878D82A}">
                    <a16:rowId xmlns:a16="http://schemas.microsoft.com/office/drawing/2014/main" val="1951376597"/>
                  </a:ext>
                </a:extLst>
              </a:tr>
            </a:tbl>
          </a:graphicData>
        </a:graphic>
      </p:graphicFrame>
    </p:spTree>
    <p:extLst>
      <p:ext uri="{BB962C8B-B14F-4D97-AF65-F5344CB8AC3E}">
        <p14:creationId xmlns:p14="http://schemas.microsoft.com/office/powerpoint/2010/main" val="16334401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{B66E1404-6A95-4192-8955-A323A9751372}tf10001105</Template>
  <TotalTime>301</TotalTime>
  <Words>1640</Words>
  <Application>Microsoft Office PowerPoint</Application>
  <PresentationFormat>Widescreen</PresentationFormat>
  <Paragraphs>159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__Inter_36bd41</vt:lpstr>
      <vt:lpstr>Arial</vt:lpstr>
      <vt:lpstr>Franklin Gothic Book</vt:lpstr>
      <vt:lpstr>Wingdings</vt:lpstr>
      <vt:lpstr>Crop</vt:lpstr>
      <vt:lpstr>Emergency RESPONSE Resource  Allocation in Hospitals Using Bipartite Graph Matching</vt:lpstr>
      <vt:lpstr>Team Details:</vt:lpstr>
      <vt:lpstr>Introduction:</vt:lpstr>
      <vt:lpstr>PowerPoint Presentation</vt:lpstr>
      <vt:lpstr>Abstract:</vt:lpstr>
      <vt:lpstr>Objectives:</vt:lpstr>
      <vt:lpstr>Literature:</vt:lpstr>
      <vt:lpstr>PowerPoint Presentation</vt:lpstr>
      <vt:lpstr>PowerPoint Presentation</vt:lpstr>
      <vt:lpstr>Hardware description:</vt:lpstr>
      <vt:lpstr>Proposing</vt:lpstr>
      <vt:lpstr>Why Hopcraft algorithm :</vt:lpstr>
      <vt:lpstr>Flow chart:</vt:lpstr>
      <vt:lpstr>PowerPoint Presentation</vt:lpstr>
      <vt:lpstr>Methodology:</vt:lpstr>
      <vt:lpstr>PowerPoint Presentation</vt:lpstr>
      <vt:lpstr>Result:</vt:lpstr>
      <vt:lpstr>PowerPoint Presentation</vt:lpstr>
      <vt:lpstr>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99220041101@klu.ac.in</dc:creator>
  <cp:lastModifiedBy>99220041101@klu.ac.in</cp:lastModifiedBy>
  <cp:revision>8</cp:revision>
  <dcterms:created xsi:type="dcterms:W3CDTF">2024-09-03T15:19:07Z</dcterms:created>
  <dcterms:modified xsi:type="dcterms:W3CDTF">2024-10-07T07:07:08Z</dcterms:modified>
</cp:coreProperties>
</file>