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6" r:id="rId3"/>
    <p:sldId id="261" r:id="rId4"/>
    <p:sldId id="260" r:id="rId5"/>
    <p:sldId id="259"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C4AD16-BC9C-4572-B3F5-55A7E973F587}" v="5" dt="2023-11-04T04:47:11.4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F201-805C-0388-8973-FE9BFBC678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279B7B-1E16-7BEB-AB5D-86094EB202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22E761-AD8C-124D-862F-70B3A0974291}"/>
              </a:ext>
            </a:extLst>
          </p:cNvPr>
          <p:cNvSpPr>
            <a:spLocks noGrp="1"/>
          </p:cNvSpPr>
          <p:nvPr>
            <p:ph type="dt" sz="half" idx="10"/>
          </p:nvPr>
        </p:nvSpPr>
        <p:spPr/>
        <p:txBody>
          <a:bodyPr/>
          <a:lstStyle/>
          <a:p>
            <a:fld id="{2F856B29-7AD6-4A0D-9494-26D6A79EBC93}" type="datetimeFigureOut">
              <a:rPr lang="en-IN" smtClean="0"/>
              <a:t>01-03-2025</a:t>
            </a:fld>
            <a:endParaRPr lang="en-IN"/>
          </a:p>
        </p:txBody>
      </p:sp>
      <p:sp>
        <p:nvSpPr>
          <p:cNvPr id="5" name="Footer Placeholder 4">
            <a:extLst>
              <a:ext uri="{FF2B5EF4-FFF2-40B4-BE49-F238E27FC236}">
                <a16:creationId xmlns:a16="http://schemas.microsoft.com/office/drawing/2014/main" id="{BF15D926-C851-B5C1-7A61-E3DE1BBB8A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3DDF00-AE6D-D2C0-D6EB-C79635A07E30}"/>
              </a:ext>
            </a:extLst>
          </p:cNvPr>
          <p:cNvSpPr>
            <a:spLocks noGrp="1"/>
          </p:cNvSpPr>
          <p:nvPr>
            <p:ph type="sldNum" sz="quarter" idx="12"/>
          </p:nvPr>
        </p:nvSpPr>
        <p:spPr/>
        <p:txBody>
          <a:bodyPr/>
          <a:lstStyle/>
          <a:p>
            <a:fld id="{BBE6E49E-2793-4464-B21B-E9B95513F103}" type="slidenum">
              <a:rPr lang="en-IN" smtClean="0"/>
              <a:t>‹#›</a:t>
            </a:fld>
            <a:endParaRPr lang="en-IN"/>
          </a:p>
        </p:txBody>
      </p:sp>
    </p:spTree>
    <p:extLst>
      <p:ext uri="{BB962C8B-B14F-4D97-AF65-F5344CB8AC3E}">
        <p14:creationId xmlns:p14="http://schemas.microsoft.com/office/powerpoint/2010/main" val="1356433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8BE8C-13C9-C825-00AF-366642810F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070F43-33AF-205E-049F-832D9EC895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210A8D-B68F-EF76-AE76-AF0B0F9A58D7}"/>
              </a:ext>
            </a:extLst>
          </p:cNvPr>
          <p:cNvSpPr>
            <a:spLocks noGrp="1"/>
          </p:cNvSpPr>
          <p:nvPr>
            <p:ph type="dt" sz="half" idx="10"/>
          </p:nvPr>
        </p:nvSpPr>
        <p:spPr/>
        <p:txBody>
          <a:bodyPr/>
          <a:lstStyle/>
          <a:p>
            <a:fld id="{2F856B29-7AD6-4A0D-9494-26D6A79EBC93}" type="datetimeFigureOut">
              <a:rPr lang="en-IN" smtClean="0"/>
              <a:t>01-03-2025</a:t>
            </a:fld>
            <a:endParaRPr lang="en-IN"/>
          </a:p>
        </p:txBody>
      </p:sp>
      <p:sp>
        <p:nvSpPr>
          <p:cNvPr id="5" name="Footer Placeholder 4">
            <a:extLst>
              <a:ext uri="{FF2B5EF4-FFF2-40B4-BE49-F238E27FC236}">
                <a16:creationId xmlns:a16="http://schemas.microsoft.com/office/drawing/2014/main" id="{9ADFC07B-9FDC-015D-FEC7-FDA96B70BA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31EAF5-9961-903E-AF50-F5C7B8B51EE8}"/>
              </a:ext>
            </a:extLst>
          </p:cNvPr>
          <p:cNvSpPr>
            <a:spLocks noGrp="1"/>
          </p:cNvSpPr>
          <p:nvPr>
            <p:ph type="sldNum" sz="quarter" idx="12"/>
          </p:nvPr>
        </p:nvSpPr>
        <p:spPr/>
        <p:txBody>
          <a:bodyPr/>
          <a:lstStyle/>
          <a:p>
            <a:fld id="{BBE6E49E-2793-4464-B21B-E9B95513F103}" type="slidenum">
              <a:rPr lang="en-IN" smtClean="0"/>
              <a:t>‹#›</a:t>
            </a:fld>
            <a:endParaRPr lang="en-IN"/>
          </a:p>
        </p:txBody>
      </p:sp>
    </p:spTree>
    <p:extLst>
      <p:ext uri="{BB962C8B-B14F-4D97-AF65-F5344CB8AC3E}">
        <p14:creationId xmlns:p14="http://schemas.microsoft.com/office/powerpoint/2010/main" val="516068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46A956-23CD-C8D1-661E-EC5C1B0B8F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650F5C-35E9-A241-25CA-AC6FEC37C5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FE7B30-693A-286C-90F9-A233CB398966}"/>
              </a:ext>
            </a:extLst>
          </p:cNvPr>
          <p:cNvSpPr>
            <a:spLocks noGrp="1"/>
          </p:cNvSpPr>
          <p:nvPr>
            <p:ph type="dt" sz="half" idx="10"/>
          </p:nvPr>
        </p:nvSpPr>
        <p:spPr/>
        <p:txBody>
          <a:bodyPr/>
          <a:lstStyle/>
          <a:p>
            <a:fld id="{2F856B29-7AD6-4A0D-9494-26D6A79EBC93}" type="datetimeFigureOut">
              <a:rPr lang="en-IN" smtClean="0"/>
              <a:t>01-03-2025</a:t>
            </a:fld>
            <a:endParaRPr lang="en-IN"/>
          </a:p>
        </p:txBody>
      </p:sp>
      <p:sp>
        <p:nvSpPr>
          <p:cNvPr id="5" name="Footer Placeholder 4">
            <a:extLst>
              <a:ext uri="{FF2B5EF4-FFF2-40B4-BE49-F238E27FC236}">
                <a16:creationId xmlns:a16="http://schemas.microsoft.com/office/drawing/2014/main" id="{21499883-208B-597D-2DFD-F1523D877F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98F14D-5229-0BD5-29AF-9662925B0D28}"/>
              </a:ext>
            </a:extLst>
          </p:cNvPr>
          <p:cNvSpPr>
            <a:spLocks noGrp="1"/>
          </p:cNvSpPr>
          <p:nvPr>
            <p:ph type="sldNum" sz="quarter" idx="12"/>
          </p:nvPr>
        </p:nvSpPr>
        <p:spPr/>
        <p:txBody>
          <a:bodyPr/>
          <a:lstStyle/>
          <a:p>
            <a:fld id="{BBE6E49E-2793-4464-B21B-E9B95513F103}" type="slidenum">
              <a:rPr lang="en-IN" smtClean="0"/>
              <a:t>‹#›</a:t>
            </a:fld>
            <a:endParaRPr lang="en-IN"/>
          </a:p>
        </p:txBody>
      </p:sp>
    </p:spTree>
    <p:extLst>
      <p:ext uri="{BB962C8B-B14F-4D97-AF65-F5344CB8AC3E}">
        <p14:creationId xmlns:p14="http://schemas.microsoft.com/office/powerpoint/2010/main" val="3891306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55D79-7FBB-231C-12EE-B65A5DA1CA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D70BA3-D994-9EE3-3BC9-AFBF83180A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C8FEB1-5513-82A5-685F-0C4DBD487547}"/>
              </a:ext>
            </a:extLst>
          </p:cNvPr>
          <p:cNvSpPr>
            <a:spLocks noGrp="1"/>
          </p:cNvSpPr>
          <p:nvPr>
            <p:ph type="dt" sz="half" idx="10"/>
          </p:nvPr>
        </p:nvSpPr>
        <p:spPr/>
        <p:txBody>
          <a:bodyPr/>
          <a:lstStyle/>
          <a:p>
            <a:fld id="{2F856B29-7AD6-4A0D-9494-26D6A79EBC93}" type="datetimeFigureOut">
              <a:rPr lang="en-IN" smtClean="0"/>
              <a:t>01-03-2025</a:t>
            </a:fld>
            <a:endParaRPr lang="en-IN"/>
          </a:p>
        </p:txBody>
      </p:sp>
      <p:sp>
        <p:nvSpPr>
          <p:cNvPr id="5" name="Footer Placeholder 4">
            <a:extLst>
              <a:ext uri="{FF2B5EF4-FFF2-40B4-BE49-F238E27FC236}">
                <a16:creationId xmlns:a16="http://schemas.microsoft.com/office/drawing/2014/main" id="{35DAB8A2-B94C-92A4-E27A-F17F5E1824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EB3206-AE30-990A-85CC-38708DBA79C3}"/>
              </a:ext>
            </a:extLst>
          </p:cNvPr>
          <p:cNvSpPr>
            <a:spLocks noGrp="1"/>
          </p:cNvSpPr>
          <p:nvPr>
            <p:ph type="sldNum" sz="quarter" idx="12"/>
          </p:nvPr>
        </p:nvSpPr>
        <p:spPr/>
        <p:txBody>
          <a:bodyPr/>
          <a:lstStyle/>
          <a:p>
            <a:fld id="{BBE6E49E-2793-4464-B21B-E9B95513F103}" type="slidenum">
              <a:rPr lang="en-IN" smtClean="0"/>
              <a:t>‹#›</a:t>
            </a:fld>
            <a:endParaRPr lang="en-IN"/>
          </a:p>
        </p:txBody>
      </p:sp>
    </p:spTree>
    <p:extLst>
      <p:ext uri="{BB962C8B-B14F-4D97-AF65-F5344CB8AC3E}">
        <p14:creationId xmlns:p14="http://schemas.microsoft.com/office/powerpoint/2010/main" val="2645554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C3117-308D-CDA1-53BA-6C4B9D7775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5A56073-BD49-E9CE-A9AE-B241CC7791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2534EA-EF4B-159A-0B3B-68A1AE5557F9}"/>
              </a:ext>
            </a:extLst>
          </p:cNvPr>
          <p:cNvSpPr>
            <a:spLocks noGrp="1"/>
          </p:cNvSpPr>
          <p:nvPr>
            <p:ph type="dt" sz="half" idx="10"/>
          </p:nvPr>
        </p:nvSpPr>
        <p:spPr/>
        <p:txBody>
          <a:bodyPr/>
          <a:lstStyle/>
          <a:p>
            <a:fld id="{2F856B29-7AD6-4A0D-9494-26D6A79EBC93}" type="datetimeFigureOut">
              <a:rPr lang="en-IN" smtClean="0"/>
              <a:t>01-03-2025</a:t>
            </a:fld>
            <a:endParaRPr lang="en-IN"/>
          </a:p>
        </p:txBody>
      </p:sp>
      <p:sp>
        <p:nvSpPr>
          <p:cNvPr id="5" name="Footer Placeholder 4">
            <a:extLst>
              <a:ext uri="{FF2B5EF4-FFF2-40B4-BE49-F238E27FC236}">
                <a16:creationId xmlns:a16="http://schemas.microsoft.com/office/drawing/2014/main" id="{AA68441F-769A-4A93-F3DE-1A785B33D9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1EBE5C-514C-DB03-F0A5-439076D275D9}"/>
              </a:ext>
            </a:extLst>
          </p:cNvPr>
          <p:cNvSpPr>
            <a:spLocks noGrp="1"/>
          </p:cNvSpPr>
          <p:nvPr>
            <p:ph type="sldNum" sz="quarter" idx="12"/>
          </p:nvPr>
        </p:nvSpPr>
        <p:spPr/>
        <p:txBody>
          <a:bodyPr/>
          <a:lstStyle/>
          <a:p>
            <a:fld id="{BBE6E49E-2793-4464-B21B-E9B95513F103}" type="slidenum">
              <a:rPr lang="en-IN" smtClean="0"/>
              <a:t>‹#›</a:t>
            </a:fld>
            <a:endParaRPr lang="en-IN"/>
          </a:p>
        </p:txBody>
      </p:sp>
    </p:spTree>
    <p:extLst>
      <p:ext uri="{BB962C8B-B14F-4D97-AF65-F5344CB8AC3E}">
        <p14:creationId xmlns:p14="http://schemas.microsoft.com/office/powerpoint/2010/main" val="6879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5D2DE-5F54-B961-EF3A-B188D201B8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AD03D8-35F7-7E14-C125-F5C2518A5C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C48C77-2B92-887E-C1C9-FBD1766368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03CFB9-CD68-DD5D-AD75-92A427D22DBE}"/>
              </a:ext>
            </a:extLst>
          </p:cNvPr>
          <p:cNvSpPr>
            <a:spLocks noGrp="1"/>
          </p:cNvSpPr>
          <p:nvPr>
            <p:ph type="dt" sz="half" idx="10"/>
          </p:nvPr>
        </p:nvSpPr>
        <p:spPr/>
        <p:txBody>
          <a:bodyPr/>
          <a:lstStyle/>
          <a:p>
            <a:fld id="{2F856B29-7AD6-4A0D-9494-26D6A79EBC93}" type="datetimeFigureOut">
              <a:rPr lang="en-IN" smtClean="0"/>
              <a:t>01-03-2025</a:t>
            </a:fld>
            <a:endParaRPr lang="en-IN"/>
          </a:p>
        </p:txBody>
      </p:sp>
      <p:sp>
        <p:nvSpPr>
          <p:cNvPr id="6" name="Footer Placeholder 5">
            <a:extLst>
              <a:ext uri="{FF2B5EF4-FFF2-40B4-BE49-F238E27FC236}">
                <a16:creationId xmlns:a16="http://schemas.microsoft.com/office/drawing/2014/main" id="{E80E661A-83D3-C4AC-2228-7B5B06990B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133019-D606-5522-1681-5719044E14C5}"/>
              </a:ext>
            </a:extLst>
          </p:cNvPr>
          <p:cNvSpPr>
            <a:spLocks noGrp="1"/>
          </p:cNvSpPr>
          <p:nvPr>
            <p:ph type="sldNum" sz="quarter" idx="12"/>
          </p:nvPr>
        </p:nvSpPr>
        <p:spPr/>
        <p:txBody>
          <a:bodyPr/>
          <a:lstStyle/>
          <a:p>
            <a:fld id="{BBE6E49E-2793-4464-B21B-E9B95513F103}" type="slidenum">
              <a:rPr lang="en-IN" smtClean="0"/>
              <a:t>‹#›</a:t>
            </a:fld>
            <a:endParaRPr lang="en-IN"/>
          </a:p>
        </p:txBody>
      </p:sp>
    </p:spTree>
    <p:extLst>
      <p:ext uri="{BB962C8B-B14F-4D97-AF65-F5344CB8AC3E}">
        <p14:creationId xmlns:p14="http://schemas.microsoft.com/office/powerpoint/2010/main" val="2914002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1C0DA-11EF-CE35-DA45-BA82C049E2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141088-3F3C-1712-0D6A-29934AB45F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FC02CE-CB4E-8584-0A7E-176FFFFF27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31B13B-308E-FE2A-4E4B-3FAE532C23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4D8439-01AD-2114-0CDD-326C7423DB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FA7A7A-13B4-9844-4B52-A7DD0CC06645}"/>
              </a:ext>
            </a:extLst>
          </p:cNvPr>
          <p:cNvSpPr>
            <a:spLocks noGrp="1"/>
          </p:cNvSpPr>
          <p:nvPr>
            <p:ph type="dt" sz="half" idx="10"/>
          </p:nvPr>
        </p:nvSpPr>
        <p:spPr/>
        <p:txBody>
          <a:bodyPr/>
          <a:lstStyle/>
          <a:p>
            <a:fld id="{2F856B29-7AD6-4A0D-9494-26D6A79EBC93}" type="datetimeFigureOut">
              <a:rPr lang="en-IN" smtClean="0"/>
              <a:t>01-03-2025</a:t>
            </a:fld>
            <a:endParaRPr lang="en-IN"/>
          </a:p>
        </p:txBody>
      </p:sp>
      <p:sp>
        <p:nvSpPr>
          <p:cNvPr id="8" name="Footer Placeholder 7">
            <a:extLst>
              <a:ext uri="{FF2B5EF4-FFF2-40B4-BE49-F238E27FC236}">
                <a16:creationId xmlns:a16="http://schemas.microsoft.com/office/drawing/2014/main" id="{205C2B2D-DDD6-EC88-C877-D7D4CC651D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CCA26A-BC0C-F757-7ABB-33CAC1BE8BE3}"/>
              </a:ext>
            </a:extLst>
          </p:cNvPr>
          <p:cNvSpPr>
            <a:spLocks noGrp="1"/>
          </p:cNvSpPr>
          <p:nvPr>
            <p:ph type="sldNum" sz="quarter" idx="12"/>
          </p:nvPr>
        </p:nvSpPr>
        <p:spPr/>
        <p:txBody>
          <a:bodyPr/>
          <a:lstStyle/>
          <a:p>
            <a:fld id="{BBE6E49E-2793-4464-B21B-E9B95513F103}" type="slidenum">
              <a:rPr lang="en-IN" smtClean="0"/>
              <a:t>‹#›</a:t>
            </a:fld>
            <a:endParaRPr lang="en-IN"/>
          </a:p>
        </p:txBody>
      </p:sp>
    </p:spTree>
    <p:extLst>
      <p:ext uri="{BB962C8B-B14F-4D97-AF65-F5344CB8AC3E}">
        <p14:creationId xmlns:p14="http://schemas.microsoft.com/office/powerpoint/2010/main" val="484519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9D7E-D086-3F8F-9572-DFE19C3CE9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7B5772-8B61-D9CA-11B7-8D5ED8E44809}"/>
              </a:ext>
            </a:extLst>
          </p:cNvPr>
          <p:cNvSpPr>
            <a:spLocks noGrp="1"/>
          </p:cNvSpPr>
          <p:nvPr>
            <p:ph type="dt" sz="half" idx="10"/>
          </p:nvPr>
        </p:nvSpPr>
        <p:spPr/>
        <p:txBody>
          <a:bodyPr/>
          <a:lstStyle/>
          <a:p>
            <a:fld id="{2F856B29-7AD6-4A0D-9494-26D6A79EBC93}" type="datetimeFigureOut">
              <a:rPr lang="en-IN" smtClean="0"/>
              <a:t>01-03-2025</a:t>
            </a:fld>
            <a:endParaRPr lang="en-IN"/>
          </a:p>
        </p:txBody>
      </p:sp>
      <p:sp>
        <p:nvSpPr>
          <p:cNvPr id="4" name="Footer Placeholder 3">
            <a:extLst>
              <a:ext uri="{FF2B5EF4-FFF2-40B4-BE49-F238E27FC236}">
                <a16:creationId xmlns:a16="http://schemas.microsoft.com/office/drawing/2014/main" id="{1BB21214-92F8-6629-0D28-2CD3591F74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AFD333-1CAC-F1CB-FAA6-C1A9A1D1791C}"/>
              </a:ext>
            </a:extLst>
          </p:cNvPr>
          <p:cNvSpPr>
            <a:spLocks noGrp="1"/>
          </p:cNvSpPr>
          <p:nvPr>
            <p:ph type="sldNum" sz="quarter" idx="12"/>
          </p:nvPr>
        </p:nvSpPr>
        <p:spPr/>
        <p:txBody>
          <a:bodyPr/>
          <a:lstStyle/>
          <a:p>
            <a:fld id="{BBE6E49E-2793-4464-B21B-E9B95513F103}" type="slidenum">
              <a:rPr lang="en-IN" smtClean="0"/>
              <a:t>‹#›</a:t>
            </a:fld>
            <a:endParaRPr lang="en-IN"/>
          </a:p>
        </p:txBody>
      </p:sp>
    </p:spTree>
    <p:extLst>
      <p:ext uri="{BB962C8B-B14F-4D97-AF65-F5344CB8AC3E}">
        <p14:creationId xmlns:p14="http://schemas.microsoft.com/office/powerpoint/2010/main" val="2847535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B3600B-BBB7-1BDF-C132-BF05C5726803}"/>
              </a:ext>
            </a:extLst>
          </p:cNvPr>
          <p:cNvSpPr>
            <a:spLocks noGrp="1"/>
          </p:cNvSpPr>
          <p:nvPr>
            <p:ph type="dt" sz="half" idx="10"/>
          </p:nvPr>
        </p:nvSpPr>
        <p:spPr/>
        <p:txBody>
          <a:bodyPr/>
          <a:lstStyle/>
          <a:p>
            <a:fld id="{2F856B29-7AD6-4A0D-9494-26D6A79EBC93}" type="datetimeFigureOut">
              <a:rPr lang="en-IN" smtClean="0"/>
              <a:t>01-03-2025</a:t>
            </a:fld>
            <a:endParaRPr lang="en-IN"/>
          </a:p>
        </p:txBody>
      </p:sp>
      <p:sp>
        <p:nvSpPr>
          <p:cNvPr id="3" name="Footer Placeholder 2">
            <a:extLst>
              <a:ext uri="{FF2B5EF4-FFF2-40B4-BE49-F238E27FC236}">
                <a16:creationId xmlns:a16="http://schemas.microsoft.com/office/drawing/2014/main" id="{2EC76518-18A3-B2DF-8418-3210F05DA1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93B64E-DA44-DFC3-6304-034894A0E998}"/>
              </a:ext>
            </a:extLst>
          </p:cNvPr>
          <p:cNvSpPr>
            <a:spLocks noGrp="1"/>
          </p:cNvSpPr>
          <p:nvPr>
            <p:ph type="sldNum" sz="quarter" idx="12"/>
          </p:nvPr>
        </p:nvSpPr>
        <p:spPr/>
        <p:txBody>
          <a:bodyPr/>
          <a:lstStyle/>
          <a:p>
            <a:fld id="{BBE6E49E-2793-4464-B21B-E9B95513F103}" type="slidenum">
              <a:rPr lang="en-IN" smtClean="0"/>
              <a:t>‹#›</a:t>
            </a:fld>
            <a:endParaRPr lang="en-IN"/>
          </a:p>
        </p:txBody>
      </p:sp>
    </p:spTree>
    <p:extLst>
      <p:ext uri="{BB962C8B-B14F-4D97-AF65-F5344CB8AC3E}">
        <p14:creationId xmlns:p14="http://schemas.microsoft.com/office/powerpoint/2010/main" val="2937369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298FF-500D-EC5C-3DD1-6ECB42E88A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974A34-0A08-FBC2-97FD-5E4976933E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AF05A9-E5EA-8961-98CC-3328807818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40DA9D-A011-0AAE-AF3D-D48FD14DB16F}"/>
              </a:ext>
            </a:extLst>
          </p:cNvPr>
          <p:cNvSpPr>
            <a:spLocks noGrp="1"/>
          </p:cNvSpPr>
          <p:nvPr>
            <p:ph type="dt" sz="half" idx="10"/>
          </p:nvPr>
        </p:nvSpPr>
        <p:spPr/>
        <p:txBody>
          <a:bodyPr/>
          <a:lstStyle/>
          <a:p>
            <a:fld id="{2F856B29-7AD6-4A0D-9494-26D6A79EBC93}" type="datetimeFigureOut">
              <a:rPr lang="en-IN" smtClean="0"/>
              <a:t>01-03-2025</a:t>
            </a:fld>
            <a:endParaRPr lang="en-IN"/>
          </a:p>
        </p:txBody>
      </p:sp>
      <p:sp>
        <p:nvSpPr>
          <p:cNvPr id="6" name="Footer Placeholder 5">
            <a:extLst>
              <a:ext uri="{FF2B5EF4-FFF2-40B4-BE49-F238E27FC236}">
                <a16:creationId xmlns:a16="http://schemas.microsoft.com/office/drawing/2014/main" id="{118D5553-AF98-CEFE-6F84-571DC333C1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F70C29-0025-6E89-F8FF-41E85D3CEA1B}"/>
              </a:ext>
            </a:extLst>
          </p:cNvPr>
          <p:cNvSpPr>
            <a:spLocks noGrp="1"/>
          </p:cNvSpPr>
          <p:nvPr>
            <p:ph type="sldNum" sz="quarter" idx="12"/>
          </p:nvPr>
        </p:nvSpPr>
        <p:spPr/>
        <p:txBody>
          <a:bodyPr/>
          <a:lstStyle/>
          <a:p>
            <a:fld id="{BBE6E49E-2793-4464-B21B-E9B95513F103}" type="slidenum">
              <a:rPr lang="en-IN" smtClean="0"/>
              <a:t>‹#›</a:t>
            </a:fld>
            <a:endParaRPr lang="en-IN"/>
          </a:p>
        </p:txBody>
      </p:sp>
    </p:spTree>
    <p:extLst>
      <p:ext uri="{BB962C8B-B14F-4D97-AF65-F5344CB8AC3E}">
        <p14:creationId xmlns:p14="http://schemas.microsoft.com/office/powerpoint/2010/main" val="573210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E215-B02C-FBD5-B190-9A9AFE8076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D20CF3-34C0-5BE3-1042-1E23C949C2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F57726-1231-ECFC-51C3-FA319C4E40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CF8D1E-D3D5-6C5A-417A-67418F4EACD0}"/>
              </a:ext>
            </a:extLst>
          </p:cNvPr>
          <p:cNvSpPr>
            <a:spLocks noGrp="1"/>
          </p:cNvSpPr>
          <p:nvPr>
            <p:ph type="dt" sz="half" idx="10"/>
          </p:nvPr>
        </p:nvSpPr>
        <p:spPr/>
        <p:txBody>
          <a:bodyPr/>
          <a:lstStyle/>
          <a:p>
            <a:fld id="{2F856B29-7AD6-4A0D-9494-26D6A79EBC93}" type="datetimeFigureOut">
              <a:rPr lang="en-IN" smtClean="0"/>
              <a:t>01-03-2025</a:t>
            </a:fld>
            <a:endParaRPr lang="en-IN"/>
          </a:p>
        </p:txBody>
      </p:sp>
      <p:sp>
        <p:nvSpPr>
          <p:cNvPr id="6" name="Footer Placeholder 5">
            <a:extLst>
              <a:ext uri="{FF2B5EF4-FFF2-40B4-BE49-F238E27FC236}">
                <a16:creationId xmlns:a16="http://schemas.microsoft.com/office/drawing/2014/main" id="{C3C23FA1-8818-93F2-154B-8D40A65B6A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E50C2E-17D9-CADD-7E88-740268066119}"/>
              </a:ext>
            </a:extLst>
          </p:cNvPr>
          <p:cNvSpPr>
            <a:spLocks noGrp="1"/>
          </p:cNvSpPr>
          <p:nvPr>
            <p:ph type="sldNum" sz="quarter" idx="12"/>
          </p:nvPr>
        </p:nvSpPr>
        <p:spPr/>
        <p:txBody>
          <a:bodyPr/>
          <a:lstStyle/>
          <a:p>
            <a:fld id="{BBE6E49E-2793-4464-B21B-E9B95513F103}" type="slidenum">
              <a:rPr lang="en-IN" smtClean="0"/>
              <a:t>‹#›</a:t>
            </a:fld>
            <a:endParaRPr lang="en-IN"/>
          </a:p>
        </p:txBody>
      </p:sp>
    </p:spTree>
    <p:extLst>
      <p:ext uri="{BB962C8B-B14F-4D97-AF65-F5344CB8AC3E}">
        <p14:creationId xmlns:p14="http://schemas.microsoft.com/office/powerpoint/2010/main" val="1759853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F9BF0C-E0B8-4562-2DB4-142B72FFD8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B8B973-7877-442F-EF4A-56CA1B4A6F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9C04F0-C04A-F604-F11B-673960A196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856B29-7AD6-4A0D-9494-26D6A79EBC93}" type="datetimeFigureOut">
              <a:rPr lang="en-IN" smtClean="0"/>
              <a:t>01-03-2025</a:t>
            </a:fld>
            <a:endParaRPr lang="en-IN"/>
          </a:p>
        </p:txBody>
      </p:sp>
      <p:sp>
        <p:nvSpPr>
          <p:cNvPr id="5" name="Footer Placeholder 4">
            <a:extLst>
              <a:ext uri="{FF2B5EF4-FFF2-40B4-BE49-F238E27FC236}">
                <a16:creationId xmlns:a16="http://schemas.microsoft.com/office/drawing/2014/main" id="{0A5DA446-01AD-9504-6BE9-60F0E87D9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0B01C6-2134-191E-D86A-8ECF2F6350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E6E49E-2793-4464-B21B-E9B95513F103}" type="slidenum">
              <a:rPr lang="en-IN" smtClean="0"/>
              <a:t>‹#›</a:t>
            </a:fld>
            <a:endParaRPr lang="en-IN"/>
          </a:p>
        </p:txBody>
      </p:sp>
    </p:spTree>
    <p:extLst>
      <p:ext uri="{BB962C8B-B14F-4D97-AF65-F5344CB8AC3E}">
        <p14:creationId xmlns:p14="http://schemas.microsoft.com/office/powerpoint/2010/main" val="3094281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2B8912-C3C6-C915-C7B2-EE95E5EE46C3}"/>
              </a:ext>
            </a:extLst>
          </p:cNvPr>
          <p:cNvSpPr/>
          <p:nvPr/>
        </p:nvSpPr>
        <p:spPr>
          <a:xfrm>
            <a:off x="353961" y="373626"/>
            <a:ext cx="11572568" cy="608616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44E05C9C-7155-E16D-91E2-7A1BE4B66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93" y="1"/>
            <a:ext cx="12250993" cy="6857999"/>
          </a:xfrm>
          <a:prstGeom prst="rect">
            <a:avLst/>
          </a:prstGeom>
        </p:spPr>
      </p:pic>
    </p:spTree>
    <p:extLst>
      <p:ext uri="{BB962C8B-B14F-4D97-AF65-F5344CB8AC3E}">
        <p14:creationId xmlns:p14="http://schemas.microsoft.com/office/powerpoint/2010/main" val="2902456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DF85D0-B849-BE73-17E1-8C5EF00C9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0976"/>
            <a:ext cx="10515600" cy="1519408"/>
          </a:xfrm>
          <a:prstGeom prst="rect">
            <a:avLst/>
          </a:prstGeom>
        </p:spPr>
      </p:pic>
      <p:sp>
        <p:nvSpPr>
          <p:cNvPr id="3" name="TextBox 2">
            <a:extLst>
              <a:ext uri="{FF2B5EF4-FFF2-40B4-BE49-F238E27FC236}">
                <a16:creationId xmlns:a16="http://schemas.microsoft.com/office/drawing/2014/main" id="{EEE46612-A91A-A201-5E0A-828E70368A63}"/>
              </a:ext>
            </a:extLst>
          </p:cNvPr>
          <p:cNvSpPr txBox="1"/>
          <p:nvPr/>
        </p:nvSpPr>
        <p:spPr>
          <a:xfrm>
            <a:off x="157316" y="1809135"/>
            <a:ext cx="11847871" cy="646331"/>
          </a:xfrm>
          <a:prstGeom prst="rect">
            <a:avLst/>
          </a:prstGeom>
          <a:noFill/>
        </p:spPr>
        <p:txBody>
          <a:bodyPr wrap="square" rtlCol="0">
            <a:spAutoFit/>
          </a:bodyPr>
          <a:lstStyle/>
          <a:p>
            <a:r>
              <a:rPr lang="en-IN" sz="1800" b="1" dirty="0">
                <a:solidFill>
                  <a:srgbClr val="FF0000"/>
                </a:solidFill>
                <a:effectLst/>
                <a:latin typeface="Times New Roman" pitchFamily="18" charset="0"/>
                <a:cs typeface="Times New Roman" pitchFamily="18" charset="0"/>
              </a:rPr>
              <a:t>WORKING FUNCTION:</a:t>
            </a:r>
          </a:p>
          <a:p>
            <a:endParaRPr lang="en-IN" dirty="0"/>
          </a:p>
        </p:txBody>
      </p:sp>
      <p:sp>
        <p:nvSpPr>
          <p:cNvPr id="4" name="Oval 3">
            <a:extLst>
              <a:ext uri="{FF2B5EF4-FFF2-40B4-BE49-F238E27FC236}">
                <a16:creationId xmlns:a16="http://schemas.microsoft.com/office/drawing/2014/main" id="{7F313928-7B15-ECA4-523C-D0182AA4CCF3}"/>
              </a:ext>
            </a:extLst>
          </p:cNvPr>
          <p:cNvSpPr/>
          <p:nvPr/>
        </p:nvSpPr>
        <p:spPr>
          <a:xfrm>
            <a:off x="4963886" y="2159040"/>
            <a:ext cx="2230734" cy="592852"/>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latin typeface="Times New Roman" pitchFamily="18" charset="0"/>
                <a:cs typeface="Times New Roman" pitchFamily="18" charset="0"/>
              </a:rPr>
              <a:t>VEHICLE START</a:t>
            </a:r>
            <a:endParaRPr lang="en-GB" sz="1200" b="1" dirty="0">
              <a:solidFill>
                <a:schemeClr val="tx1"/>
              </a:solidFill>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id="{8C448DEE-613B-DB67-1C74-E220FF6E74F5}"/>
              </a:ext>
            </a:extLst>
          </p:cNvPr>
          <p:cNvSpPr/>
          <p:nvPr/>
        </p:nvSpPr>
        <p:spPr>
          <a:xfrm>
            <a:off x="5019152" y="2867155"/>
            <a:ext cx="2120202" cy="5225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latin typeface="Times New Roman" pitchFamily="18" charset="0"/>
                <a:cs typeface="Times New Roman" pitchFamily="18" charset="0"/>
              </a:rPr>
              <a:t>ULTRASONIC SENSOR</a:t>
            </a:r>
            <a:endParaRPr lang="en-GB" sz="1100" b="1" dirty="0">
              <a:solidFill>
                <a:schemeClr val="tx1"/>
              </a:solidFill>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301F615B-B6FA-140F-BB25-6223C62AAF8F}"/>
              </a:ext>
            </a:extLst>
          </p:cNvPr>
          <p:cNvSpPr/>
          <p:nvPr/>
        </p:nvSpPr>
        <p:spPr>
          <a:xfrm>
            <a:off x="5019152" y="3562786"/>
            <a:ext cx="2175468" cy="3818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latin typeface="Times New Roman" pitchFamily="18" charset="0"/>
                <a:cs typeface="Times New Roman" pitchFamily="18" charset="0"/>
              </a:rPr>
              <a:t>OBSTACLE DETECTED</a:t>
            </a:r>
            <a:endParaRPr lang="en-GB" sz="1200" b="1" dirty="0">
              <a:solidFill>
                <a:schemeClr val="tx1"/>
              </a:solidFill>
              <a:latin typeface="Times New Roman" pitchFamily="18" charset="0"/>
              <a:cs typeface="Times New Roman" pitchFamily="18" charset="0"/>
            </a:endParaRPr>
          </a:p>
        </p:txBody>
      </p:sp>
      <p:sp>
        <p:nvSpPr>
          <p:cNvPr id="7" name="Rectangle 6">
            <a:extLst>
              <a:ext uri="{FF2B5EF4-FFF2-40B4-BE49-F238E27FC236}">
                <a16:creationId xmlns:a16="http://schemas.microsoft.com/office/drawing/2014/main" id="{E9089D27-AFE8-A04A-6726-55E127D4150B}"/>
              </a:ext>
            </a:extLst>
          </p:cNvPr>
          <p:cNvSpPr/>
          <p:nvPr/>
        </p:nvSpPr>
        <p:spPr>
          <a:xfrm>
            <a:off x="5019152" y="4387452"/>
            <a:ext cx="2175468" cy="3617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latin typeface="Times New Roman" pitchFamily="18" charset="0"/>
                <a:cs typeface="Times New Roman" pitchFamily="18" charset="0"/>
              </a:rPr>
              <a:t>SENSOR RECEVIER</a:t>
            </a:r>
            <a:endParaRPr lang="en-GB" sz="1200" b="1" dirty="0">
              <a:solidFill>
                <a:schemeClr val="tx1"/>
              </a:solidFill>
              <a:latin typeface="Times New Roman" pitchFamily="18" charset="0"/>
              <a:cs typeface="Times New Roman" pitchFamily="18" charset="0"/>
            </a:endParaRPr>
          </a:p>
        </p:txBody>
      </p:sp>
      <p:sp>
        <p:nvSpPr>
          <p:cNvPr id="8" name="Rectangle 7">
            <a:extLst>
              <a:ext uri="{FF2B5EF4-FFF2-40B4-BE49-F238E27FC236}">
                <a16:creationId xmlns:a16="http://schemas.microsoft.com/office/drawing/2014/main" id="{303D922B-4E4D-22CC-8BFD-CC6DD12BADF4}"/>
              </a:ext>
            </a:extLst>
          </p:cNvPr>
          <p:cNvSpPr/>
          <p:nvPr/>
        </p:nvSpPr>
        <p:spPr>
          <a:xfrm>
            <a:off x="5019152" y="5174547"/>
            <a:ext cx="2175468" cy="4320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latin typeface="Times New Roman" pitchFamily="18" charset="0"/>
                <a:cs typeface="Times New Roman" pitchFamily="18" charset="0"/>
              </a:rPr>
              <a:t>BRAKING CIRCUIT </a:t>
            </a:r>
            <a:endParaRPr lang="en-GB" sz="1200" b="1" dirty="0">
              <a:solidFill>
                <a:schemeClr val="tx1"/>
              </a:solidFill>
              <a:latin typeface="Times New Roman" pitchFamily="18" charset="0"/>
              <a:cs typeface="Times New Roman" pitchFamily="18" charset="0"/>
            </a:endParaRPr>
          </a:p>
        </p:txBody>
      </p:sp>
      <p:sp>
        <p:nvSpPr>
          <p:cNvPr id="9" name="Oval 8">
            <a:extLst>
              <a:ext uri="{FF2B5EF4-FFF2-40B4-BE49-F238E27FC236}">
                <a16:creationId xmlns:a16="http://schemas.microsoft.com/office/drawing/2014/main" id="{44D66920-DE46-4E3F-7EAA-EC0ADA6CA5AC}"/>
              </a:ext>
            </a:extLst>
          </p:cNvPr>
          <p:cNvSpPr/>
          <p:nvPr/>
        </p:nvSpPr>
        <p:spPr>
          <a:xfrm>
            <a:off x="5019152" y="5800492"/>
            <a:ext cx="2265903" cy="733530"/>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latin typeface="Times New Roman" pitchFamily="18" charset="0"/>
                <a:cs typeface="Times New Roman" pitchFamily="18" charset="0"/>
              </a:rPr>
              <a:t>VEHICLE BRAKE</a:t>
            </a:r>
            <a:endParaRPr lang="en-GB" sz="1200" b="1" dirty="0">
              <a:solidFill>
                <a:schemeClr val="tx1"/>
              </a:solidFill>
              <a:latin typeface="Times New Roman" pitchFamily="18" charset="0"/>
              <a:cs typeface="Times New Roman" pitchFamily="18" charset="0"/>
            </a:endParaRPr>
          </a:p>
        </p:txBody>
      </p:sp>
      <p:cxnSp>
        <p:nvCxnSpPr>
          <p:cNvPr id="12" name="Straight Connector 11">
            <a:extLst>
              <a:ext uri="{FF2B5EF4-FFF2-40B4-BE49-F238E27FC236}">
                <a16:creationId xmlns:a16="http://schemas.microsoft.com/office/drawing/2014/main" id="{35DB37A4-09A3-AE3A-7D51-A24886F7FA7F}"/>
              </a:ext>
            </a:extLst>
          </p:cNvPr>
          <p:cNvCxnSpPr>
            <a:stCxn id="6" idx="1"/>
          </p:cNvCxnSpPr>
          <p:nvPr/>
        </p:nvCxnSpPr>
        <p:spPr>
          <a:xfrm flipH="1" flipV="1">
            <a:off x="4149213" y="3753704"/>
            <a:ext cx="869939" cy="1"/>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5A8C5C8-AD64-B85D-11AE-CEF5D227219D}"/>
              </a:ext>
            </a:extLst>
          </p:cNvPr>
          <p:cNvSpPr/>
          <p:nvPr/>
        </p:nvSpPr>
        <p:spPr>
          <a:xfrm>
            <a:off x="3684477" y="3539606"/>
            <a:ext cx="464736" cy="3818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NO</a:t>
            </a:r>
            <a:endParaRPr lang="en-GB" sz="1100" b="1" dirty="0">
              <a:solidFill>
                <a:schemeClr val="tx1"/>
              </a:solidFill>
            </a:endParaRPr>
          </a:p>
        </p:txBody>
      </p:sp>
      <p:cxnSp>
        <p:nvCxnSpPr>
          <p:cNvPr id="15" name="Straight Connector 14">
            <a:extLst>
              <a:ext uri="{FF2B5EF4-FFF2-40B4-BE49-F238E27FC236}">
                <a16:creationId xmlns:a16="http://schemas.microsoft.com/office/drawing/2014/main" id="{B675A5AF-AEF6-ACB0-EEDC-69292FC8E148}"/>
              </a:ext>
            </a:extLst>
          </p:cNvPr>
          <p:cNvCxnSpPr>
            <a:stCxn id="6" idx="3"/>
          </p:cNvCxnSpPr>
          <p:nvPr/>
        </p:nvCxnSpPr>
        <p:spPr>
          <a:xfrm flipV="1">
            <a:off x="7194620" y="3753704"/>
            <a:ext cx="799006" cy="1"/>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1A21263-E32D-0BCE-523D-002037380FA1}"/>
              </a:ext>
            </a:extLst>
          </p:cNvPr>
          <p:cNvSpPr/>
          <p:nvPr/>
        </p:nvSpPr>
        <p:spPr>
          <a:xfrm>
            <a:off x="7993626" y="3618051"/>
            <a:ext cx="462224" cy="2713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NO</a:t>
            </a:r>
            <a:endParaRPr lang="en-GB" sz="1400" b="1" dirty="0">
              <a:solidFill>
                <a:schemeClr val="tx1"/>
              </a:solidFill>
            </a:endParaRPr>
          </a:p>
        </p:txBody>
      </p:sp>
    </p:spTree>
    <p:extLst>
      <p:ext uri="{BB962C8B-B14F-4D97-AF65-F5344CB8AC3E}">
        <p14:creationId xmlns:p14="http://schemas.microsoft.com/office/powerpoint/2010/main" val="2926208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47AB50-1E31-0190-FBE5-F53E08C51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0976"/>
            <a:ext cx="10515600" cy="1519408"/>
          </a:xfrm>
          <a:prstGeom prst="rect">
            <a:avLst/>
          </a:prstGeom>
        </p:spPr>
      </p:pic>
      <p:sp>
        <p:nvSpPr>
          <p:cNvPr id="3" name="TextBox 2">
            <a:extLst>
              <a:ext uri="{FF2B5EF4-FFF2-40B4-BE49-F238E27FC236}">
                <a16:creationId xmlns:a16="http://schemas.microsoft.com/office/drawing/2014/main" id="{4E1E6D15-3DAC-958F-A0F9-51198FF649B8}"/>
              </a:ext>
            </a:extLst>
          </p:cNvPr>
          <p:cNvSpPr txBox="1"/>
          <p:nvPr/>
        </p:nvSpPr>
        <p:spPr>
          <a:xfrm>
            <a:off x="363794" y="1887794"/>
            <a:ext cx="11503741" cy="2308324"/>
          </a:xfrm>
          <a:prstGeom prst="rect">
            <a:avLst/>
          </a:prstGeom>
          <a:noFill/>
        </p:spPr>
        <p:txBody>
          <a:bodyPr wrap="square" rtlCol="0">
            <a:spAutoFit/>
          </a:bodyPr>
          <a:lstStyle/>
          <a:p>
            <a:r>
              <a:rPr lang="en-US" sz="1800" b="1" dirty="0">
                <a:solidFill>
                  <a:srgbClr val="FF0000"/>
                </a:solidFill>
                <a:effectLst/>
                <a:latin typeface="Times New Roman" pitchFamily="18" charset="0"/>
                <a:cs typeface="Times New Roman" pitchFamily="18" charset="0"/>
              </a:rPr>
              <a:t>SPECIFICATIONS:</a:t>
            </a:r>
          </a:p>
          <a:p>
            <a:pPr>
              <a:lnSpc>
                <a:spcPct val="150000"/>
              </a:lnSpc>
              <a:buClrTx/>
              <a:buFont typeface="Wingdings" pitchFamily="2" charset="2"/>
              <a:buChar char="Ø"/>
            </a:pPr>
            <a:r>
              <a:rPr lang="en-US" sz="1800" dirty="0">
                <a:latin typeface="Times New Roman" pitchFamily="18" charset="0"/>
                <a:cs typeface="Times New Roman" pitchFamily="18" charset="0"/>
              </a:rPr>
              <a:t>IBS ultrasonic sensor signal range is 100 to 160cm.</a:t>
            </a:r>
          </a:p>
          <a:p>
            <a:pPr>
              <a:lnSpc>
                <a:spcPct val="150000"/>
              </a:lnSpc>
              <a:buClrTx/>
              <a:buFont typeface="Wingdings" pitchFamily="2" charset="2"/>
              <a:buChar char="Ø"/>
            </a:pPr>
            <a:r>
              <a:rPr lang="en-US" sz="1800" dirty="0">
                <a:latin typeface="Times New Roman" pitchFamily="18" charset="0"/>
                <a:cs typeface="Times New Roman" pitchFamily="18" charset="0"/>
              </a:rPr>
              <a:t>Resolution is 12 inches.</a:t>
            </a:r>
          </a:p>
          <a:p>
            <a:pPr>
              <a:lnSpc>
                <a:spcPct val="150000"/>
              </a:lnSpc>
              <a:buClrTx/>
              <a:buFont typeface="Wingdings" pitchFamily="2" charset="2"/>
              <a:buChar char="Ø"/>
            </a:pPr>
            <a:r>
              <a:rPr lang="en-US" sz="1800" dirty="0">
                <a:latin typeface="Times New Roman" pitchFamily="18" charset="0"/>
                <a:cs typeface="Times New Roman" pitchFamily="18" charset="0"/>
              </a:rPr>
              <a:t>Signal output is 0-5V.</a:t>
            </a:r>
          </a:p>
          <a:p>
            <a:pPr>
              <a:lnSpc>
                <a:spcPct val="150000"/>
              </a:lnSpc>
              <a:buClrTx/>
              <a:buFont typeface="Wingdings" pitchFamily="2" charset="2"/>
              <a:buChar char="Ø"/>
            </a:pPr>
            <a:r>
              <a:rPr lang="en-US" sz="1800" dirty="0">
                <a:latin typeface="Times New Roman" pitchFamily="18" charset="0"/>
                <a:cs typeface="Times New Roman" pitchFamily="18" charset="0"/>
              </a:rPr>
              <a:t>Excitation voltage is 12V.</a:t>
            </a:r>
          </a:p>
          <a:p>
            <a:endParaRPr lang="en-IN" dirty="0"/>
          </a:p>
        </p:txBody>
      </p:sp>
    </p:spTree>
    <p:extLst>
      <p:ext uri="{BB962C8B-B14F-4D97-AF65-F5344CB8AC3E}">
        <p14:creationId xmlns:p14="http://schemas.microsoft.com/office/powerpoint/2010/main" val="1470649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2DD822-608D-58C4-7B2D-EB4B15A2F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1311"/>
            <a:ext cx="10515600" cy="1519408"/>
          </a:xfrm>
          <a:prstGeom prst="rect">
            <a:avLst/>
          </a:prstGeom>
        </p:spPr>
      </p:pic>
      <p:sp>
        <p:nvSpPr>
          <p:cNvPr id="3" name="TextBox 2">
            <a:extLst>
              <a:ext uri="{FF2B5EF4-FFF2-40B4-BE49-F238E27FC236}">
                <a16:creationId xmlns:a16="http://schemas.microsoft.com/office/drawing/2014/main" id="{06B7A967-F9BA-6C70-C10F-FDB745960505}"/>
              </a:ext>
            </a:extLst>
          </p:cNvPr>
          <p:cNvSpPr txBox="1"/>
          <p:nvPr/>
        </p:nvSpPr>
        <p:spPr>
          <a:xfrm>
            <a:off x="157316" y="1730477"/>
            <a:ext cx="11739716" cy="3370153"/>
          </a:xfrm>
          <a:prstGeom prst="rect">
            <a:avLst/>
          </a:prstGeom>
          <a:noFill/>
        </p:spPr>
        <p:txBody>
          <a:bodyPr wrap="square" rtlCol="0">
            <a:spAutoFit/>
          </a:bodyPr>
          <a:lstStyle/>
          <a:p>
            <a:r>
              <a:rPr lang="en-US" sz="1800" b="1" dirty="0">
                <a:solidFill>
                  <a:srgbClr val="FF0000"/>
                </a:solidFill>
                <a:effectLst/>
                <a:latin typeface="Times New Roman" pitchFamily="18" charset="0"/>
                <a:cs typeface="Times New Roman" pitchFamily="18" charset="0"/>
              </a:rPr>
              <a:t>APPLICATIONS:</a:t>
            </a:r>
          </a:p>
          <a:p>
            <a:pPr>
              <a:lnSpc>
                <a:spcPct val="150000"/>
              </a:lnSpc>
              <a:buFont typeface="Wingdings" pitchFamily="2" charset="2"/>
              <a:buChar char="Ø"/>
            </a:pPr>
            <a:r>
              <a:rPr lang="en-IN" u="sng" dirty="0"/>
              <a:t>controlling</a:t>
            </a:r>
            <a:r>
              <a:rPr lang="en-IN" dirty="0"/>
              <a:t> automobiles.</a:t>
            </a:r>
          </a:p>
          <a:p>
            <a:pPr>
              <a:lnSpc>
                <a:spcPct val="150000"/>
              </a:lnSpc>
              <a:buClrTx/>
              <a:buFont typeface="Wingdings" pitchFamily="2" charset="2"/>
              <a:buChar char="Ø"/>
            </a:pPr>
            <a:r>
              <a:rPr lang="en-IN" sz="1800" dirty="0"/>
              <a:t>Automated guided vehicles in industries.</a:t>
            </a:r>
          </a:p>
          <a:p>
            <a:pPr>
              <a:lnSpc>
                <a:spcPct val="150000"/>
              </a:lnSpc>
              <a:buClrTx/>
              <a:buFont typeface="Wingdings" pitchFamily="2" charset="2"/>
              <a:buChar char="Ø"/>
            </a:pPr>
            <a:r>
              <a:rPr lang="en-IN" sz="1800" dirty="0"/>
              <a:t>Production lines.</a:t>
            </a:r>
          </a:p>
          <a:p>
            <a:pPr marL="0" indent="0">
              <a:lnSpc>
                <a:spcPct val="150000"/>
              </a:lnSpc>
              <a:buClrTx/>
              <a:buNone/>
            </a:pPr>
            <a:r>
              <a:rPr lang="en-US" sz="2800" b="1" dirty="0">
                <a:latin typeface="Times New Roman" pitchFamily="18" charset="0"/>
                <a:cs typeface="Times New Roman" pitchFamily="18" charset="0"/>
              </a:rPr>
              <a:t>LIMITATIONS</a:t>
            </a:r>
          </a:p>
          <a:p>
            <a:pPr>
              <a:lnSpc>
                <a:spcPct val="150000"/>
              </a:lnSpc>
              <a:buClrTx/>
              <a:buFont typeface="Wingdings" pitchFamily="2" charset="2"/>
              <a:buChar char="Ø"/>
            </a:pPr>
            <a:r>
              <a:rPr lang="en-IN" sz="1800" dirty="0"/>
              <a:t>Obstacle and vehicle braking is too small.</a:t>
            </a:r>
          </a:p>
          <a:p>
            <a:pPr>
              <a:lnSpc>
                <a:spcPct val="150000"/>
              </a:lnSpc>
              <a:buClrTx/>
              <a:buFont typeface="Wingdings" pitchFamily="2" charset="2"/>
              <a:buChar char="Ø"/>
            </a:pPr>
            <a:r>
              <a:rPr lang="en-IN" sz="1800" dirty="0"/>
              <a:t>Initially high cost. </a:t>
            </a:r>
            <a:endParaRPr lang="en-IN" sz="2800" dirty="0"/>
          </a:p>
          <a:p>
            <a:endParaRPr lang="en-IN" dirty="0"/>
          </a:p>
        </p:txBody>
      </p:sp>
    </p:spTree>
    <p:extLst>
      <p:ext uri="{BB962C8B-B14F-4D97-AF65-F5344CB8AC3E}">
        <p14:creationId xmlns:p14="http://schemas.microsoft.com/office/powerpoint/2010/main" val="307942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64BFD0-44BA-39D2-416B-8BA3BECDB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1311"/>
            <a:ext cx="10515600" cy="1519408"/>
          </a:xfrm>
          <a:prstGeom prst="rect">
            <a:avLst/>
          </a:prstGeom>
        </p:spPr>
      </p:pic>
      <p:sp>
        <p:nvSpPr>
          <p:cNvPr id="3" name="TextBox 2">
            <a:extLst>
              <a:ext uri="{FF2B5EF4-FFF2-40B4-BE49-F238E27FC236}">
                <a16:creationId xmlns:a16="http://schemas.microsoft.com/office/drawing/2014/main" id="{58660144-62A9-14F4-8A6E-356DCC153BC8}"/>
              </a:ext>
            </a:extLst>
          </p:cNvPr>
          <p:cNvSpPr txBox="1"/>
          <p:nvPr/>
        </p:nvSpPr>
        <p:spPr>
          <a:xfrm>
            <a:off x="353961" y="1828800"/>
            <a:ext cx="11611897" cy="3139321"/>
          </a:xfrm>
          <a:prstGeom prst="rect">
            <a:avLst/>
          </a:prstGeom>
          <a:noFill/>
        </p:spPr>
        <p:txBody>
          <a:bodyPr wrap="square" rtlCol="0">
            <a:spAutoFit/>
          </a:bodyPr>
          <a:lstStyle/>
          <a:p>
            <a:r>
              <a:rPr lang="en-IN" sz="1800" b="1" dirty="0">
                <a:solidFill>
                  <a:srgbClr val="FF0000"/>
                </a:solidFill>
                <a:latin typeface="Times New Roman" pitchFamily="18" charset="0"/>
                <a:cs typeface="Times New Roman" pitchFamily="18" charset="0"/>
              </a:rPr>
              <a:t>CONCLUSION:</a:t>
            </a:r>
          </a:p>
          <a:p>
            <a:pPr marL="285750" indent="-285750">
              <a:buFont typeface="Wingdings" pitchFamily="2" charset="2"/>
              <a:buChar char="Ø"/>
            </a:pPr>
            <a:r>
              <a:rPr lang="en-IN" sz="1800" dirty="0">
                <a:latin typeface="Times New Roman" pitchFamily="18" charset="0"/>
                <a:cs typeface="Times New Roman" pitchFamily="18" charset="0"/>
              </a:rPr>
              <a:t>Fabrication of automatic braking system.</a:t>
            </a:r>
          </a:p>
          <a:p>
            <a:endParaRPr lang="en-IN" sz="1800" dirty="0">
              <a:latin typeface="Times New Roman" pitchFamily="18" charset="0"/>
              <a:cs typeface="Times New Roman" pitchFamily="18" charset="0"/>
            </a:endParaRPr>
          </a:p>
          <a:p>
            <a:pPr marL="285750" indent="-285750">
              <a:buFont typeface="Wingdings" pitchFamily="2" charset="2"/>
              <a:buChar char="Ø"/>
            </a:pPr>
            <a:r>
              <a:rPr lang="en-IN" sz="1800" dirty="0">
                <a:latin typeface="Times New Roman" pitchFamily="18" charset="0"/>
                <a:cs typeface="Times New Roman" pitchFamily="18" charset="0"/>
              </a:rPr>
              <a:t>Sensing of obstacles.</a:t>
            </a:r>
          </a:p>
          <a:p>
            <a:endParaRPr lang="en-IN" sz="1800" dirty="0">
              <a:latin typeface="Times New Roman" pitchFamily="18" charset="0"/>
              <a:cs typeface="Times New Roman" pitchFamily="18" charset="0"/>
            </a:endParaRPr>
          </a:p>
          <a:p>
            <a:pPr marL="285750" indent="-285750">
              <a:buFont typeface="Wingdings" pitchFamily="2" charset="2"/>
              <a:buChar char="Ø"/>
            </a:pPr>
            <a:r>
              <a:rPr lang="en-IN" sz="1800" dirty="0">
                <a:latin typeface="Times New Roman" pitchFamily="18" charset="0"/>
                <a:cs typeface="Times New Roman" pitchFamily="18" charset="0"/>
              </a:rPr>
              <a:t>Knowledge and working of IBS.</a:t>
            </a:r>
          </a:p>
          <a:p>
            <a:endParaRPr lang="en-IN" sz="1800" dirty="0">
              <a:latin typeface="Times New Roman" pitchFamily="18" charset="0"/>
              <a:cs typeface="Times New Roman" pitchFamily="18" charset="0"/>
            </a:endParaRPr>
          </a:p>
          <a:p>
            <a:pPr marL="285750" indent="-285750">
              <a:buFont typeface="Wingdings" pitchFamily="2" charset="2"/>
              <a:buChar char="Ø"/>
            </a:pPr>
            <a:r>
              <a:rPr lang="en-IN" sz="1800" dirty="0">
                <a:latin typeface="Times New Roman" pitchFamily="18" charset="0"/>
                <a:cs typeface="Times New Roman" pitchFamily="18" charset="0"/>
              </a:rPr>
              <a:t>Maximise safety </a:t>
            </a:r>
          </a:p>
          <a:p>
            <a:endParaRPr lang="en-IN" sz="1800" dirty="0">
              <a:latin typeface="Times New Roman" pitchFamily="18" charset="0"/>
              <a:cs typeface="Times New Roman" pitchFamily="18" charset="0"/>
            </a:endParaRPr>
          </a:p>
          <a:p>
            <a:pPr marL="285750" indent="-285750">
              <a:buFont typeface="Wingdings" pitchFamily="2" charset="2"/>
              <a:buChar char="Ø"/>
            </a:pPr>
            <a:r>
              <a:rPr lang="en-IN" sz="1800" dirty="0">
                <a:latin typeface="Times New Roman" pitchFamily="18" charset="0"/>
                <a:cs typeface="Times New Roman" pitchFamily="18" charset="0"/>
              </a:rPr>
              <a:t>This system can be having bigger market space and a competitive edge in the market</a:t>
            </a:r>
            <a:endParaRPr lang="en-GB" sz="18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493658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BCDA67-373A-D771-E49A-DC0E74677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1311"/>
            <a:ext cx="10515600" cy="1519408"/>
          </a:xfrm>
          <a:prstGeom prst="rect">
            <a:avLst/>
          </a:prstGeom>
        </p:spPr>
      </p:pic>
      <p:sp>
        <p:nvSpPr>
          <p:cNvPr id="3" name="TextBox 2">
            <a:extLst>
              <a:ext uri="{FF2B5EF4-FFF2-40B4-BE49-F238E27FC236}">
                <a16:creationId xmlns:a16="http://schemas.microsoft.com/office/drawing/2014/main" id="{91EDBBF5-A437-CE93-E403-126FDEC8DA7E}"/>
              </a:ext>
            </a:extLst>
          </p:cNvPr>
          <p:cNvSpPr txBox="1"/>
          <p:nvPr/>
        </p:nvSpPr>
        <p:spPr>
          <a:xfrm>
            <a:off x="353961" y="1877961"/>
            <a:ext cx="11611897" cy="2031325"/>
          </a:xfrm>
          <a:prstGeom prst="rect">
            <a:avLst/>
          </a:prstGeom>
          <a:noFill/>
        </p:spPr>
        <p:txBody>
          <a:bodyPr wrap="square" rtlCol="0">
            <a:spAutoFit/>
          </a:bodyPr>
          <a:lstStyle/>
          <a:p>
            <a:r>
              <a:rPr lang="en-US" sz="1800" b="1" dirty="0">
                <a:solidFill>
                  <a:srgbClr val="FF0000"/>
                </a:solidFill>
                <a:latin typeface="Times New Roman" pitchFamily="18" charset="0"/>
                <a:cs typeface="Times New Roman" pitchFamily="18" charset="0"/>
              </a:rPr>
              <a:t>FUTURE SCOPE:</a:t>
            </a:r>
          </a:p>
          <a:p>
            <a:pPr>
              <a:buFont typeface="Wingdings" pitchFamily="2" charset="2"/>
              <a:buChar char="Ø"/>
            </a:pPr>
            <a:r>
              <a:rPr lang="en-IN" sz="1800" dirty="0">
                <a:latin typeface="Times New Roman" pitchFamily="18" charset="0"/>
                <a:cs typeface="Times New Roman" pitchFamily="18" charset="0"/>
              </a:rPr>
              <a:t>This is the new function in this prototype that could be possibly used for all the   vehicles. </a:t>
            </a:r>
          </a:p>
          <a:p>
            <a:pPr>
              <a:buFont typeface="Wingdings" pitchFamily="2" charset="2"/>
              <a:buChar char="Ø"/>
            </a:pPr>
            <a:r>
              <a:rPr lang="en-IN" sz="1800" dirty="0">
                <a:latin typeface="Times New Roman" pitchFamily="18" charset="0"/>
                <a:cs typeface="Times New Roman" pitchFamily="18" charset="0"/>
              </a:rPr>
              <a:t>It can be further used for large type of heavy vehicles.</a:t>
            </a:r>
          </a:p>
          <a:p>
            <a:endParaRPr lang="en-IN" sz="1800" dirty="0">
              <a:latin typeface="Times New Roman" pitchFamily="18" charset="0"/>
              <a:cs typeface="Times New Roman" pitchFamily="18" charset="0"/>
            </a:endParaRPr>
          </a:p>
          <a:p>
            <a:pPr>
              <a:buFont typeface="Wingdings" pitchFamily="2" charset="2"/>
              <a:buChar char="Ø"/>
            </a:pPr>
            <a:r>
              <a:rPr lang="en-IN" sz="1800" dirty="0">
                <a:latin typeface="Times New Roman" pitchFamily="18" charset="0"/>
                <a:cs typeface="Times New Roman" pitchFamily="18" charset="0"/>
              </a:rPr>
              <a:t>We can surely get the information about the obstacle detection sense zones according to vehicle condition and it is very use full to public sector and users.</a:t>
            </a:r>
          </a:p>
          <a:p>
            <a:endParaRPr lang="en-IN" dirty="0"/>
          </a:p>
        </p:txBody>
      </p:sp>
    </p:spTree>
    <p:extLst>
      <p:ext uri="{BB962C8B-B14F-4D97-AF65-F5344CB8AC3E}">
        <p14:creationId xmlns:p14="http://schemas.microsoft.com/office/powerpoint/2010/main" val="1229807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1FF1A36-8613-E25B-32DE-B0C49FA4F1A4}"/>
              </a:ext>
            </a:extLst>
          </p:cNvPr>
          <p:cNvSpPr/>
          <p:nvPr/>
        </p:nvSpPr>
        <p:spPr>
          <a:xfrm>
            <a:off x="275303" y="275303"/>
            <a:ext cx="11680723" cy="615499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A7DBC921-E510-5C8B-D6D7-09E62920AF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465" y="1313681"/>
            <a:ext cx="8160774" cy="4080387"/>
          </a:xfrm>
          <a:prstGeom prst="rect">
            <a:avLst/>
          </a:prstGeom>
        </p:spPr>
      </p:pic>
    </p:spTree>
    <p:extLst>
      <p:ext uri="{BB962C8B-B14F-4D97-AF65-F5344CB8AC3E}">
        <p14:creationId xmlns:p14="http://schemas.microsoft.com/office/powerpoint/2010/main" val="2050133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76EEF-49D9-7893-F818-B368541DD714}"/>
              </a:ext>
            </a:extLst>
          </p:cNvPr>
          <p:cNvSpPr>
            <a:spLocks noGrp="1"/>
          </p:cNvSpPr>
          <p:nvPr>
            <p:ph type="ctrTitle"/>
          </p:nvPr>
        </p:nvSpPr>
        <p:spPr>
          <a:xfrm>
            <a:off x="1140542" y="1514168"/>
            <a:ext cx="9527458" cy="1107734"/>
          </a:xfrm>
        </p:spPr>
        <p:txBody>
          <a:bodyPr>
            <a:normAutofit/>
          </a:bodyPr>
          <a:lstStyle/>
          <a:p>
            <a:r>
              <a:rPr lang="en-US" sz="4000" b="1" dirty="0">
                <a:effectLst/>
                <a:latin typeface="Book Antiqua" panose="02040602050305030304" pitchFamily="18" charset="0"/>
                <a:ea typeface="Times New Roman" panose="02020603050405020304" pitchFamily="18" charset="0"/>
                <a:cs typeface="Times New Roman" panose="02020603050405020304" pitchFamily="18" charset="0"/>
              </a:rPr>
              <a:t>Intelligence braking system</a:t>
            </a:r>
            <a:endParaRPr lang="en-IN" sz="4000" b="1" dirty="0">
              <a:latin typeface="Berlin Sans FB Demi" panose="020E0802020502020306" pitchFamily="34" charset="0"/>
            </a:endParaRPr>
          </a:p>
        </p:txBody>
      </p:sp>
      <p:pic>
        <p:nvPicPr>
          <p:cNvPr id="4" name="Picture 3">
            <a:extLst>
              <a:ext uri="{FF2B5EF4-FFF2-40B4-BE49-F238E27FC236}">
                <a16:creationId xmlns:a16="http://schemas.microsoft.com/office/drawing/2014/main" id="{131F1887-6D0E-8796-30A5-1D88D3CF7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456" y="171280"/>
            <a:ext cx="10045521" cy="1184995"/>
          </a:xfrm>
          <a:prstGeom prst="rect">
            <a:avLst/>
          </a:prstGeom>
        </p:spPr>
      </p:pic>
      <p:graphicFrame>
        <p:nvGraphicFramePr>
          <p:cNvPr id="5" name="Table 4">
            <a:extLst>
              <a:ext uri="{FF2B5EF4-FFF2-40B4-BE49-F238E27FC236}">
                <a16:creationId xmlns:a16="http://schemas.microsoft.com/office/drawing/2014/main" id="{D33B58A6-5B98-DFF1-8641-B3AF0BF87FE5}"/>
              </a:ext>
            </a:extLst>
          </p:cNvPr>
          <p:cNvGraphicFramePr>
            <a:graphicFrameLocks noGrp="1"/>
          </p:cNvGraphicFramePr>
          <p:nvPr>
            <p:extLst>
              <p:ext uri="{D42A27DB-BD31-4B8C-83A1-F6EECF244321}">
                <p14:modId xmlns:p14="http://schemas.microsoft.com/office/powerpoint/2010/main" val="1699866767"/>
              </p:ext>
            </p:extLst>
          </p:nvPr>
        </p:nvGraphicFramePr>
        <p:xfrm>
          <a:off x="1518817" y="3413855"/>
          <a:ext cx="8128000" cy="222504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1614083526"/>
                    </a:ext>
                  </a:extLst>
                </a:gridCol>
                <a:gridCol w="4064000">
                  <a:extLst>
                    <a:ext uri="{9D8B030D-6E8A-4147-A177-3AD203B41FA5}">
                      <a16:colId xmlns:a16="http://schemas.microsoft.com/office/drawing/2014/main" val="125853590"/>
                    </a:ext>
                  </a:extLst>
                </a:gridCol>
              </a:tblGrid>
              <a:tr h="370840">
                <a:tc>
                  <a:txBody>
                    <a:bodyPr/>
                    <a:lstStyle/>
                    <a:p>
                      <a:r>
                        <a:rPr lang="en-US" dirty="0"/>
                        <a:t>Name</a:t>
                      </a:r>
                      <a:endParaRPr lang="en-IN" dirty="0"/>
                    </a:p>
                  </a:txBody>
                  <a:tcPr/>
                </a:tc>
                <a:tc>
                  <a:txBody>
                    <a:bodyPr/>
                    <a:lstStyle/>
                    <a:p>
                      <a:r>
                        <a:rPr lang="en-US" dirty="0"/>
                        <a:t>Register number</a:t>
                      </a:r>
                      <a:endParaRPr lang="en-IN" dirty="0"/>
                    </a:p>
                  </a:txBody>
                  <a:tcPr/>
                </a:tc>
                <a:extLst>
                  <a:ext uri="{0D108BD9-81ED-4DB2-BD59-A6C34878D82A}">
                    <a16:rowId xmlns:a16="http://schemas.microsoft.com/office/drawing/2014/main" val="463659561"/>
                  </a:ext>
                </a:extLst>
              </a:tr>
              <a:tr h="370840">
                <a:tc>
                  <a:txBody>
                    <a:bodyPr/>
                    <a:lstStyle/>
                    <a:p>
                      <a:r>
                        <a:rPr lang="en-US" dirty="0"/>
                        <a:t>V . Sreenivasulu</a:t>
                      </a:r>
                      <a:endParaRPr lang="en-IN" dirty="0"/>
                    </a:p>
                  </a:txBody>
                  <a:tcPr/>
                </a:tc>
                <a:tc>
                  <a:txBody>
                    <a:bodyPr/>
                    <a:lstStyle/>
                    <a:p>
                      <a:r>
                        <a:rPr lang="en-US" dirty="0"/>
                        <a:t>99220041409</a:t>
                      </a:r>
                      <a:endParaRPr lang="en-IN" dirty="0"/>
                    </a:p>
                  </a:txBody>
                  <a:tcPr/>
                </a:tc>
                <a:extLst>
                  <a:ext uri="{0D108BD9-81ED-4DB2-BD59-A6C34878D82A}">
                    <a16:rowId xmlns:a16="http://schemas.microsoft.com/office/drawing/2014/main" val="3438234207"/>
                  </a:ext>
                </a:extLst>
              </a:tr>
              <a:tr h="370840">
                <a:tc>
                  <a:txBody>
                    <a:bodyPr/>
                    <a:lstStyle/>
                    <a:p>
                      <a:r>
                        <a:rPr lang="en-US" dirty="0"/>
                        <a:t>T . Santhosh kumar reddy</a:t>
                      </a:r>
                      <a:endParaRPr lang="en-IN" dirty="0"/>
                    </a:p>
                  </a:txBody>
                  <a:tcPr/>
                </a:tc>
                <a:tc>
                  <a:txBody>
                    <a:bodyPr/>
                    <a:lstStyle/>
                    <a:p>
                      <a:r>
                        <a:rPr lang="en-US" dirty="0"/>
                        <a:t>99220041391</a:t>
                      </a:r>
                      <a:endParaRPr lang="en-IN" dirty="0"/>
                    </a:p>
                  </a:txBody>
                  <a:tcPr/>
                </a:tc>
                <a:extLst>
                  <a:ext uri="{0D108BD9-81ED-4DB2-BD59-A6C34878D82A}">
                    <a16:rowId xmlns:a16="http://schemas.microsoft.com/office/drawing/2014/main" val="3772605927"/>
                  </a:ext>
                </a:extLst>
              </a:tr>
              <a:tr h="370840">
                <a:tc>
                  <a:txBody>
                    <a:bodyPr/>
                    <a:lstStyle/>
                    <a:p>
                      <a:r>
                        <a:rPr lang="en-US" dirty="0"/>
                        <a:t>S . Praneeth gowd</a:t>
                      </a:r>
                      <a:endParaRPr lang="en-IN" dirty="0"/>
                    </a:p>
                  </a:txBody>
                  <a:tcPr/>
                </a:tc>
                <a:tc>
                  <a:txBody>
                    <a:bodyPr/>
                    <a:lstStyle/>
                    <a:p>
                      <a:r>
                        <a:rPr lang="en-US" dirty="0"/>
                        <a:t>99220041376</a:t>
                      </a:r>
                      <a:endParaRPr lang="en-IN" dirty="0"/>
                    </a:p>
                  </a:txBody>
                  <a:tcPr/>
                </a:tc>
                <a:extLst>
                  <a:ext uri="{0D108BD9-81ED-4DB2-BD59-A6C34878D82A}">
                    <a16:rowId xmlns:a16="http://schemas.microsoft.com/office/drawing/2014/main" val="2718405499"/>
                  </a:ext>
                </a:extLst>
              </a:tr>
              <a:tr h="370840">
                <a:tc>
                  <a:txBody>
                    <a:bodyPr/>
                    <a:lstStyle/>
                    <a:p>
                      <a:r>
                        <a:rPr lang="en-US" dirty="0"/>
                        <a:t>Y . Gopi </a:t>
                      </a:r>
                      <a:r>
                        <a:rPr lang="en-US"/>
                        <a:t>krishna</a:t>
                      </a:r>
                      <a:endParaRPr lang="en-IN" dirty="0"/>
                    </a:p>
                  </a:txBody>
                  <a:tcPr/>
                </a:tc>
                <a:tc>
                  <a:txBody>
                    <a:bodyPr/>
                    <a:lstStyle/>
                    <a:p>
                      <a:r>
                        <a:rPr lang="en-US" dirty="0"/>
                        <a:t>99220041596</a:t>
                      </a:r>
                      <a:endParaRPr lang="en-IN" dirty="0"/>
                    </a:p>
                  </a:txBody>
                  <a:tcPr/>
                </a:tc>
                <a:extLst>
                  <a:ext uri="{0D108BD9-81ED-4DB2-BD59-A6C34878D82A}">
                    <a16:rowId xmlns:a16="http://schemas.microsoft.com/office/drawing/2014/main" val="1278324010"/>
                  </a:ext>
                </a:extLst>
              </a:tr>
              <a:tr h="370840">
                <a:tc>
                  <a:txBody>
                    <a:bodyPr/>
                    <a:lstStyle/>
                    <a:p>
                      <a:r>
                        <a:rPr lang="en-US" dirty="0"/>
                        <a:t>D . Ganesh</a:t>
                      </a:r>
                      <a:endParaRPr lang="en-IN" dirty="0"/>
                    </a:p>
                  </a:txBody>
                  <a:tcPr/>
                </a:tc>
                <a:tc>
                  <a:txBody>
                    <a:bodyPr/>
                    <a:lstStyle/>
                    <a:p>
                      <a:r>
                        <a:rPr lang="en-US" dirty="0"/>
                        <a:t>99220041168</a:t>
                      </a:r>
                      <a:endParaRPr lang="en-IN" dirty="0"/>
                    </a:p>
                  </a:txBody>
                  <a:tcPr/>
                </a:tc>
                <a:extLst>
                  <a:ext uri="{0D108BD9-81ED-4DB2-BD59-A6C34878D82A}">
                    <a16:rowId xmlns:a16="http://schemas.microsoft.com/office/drawing/2014/main" val="2159846853"/>
                  </a:ext>
                </a:extLst>
              </a:tr>
            </a:tbl>
          </a:graphicData>
        </a:graphic>
      </p:graphicFrame>
    </p:spTree>
    <p:extLst>
      <p:ext uri="{BB962C8B-B14F-4D97-AF65-F5344CB8AC3E}">
        <p14:creationId xmlns:p14="http://schemas.microsoft.com/office/powerpoint/2010/main" val="969739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249EB-6034-C3E8-5EB5-25A98133D5E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5E63670-FC23-FCBF-8B58-E3F301045210}"/>
              </a:ext>
            </a:extLst>
          </p:cNvPr>
          <p:cNvSpPr>
            <a:spLocks noGrp="1"/>
          </p:cNvSpPr>
          <p:nvPr>
            <p:ph idx="1"/>
          </p:nvPr>
        </p:nvSpPr>
        <p:spPr>
          <a:xfrm>
            <a:off x="838200" y="1825624"/>
            <a:ext cx="10515600" cy="4861095"/>
          </a:xfrm>
        </p:spPr>
        <p:txBody>
          <a:bodyPr>
            <a:normAutofit lnSpcReduction="10000"/>
          </a:bodyPr>
          <a:lstStyle/>
          <a:p>
            <a:pPr marL="0" indent="0">
              <a:buNone/>
            </a:pPr>
            <a:r>
              <a:rPr lang="en-GB" sz="2800" b="1" dirty="0">
                <a:solidFill>
                  <a:srgbClr val="FF0000"/>
                </a:solidFill>
                <a:effectLst/>
              </a:rPr>
              <a:t>                                                   OUTLINE</a:t>
            </a:r>
            <a:endParaRPr lang="en-IN" sz="2800" b="1" dirty="0">
              <a:solidFill>
                <a:srgbClr val="FF0000"/>
              </a:solidFill>
              <a:effectLst/>
            </a:endParaRPr>
          </a:p>
          <a:p>
            <a:pPr>
              <a:buClr>
                <a:schemeClr val="tx1">
                  <a:lumMod val="95000"/>
                  <a:lumOff val="5000"/>
                </a:schemeClr>
              </a:buClr>
              <a:buFont typeface="Wingdings" pitchFamily="2" charset="2"/>
              <a:buChar char="v"/>
            </a:pPr>
            <a:r>
              <a:rPr lang="en-IN" sz="2800" dirty="0">
                <a:latin typeface="Times New Roman" pitchFamily="18" charset="0"/>
                <a:cs typeface="Times New Roman" pitchFamily="18" charset="0"/>
              </a:rPr>
              <a:t> INTRODUCTION</a:t>
            </a:r>
          </a:p>
          <a:p>
            <a:pPr>
              <a:buClr>
                <a:schemeClr val="tx1">
                  <a:lumMod val="95000"/>
                  <a:lumOff val="5000"/>
                </a:schemeClr>
              </a:buClr>
              <a:buFont typeface="Wingdings" pitchFamily="2" charset="2"/>
              <a:buChar char="v"/>
            </a:pPr>
            <a:r>
              <a:rPr lang="en-IN" sz="2800" dirty="0">
                <a:latin typeface="Times New Roman" pitchFamily="18" charset="0"/>
                <a:cs typeface="Times New Roman" pitchFamily="18" charset="0"/>
              </a:rPr>
              <a:t> </a:t>
            </a:r>
            <a:r>
              <a:rPr lang="en-US" sz="2800" dirty="0">
                <a:latin typeface="Times New Roman" pitchFamily="18" charset="0"/>
                <a:cs typeface="Times New Roman" pitchFamily="18" charset="0"/>
              </a:rPr>
              <a:t>OBJECTIVE OF PROJECT</a:t>
            </a:r>
          </a:p>
          <a:p>
            <a:pPr>
              <a:buClr>
                <a:schemeClr val="tx1">
                  <a:lumMod val="95000"/>
                  <a:lumOff val="5000"/>
                </a:schemeClr>
              </a:buClr>
              <a:buFont typeface="Wingdings" pitchFamily="2" charset="2"/>
              <a:buChar char="v"/>
            </a:pPr>
            <a:r>
              <a:rPr lang="en-US" sz="2800" dirty="0">
                <a:latin typeface="Times New Roman" pitchFamily="18" charset="0"/>
                <a:cs typeface="Times New Roman" pitchFamily="18" charset="0"/>
              </a:rPr>
              <a:t> COMPONENTS</a:t>
            </a:r>
          </a:p>
          <a:p>
            <a:pPr>
              <a:buClr>
                <a:schemeClr val="tx1">
                  <a:lumMod val="95000"/>
                  <a:lumOff val="5000"/>
                </a:schemeClr>
              </a:buClr>
              <a:buFont typeface="Wingdings" pitchFamily="2" charset="2"/>
              <a:buChar char="v"/>
            </a:pPr>
            <a:r>
              <a:rPr lang="en-US" sz="2800" dirty="0">
                <a:latin typeface="Times New Roman" pitchFamily="18" charset="0"/>
                <a:cs typeface="Times New Roman" pitchFamily="18" charset="0"/>
              </a:rPr>
              <a:t> </a:t>
            </a:r>
            <a:r>
              <a:rPr lang="en-IN" sz="2800" dirty="0">
                <a:latin typeface="Times New Roman" pitchFamily="18" charset="0"/>
                <a:cs typeface="Times New Roman" pitchFamily="18" charset="0"/>
              </a:rPr>
              <a:t>WORKING FUNCTION</a:t>
            </a:r>
            <a:endParaRPr lang="en-US" sz="2800" dirty="0">
              <a:latin typeface="Times New Roman" pitchFamily="18" charset="0"/>
              <a:cs typeface="Times New Roman" pitchFamily="18" charset="0"/>
            </a:endParaRPr>
          </a:p>
          <a:p>
            <a:pPr>
              <a:buClr>
                <a:schemeClr val="tx1">
                  <a:lumMod val="95000"/>
                  <a:lumOff val="5000"/>
                </a:schemeClr>
              </a:buClr>
              <a:buFont typeface="Wingdings" pitchFamily="2" charset="2"/>
              <a:buChar char="v"/>
            </a:pPr>
            <a:r>
              <a:rPr lang="en-US" sz="2800" dirty="0">
                <a:latin typeface="Times New Roman" pitchFamily="18" charset="0"/>
                <a:cs typeface="Times New Roman" pitchFamily="18" charset="0"/>
              </a:rPr>
              <a:t> SPECIFICATIONS</a:t>
            </a:r>
          </a:p>
          <a:p>
            <a:pPr>
              <a:buClr>
                <a:schemeClr val="tx1">
                  <a:lumMod val="95000"/>
                  <a:lumOff val="5000"/>
                </a:schemeClr>
              </a:buClr>
              <a:buFont typeface="Wingdings" pitchFamily="2" charset="2"/>
              <a:buChar char="v"/>
            </a:pPr>
            <a:r>
              <a:rPr lang="en-US" sz="2800" dirty="0">
                <a:latin typeface="Times New Roman" pitchFamily="18" charset="0"/>
                <a:cs typeface="Times New Roman" pitchFamily="18" charset="0"/>
              </a:rPr>
              <a:t>APPLICATIONS</a:t>
            </a:r>
          </a:p>
          <a:p>
            <a:pPr>
              <a:buClr>
                <a:schemeClr val="tx1">
                  <a:lumMod val="95000"/>
                  <a:lumOff val="5000"/>
                </a:schemeClr>
              </a:buClr>
              <a:buFont typeface="Wingdings" pitchFamily="2" charset="2"/>
              <a:buChar char="v"/>
            </a:pPr>
            <a:r>
              <a:rPr lang="en-US" sz="2800" dirty="0">
                <a:latin typeface="Times New Roman" pitchFamily="18" charset="0"/>
                <a:cs typeface="Times New Roman" pitchFamily="18" charset="0"/>
              </a:rPr>
              <a:t>LIMITATIONS</a:t>
            </a:r>
          </a:p>
          <a:p>
            <a:pPr>
              <a:buClr>
                <a:schemeClr val="tx1">
                  <a:lumMod val="95000"/>
                  <a:lumOff val="5000"/>
                </a:schemeClr>
              </a:buClr>
              <a:buFont typeface="Wingdings" pitchFamily="2" charset="2"/>
              <a:buChar char="v"/>
            </a:pPr>
            <a:r>
              <a:rPr lang="en-IN" sz="2800" dirty="0">
                <a:latin typeface="Times New Roman" pitchFamily="18" charset="0"/>
                <a:cs typeface="Times New Roman" pitchFamily="18" charset="0"/>
              </a:rPr>
              <a:t>CONCLUSION</a:t>
            </a:r>
          </a:p>
          <a:p>
            <a:pPr>
              <a:buClr>
                <a:schemeClr val="tx1">
                  <a:lumMod val="95000"/>
                  <a:lumOff val="5000"/>
                </a:schemeClr>
              </a:buClr>
              <a:buFont typeface="Wingdings" pitchFamily="2" charset="2"/>
              <a:buChar char="v"/>
            </a:pPr>
            <a:r>
              <a:rPr lang="en-US" sz="2800" dirty="0">
                <a:latin typeface="Times New Roman" pitchFamily="18" charset="0"/>
                <a:cs typeface="Times New Roman" pitchFamily="18" charset="0"/>
              </a:rPr>
              <a:t>FUTURE SCOPE </a:t>
            </a:r>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DCFCD320-36E9-A98B-FFAC-A5ECCF2609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1616"/>
            <a:ext cx="10515600" cy="1519408"/>
          </a:xfrm>
          <a:prstGeom prst="rect">
            <a:avLst/>
          </a:prstGeom>
        </p:spPr>
      </p:pic>
    </p:spTree>
    <p:extLst>
      <p:ext uri="{BB962C8B-B14F-4D97-AF65-F5344CB8AC3E}">
        <p14:creationId xmlns:p14="http://schemas.microsoft.com/office/powerpoint/2010/main" val="2437355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2325E1-0F8F-26DE-E56A-48E10BC52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1616"/>
            <a:ext cx="10515600" cy="1519408"/>
          </a:xfrm>
          <a:prstGeom prst="rect">
            <a:avLst/>
          </a:prstGeom>
        </p:spPr>
      </p:pic>
      <p:sp>
        <p:nvSpPr>
          <p:cNvPr id="3" name="TextBox 2">
            <a:extLst>
              <a:ext uri="{FF2B5EF4-FFF2-40B4-BE49-F238E27FC236}">
                <a16:creationId xmlns:a16="http://schemas.microsoft.com/office/drawing/2014/main" id="{41187752-1B3C-0403-10FC-CDB88A150F0A}"/>
              </a:ext>
            </a:extLst>
          </p:cNvPr>
          <p:cNvSpPr txBox="1"/>
          <p:nvPr/>
        </p:nvSpPr>
        <p:spPr>
          <a:xfrm>
            <a:off x="324465" y="1877961"/>
            <a:ext cx="11661058" cy="2308324"/>
          </a:xfrm>
          <a:prstGeom prst="rect">
            <a:avLst/>
          </a:prstGeom>
          <a:noFill/>
        </p:spPr>
        <p:txBody>
          <a:bodyPr wrap="square" rtlCol="0">
            <a:spAutoFit/>
          </a:bodyPr>
          <a:lstStyle/>
          <a:p>
            <a:r>
              <a:rPr lang="en-US" sz="1800" b="1" dirty="0">
                <a:solidFill>
                  <a:srgbClr val="FF0000"/>
                </a:solidFill>
                <a:effectLst/>
                <a:latin typeface="Times New Roman" pitchFamily="18" charset="0"/>
                <a:cs typeface="Times New Roman" pitchFamily="18" charset="0"/>
              </a:rPr>
              <a:t>INTRODUCTION:</a:t>
            </a:r>
          </a:p>
          <a:p>
            <a:pPr marL="0" indent="0">
              <a:buClr>
                <a:schemeClr val="tx1"/>
              </a:buClr>
              <a:buNone/>
            </a:pPr>
            <a:r>
              <a:rPr lang="en-US" sz="1800" dirty="0">
                <a:solidFill>
                  <a:schemeClr val="bg1"/>
                </a:solidFill>
                <a:latin typeface="Times New Roman" pitchFamily="18" charset="0"/>
                <a:cs typeface="Times New Roman" pitchFamily="18" charset="0"/>
              </a:rPr>
              <a:t>The intelligent braking system is the next step to automation </a:t>
            </a:r>
          </a:p>
          <a:p>
            <a:pPr>
              <a:buClr>
                <a:schemeClr val="tx1"/>
              </a:buClr>
              <a:buFont typeface="Wingdings" pitchFamily="2" charset="2"/>
              <a:buChar char="Ø"/>
            </a:pPr>
            <a:r>
              <a:rPr lang="en-US" sz="1800" dirty="0">
                <a:latin typeface="Times New Roman" pitchFamily="18" charset="0"/>
                <a:cs typeface="Times New Roman" pitchFamily="18" charset="0"/>
              </a:rPr>
              <a:t>What is braking?</a:t>
            </a:r>
          </a:p>
          <a:p>
            <a:pPr>
              <a:buClr>
                <a:schemeClr val="tx1"/>
              </a:buClr>
              <a:buFont typeface="Wingdings" pitchFamily="2" charset="2"/>
              <a:buChar char="Ø"/>
            </a:pPr>
            <a:r>
              <a:rPr lang="en-US" sz="1800" dirty="0">
                <a:latin typeface="Times New Roman" pitchFamily="18" charset="0"/>
                <a:cs typeface="Times New Roman" pitchFamily="18" charset="0"/>
              </a:rPr>
              <a:t>Safety</a:t>
            </a:r>
          </a:p>
          <a:p>
            <a:pPr>
              <a:buClr>
                <a:schemeClr val="tx1"/>
              </a:buClr>
              <a:buFont typeface="Wingdings" pitchFamily="2" charset="2"/>
              <a:buChar char="Ø"/>
            </a:pPr>
            <a:r>
              <a:rPr lang="en-US" sz="1800" b="0" i="0" dirty="0">
                <a:effectLst/>
                <a:latin typeface="Roboto" panose="02000000000000000000" pitchFamily="2" charset="0"/>
              </a:rPr>
              <a:t>The intelligent braking is an </a:t>
            </a:r>
            <a:r>
              <a:rPr lang="en-US" sz="1800" b="1" i="0" dirty="0">
                <a:effectLst/>
                <a:latin typeface="Roboto" panose="02000000000000000000" pitchFamily="2" charset="0"/>
              </a:rPr>
              <a:t>intelligent security technology to enhance the stability of vehicle braking and driving safety</a:t>
            </a:r>
            <a:r>
              <a:rPr lang="en-US" sz="1800" b="0" i="0" dirty="0">
                <a:effectLst/>
                <a:latin typeface="Roboto" panose="02000000000000000000" pitchFamily="2" charset="0"/>
              </a:rPr>
              <a:t>. </a:t>
            </a:r>
            <a:endParaRPr lang="en-US" sz="1800" dirty="0">
              <a:latin typeface="Times New Roman" pitchFamily="18" charset="0"/>
              <a:cs typeface="Times New Roman" pitchFamily="18" charset="0"/>
            </a:endParaRPr>
          </a:p>
          <a:p>
            <a:pPr>
              <a:buClr>
                <a:schemeClr val="tx1"/>
              </a:buClr>
              <a:buFont typeface="Wingdings" pitchFamily="2" charset="2"/>
              <a:buChar char="Ø"/>
            </a:pPr>
            <a:endParaRPr lang="en-US" sz="18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566129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938C86-C15F-A0A9-52A6-82DC9E036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1616"/>
            <a:ext cx="10515600" cy="1519408"/>
          </a:xfrm>
          <a:prstGeom prst="rect">
            <a:avLst/>
          </a:prstGeom>
        </p:spPr>
      </p:pic>
      <p:sp>
        <p:nvSpPr>
          <p:cNvPr id="3" name="TextBox 2">
            <a:extLst>
              <a:ext uri="{FF2B5EF4-FFF2-40B4-BE49-F238E27FC236}">
                <a16:creationId xmlns:a16="http://schemas.microsoft.com/office/drawing/2014/main" id="{94745B22-C2F7-D1AC-817F-54C422D97BE8}"/>
              </a:ext>
            </a:extLst>
          </p:cNvPr>
          <p:cNvSpPr txBox="1"/>
          <p:nvPr/>
        </p:nvSpPr>
        <p:spPr>
          <a:xfrm>
            <a:off x="285135" y="1809135"/>
            <a:ext cx="11690555" cy="3139321"/>
          </a:xfrm>
          <a:prstGeom prst="rect">
            <a:avLst/>
          </a:prstGeom>
          <a:noFill/>
        </p:spPr>
        <p:txBody>
          <a:bodyPr wrap="square" rtlCol="0">
            <a:spAutoFit/>
          </a:bodyPr>
          <a:lstStyle/>
          <a:p>
            <a:r>
              <a:rPr lang="en-US" sz="1800" b="1" dirty="0">
                <a:solidFill>
                  <a:srgbClr val="FF0000"/>
                </a:solidFill>
                <a:effectLst/>
                <a:latin typeface="Times New Roman" pitchFamily="18" charset="0"/>
                <a:cs typeface="Times New Roman" pitchFamily="18" charset="0"/>
              </a:rPr>
              <a:t>OBJECTIVE OF PROJECT :</a:t>
            </a:r>
          </a:p>
          <a:p>
            <a:pPr>
              <a:lnSpc>
                <a:spcPct val="150000"/>
              </a:lnSpc>
              <a:buClr>
                <a:schemeClr val="tx1"/>
              </a:buClr>
              <a:buFont typeface="Wingdings" pitchFamily="2" charset="2"/>
              <a:buChar char="Ø"/>
            </a:pPr>
            <a:r>
              <a:rPr lang="en-GB" sz="1800" dirty="0">
                <a:latin typeface="Times New Roman" pitchFamily="18" charset="0"/>
                <a:cs typeface="Times New Roman" pitchFamily="18" charset="0"/>
              </a:rPr>
              <a:t>Our goal is to create a control system that is based on the IBS, an intelligent electronic-controlled automotive braking system.</a:t>
            </a:r>
            <a:endParaRPr lang="en-US" sz="1800" dirty="0">
              <a:latin typeface="Times New Roman" pitchFamily="18" charset="0"/>
              <a:cs typeface="Times New Roman" pitchFamily="18" charset="0"/>
            </a:endParaRPr>
          </a:p>
          <a:p>
            <a:pPr>
              <a:lnSpc>
                <a:spcPct val="150000"/>
              </a:lnSpc>
              <a:buClr>
                <a:schemeClr val="tx1"/>
              </a:buClr>
              <a:buFont typeface="Wingdings" pitchFamily="2" charset="2"/>
              <a:buChar char="Ø"/>
            </a:pPr>
            <a:r>
              <a:rPr lang="en-US" sz="1800" dirty="0">
                <a:latin typeface="Times New Roman" pitchFamily="18" charset="0"/>
                <a:cs typeface="Times New Roman" pitchFamily="18" charset="0"/>
              </a:rPr>
              <a:t>By using this system, we can avert many accidents and also many lives can be saved.</a:t>
            </a:r>
          </a:p>
          <a:p>
            <a:pPr>
              <a:lnSpc>
                <a:spcPct val="150000"/>
              </a:lnSpc>
              <a:buClr>
                <a:schemeClr val="tx1"/>
              </a:buClr>
              <a:buFont typeface="Wingdings" pitchFamily="2" charset="2"/>
              <a:buChar char="Ø"/>
            </a:pPr>
            <a:r>
              <a:rPr lang="en-US" sz="1800" dirty="0">
                <a:latin typeface="Times New Roman" pitchFamily="18" charset="0"/>
                <a:cs typeface="Times New Roman" pitchFamily="18" charset="0"/>
              </a:rPr>
              <a:t>To develop a safety vehicle braking system using ultrasonic sensor with less human attention to the driving.</a:t>
            </a:r>
          </a:p>
          <a:p>
            <a:pPr>
              <a:lnSpc>
                <a:spcPct val="150000"/>
              </a:lnSpc>
              <a:buClr>
                <a:schemeClr val="tx1"/>
              </a:buClr>
              <a:buFont typeface="Wingdings" pitchFamily="2" charset="2"/>
              <a:buChar char="Ø"/>
            </a:pPr>
            <a:r>
              <a:rPr lang="en-US" sz="1800" dirty="0">
                <a:latin typeface="Times New Roman" pitchFamily="18" charset="0"/>
                <a:cs typeface="Times New Roman" pitchFamily="18" charset="0"/>
              </a:rPr>
              <a:t>The primary objective of car accident severity prediction is to anticipate and classify the potential severity of car accidents based on various factors and data inputs</a:t>
            </a:r>
            <a:r>
              <a:rPr lang="en-US" dirty="0">
                <a:latin typeface="Times New Roman" pitchFamily="18" charset="0"/>
                <a:cs typeface="Times New Roman" pitchFamily="18" charset="0"/>
              </a:rPr>
              <a:t>.</a:t>
            </a:r>
            <a:endParaRPr lang="en-IN" sz="18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489408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675A3C-80B0-43E8-C7EE-414727359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1616"/>
            <a:ext cx="10515600" cy="1519408"/>
          </a:xfrm>
          <a:prstGeom prst="rect">
            <a:avLst/>
          </a:prstGeom>
        </p:spPr>
      </p:pic>
      <p:sp>
        <p:nvSpPr>
          <p:cNvPr id="3" name="TextBox 2">
            <a:extLst>
              <a:ext uri="{FF2B5EF4-FFF2-40B4-BE49-F238E27FC236}">
                <a16:creationId xmlns:a16="http://schemas.microsoft.com/office/drawing/2014/main" id="{A7160B79-8C85-B88F-EAC2-C9E61BC57100}"/>
              </a:ext>
            </a:extLst>
          </p:cNvPr>
          <p:cNvSpPr txBox="1"/>
          <p:nvPr/>
        </p:nvSpPr>
        <p:spPr>
          <a:xfrm>
            <a:off x="196645" y="1936955"/>
            <a:ext cx="11818374" cy="2862322"/>
          </a:xfrm>
          <a:prstGeom prst="rect">
            <a:avLst/>
          </a:prstGeom>
          <a:noFill/>
        </p:spPr>
        <p:txBody>
          <a:bodyPr wrap="square" rtlCol="0">
            <a:spAutoFit/>
          </a:bodyPr>
          <a:lstStyle/>
          <a:p>
            <a:r>
              <a:rPr lang="en-IN" sz="1800" b="1" dirty="0">
                <a:solidFill>
                  <a:srgbClr val="FF0000"/>
                </a:solidFill>
              </a:rPr>
              <a:t>FACTORS:</a:t>
            </a:r>
          </a:p>
          <a:p>
            <a:pPr marL="285750" indent="-285750">
              <a:buFont typeface="Wingdings" panose="05000000000000000000" pitchFamily="2" charset="2"/>
              <a:buChar char="q"/>
            </a:pPr>
            <a:r>
              <a:rPr lang="en-IN" sz="1800" dirty="0"/>
              <a:t>Resource allocation.</a:t>
            </a:r>
          </a:p>
          <a:p>
            <a:pPr marL="285750" indent="-285750">
              <a:buFont typeface="Wingdings" panose="05000000000000000000" pitchFamily="2" charset="2"/>
              <a:buChar char="q"/>
            </a:pPr>
            <a:r>
              <a:rPr lang="en-IN" sz="1800" dirty="0"/>
              <a:t>Emergency response.</a:t>
            </a:r>
          </a:p>
          <a:p>
            <a:pPr marL="285750" indent="-285750">
              <a:buFont typeface="Wingdings" panose="05000000000000000000" pitchFamily="2" charset="2"/>
              <a:buChar char="q"/>
            </a:pPr>
            <a:r>
              <a:rPr lang="en-IN" sz="1800" dirty="0"/>
              <a:t>Traffic management.</a:t>
            </a:r>
          </a:p>
          <a:p>
            <a:pPr marL="285750" indent="-285750">
              <a:buFont typeface="Wingdings" panose="05000000000000000000" pitchFamily="2" charset="2"/>
              <a:buChar char="q"/>
            </a:pPr>
            <a:r>
              <a:rPr lang="en-IN" sz="1800" dirty="0"/>
              <a:t>Insurance claims.</a:t>
            </a:r>
          </a:p>
          <a:p>
            <a:pPr marL="285750" indent="-285750">
              <a:buFont typeface="Wingdings" panose="05000000000000000000" pitchFamily="2" charset="2"/>
              <a:buChar char="q"/>
            </a:pPr>
            <a:r>
              <a:rPr lang="en-IN" sz="1800" dirty="0"/>
              <a:t>Public safety.</a:t>
            </a:r>
          </a:p>
          <a:p>
            <a:pPr marL="285750" indent="-285750">
              <a:buFont typeface="Wingdings" panose="05000000000000000000" pitchFamily="2" charset="2"/>
              <a:buChar char="q"/>
            </a:pPr>
            <a:r>
              <a:rPr lang="en-IN" sz="1800" dirty="0"/>
              <a:t>Policy and planning.</a:t>
            </a:r>
          </a:p>
          <a:p>
            <a:pPr marL="285750" indent="-285750">
              <a:buFont typeface="Wingdings" panose="05000000000000000000" pitchFamily="2" charset="2"/>
              <a:buChar char="q"/>
            </a:pPr>
            <a:r>
              <a:rPr lang="en-IN" sz="1800" dirty="0"/>
              <a:t>Research.</a:t>
            </a:r>
          </a:p>
          <a:p>
            <a:pPr marL="285750" indent="-285750">
              <a:buFont typeface="Wingdings" panose="05000000000000000000" pitchFamily="2" charset="2"/>
              <a:buChar char="q"/>
            </a:pPr>
            <a:r>
              <a:rPr lang="en-IN" sz="1800" dirty="0"/>
              <a:t>Data – driven decision making.</a:t>
            </a:r>
          </a:p>
          <a:p>
            <a:endParaRPr lang="en-IN" dirty="0"/>
          </a:p>
        </p:txBody>
      </p:sp>
    </p:spTree>
    <p:extLst>
      <p:ext uri="{BB962C8B-B14F-4D97-AF65-F5344CB8AC3E}">
        <p14:creationId xmlns:p14="http://schemas.microsoft.com/office/powerpoint/2010/main" val="1294089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399DD3-6F7F-C900-17BF-E050751D2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1616"/>
            <a:ext cx="10515600" cy="1519408"/>
          </a:xfrm>
          <a:prstGeom prst="rect">
            <a:avLst/>
          </a:prstGeom>
        </p:spPr>
      </p:pic>
      <p:sp>
        <p:nvSpPr>
          <p:cNvPr id="3" name="TextBox 2">
            <a:extLst>
              <a:ext uri="{FF2B5EF4-FFF2-40B4-BE49-F238E27FC236}">
                <a16:creationId xmlns:a16="http://schemas.microsoft.com/office/drawing/2014/main" id="{326546BA-06F9-B34E-D0B4-32469FA61843}"/>
              </a:ext>
            </a:extLst>
          </p:cNvPr>
          <p:cNvSpPr txBox="1"/>
          <p:nvPr/>
        </p:nvSpPr>
        <p:spPr>
          <a:xfrm>
            <a:off x="235974" y="1799303"/>
            <a:ext cx="11710220" cy="4247317"/>
          </a:xfrm>
          <a:prstGeom prst="rect">
            <a:avLst/>
          </a:prstGeom>
          <a:noFill/>
        </p:spPr>
        <p:txBody>
          <a:bodyPr wrap="square" rtlCol="0">
            <a:spAutoFit/>
          </a:bodyPr>
          <a:lstStyle/>
          <a:p>
            <a:r>
              <a:rPr lang="en-IN" dirty="0">
                <a:solidFill>
                  <a:srgbClr val="FF0000"/>
                </a:solidFill>
              </a:rPr>
              <a:t>LITEATURE REVIEW:</a:t>
            </a:r>
          </a:p>
          <a:p>
            <a:pPr marL="285750" indent="-285750">
              <a:buFont typeface="Arial" panose="020B0604020202020204" pitchFamily="34" charset="0"/>
              <a:buChar char="•"/>
            </a:pPr>
            <a:r>
              <a:rPr lang="en-US" sz="1800" dirty="0"/>
              <a:t>The prediction of car accident severity has garnered significant attention in recent years due to its potential to enhance road safety and emergency response efforts. In this literature review, we explore key studies and methodologies .</a:t>
            </a:r>
          </a:p>
          <a:p>
            <a:endParaRPr lang="en-US" sz="1800" dirty="0"/>
          </a:p>
          <a:p>
            <a:pPr marL="285750" indent="-285750">
              <a:buFont typeface="Wingdings" panose="05000000000000000000" pitchFamily="2" charset="2"/>
              <a:buChar char="q"/>
            </a:pPr>
            <a:r>
              <a:rPr lang="en-US" sz="1800" dirty="0"/>
              <a:t>Historical Approaches to Accident Severity Prediction.</a:t>
            </a:r>
          </a:p>
          <a:p>
            <a:pPr marL="285750" indent="-285750">
              <a:buFont typeface="Wingdings" panose="05000000000000000000" pitchFamily="2" charset="2"/>
              <a:buChar char="q"/>
            </a:pPr>
            <a:r>
              <a:rPr lang="en-IN" sz="1800" dirty="0"/>
              <a:t> Data-Driven Approaches</a:t>
            </a:r>
            <a:r>
              <a:rPr lang="en-US" sz="1800" dirty="0"/>
              <a:t>.</a:t>
            </a:r>
          </a:p>
          <a:p>
            <a:pPr marL="285750" indent="-285750">
              <a:buFont typeface="Wingdings" panose="05000000000000000000" pitchFamily="2" charset="2"/>
              <a:buChar char="q"/>
            </a:pPr>
            <a:r>
              <a:rPr lang="en-IN" sz="1800" dirty="0"/>
              <a:t>Feature Engineering and Selection</a:t>
            </a:r>
            <a:r>
              <a:rPr lang="en-US" sz="1800" dirty="0"/>
              <a:t>.</a:t>
            </a:r>
          </a:p>
          <a:p>
            <a:pPr marL="285750" indent="-285750">
              <a:buFont typeface="Wingdings" panose="05000000000000000000" pitchFamily="2" charset="2"/>
              <a:buChar char="q"/>
            </a:pPr>
            <a:r>
              <a:rPr lang="en-US" sz="1800" dirty="0"/>
              <a:t>Real-Time Prediction and GIS Integration.</a:t>
            </a:r>
          </a:p>
          <a:p>
            <a:pPr marL="285750" indent="-285750">
              <a:buFont typeface="Wingdings" panose="05000000000000000000" pitchFamily="2" charset="2"/>
              <a:buChar char="q"/>
            </a:pPr>
            <a:r>
              <a:rPr lang="en-IN" sz="1800" dirty="0"/>
              <a:t>Hybrid Models</a:t>
            </a:r>
            <a:r>
              <a:rPr lang="en-US" sz="1800" dirty="0"/>
              <a:t>.</a:t>
            </a:r>
          </a:p>
          <a:p>
            <a:pPr marL="285750" indent="-285750">
              <a:buFont typeface="Wingdings" panose="05000000000000000000" pitchFamily="2" charset="2"/>
              <a:buChar char="q"/>
            </a:pPr>
            <a:r>
              <a:rPr lang="en-IN" sz="1800" dirty="0"/>
              <a:t> Challenges and Future Directions</a:t>
            </a:r>
            <a:r>
              <a:rPr lang="en-US" sz="1800" dirty="0"/>
              <a:t>.</a:t>
            </a:r>
          </a:p>
          <a:p>
            <a:pPr marL="285750" indent="-285750">
              <a:buFont typeface="Wingdings" panose="05000000000000000000" pitchFamily="2" charset="2"/>
              <a:buChar char="q"/>
            </a:pPr>
            <a:endParaRPr lang="en-US" sz="1800" dirty="0"/>
          </a:p>
          <a:p>
            <a:pPr marL="285750" indent="-285750">
              <a:buFont typeface="Wingdings" panose="05000000000000000000" pitchFamily="2" charset="2"/>
              <a:buChar char="q"/>
            </a:pPr>
            <a:endParaRPr lang="en-US" sz="1800" dirty="0"/>
          </a:p>
          <a:p>
            <a:pPr marL="285750" indent="-285750">
              <a:buFont typeface="Wingdings" panose="05000000000000000000" pitchFamily="2" charset="2"/>
              <a:buChar char="q"/>
            </a:pPr>
            <a:r>
              <a:rPr lang="en-US" sz="1800" dirty="0"/>
              <a:t>In conclusion, the literature on car accident severity prediction reflects a transition from historical, expert-driven approaches to data-driven, machine learning-based methods. </a:t>
            </a:r>
            <a:endParaRPr lang="en-IN" sz="1800" dirty="0"/>
          </a:p>
          <a:p>
            <a:endParaRPr lang="en-IN" dirty="0"/>
          </a:p>
        </p:txBody>
      </p:sp>
    </p:spTree>
    <p:extLst>
      <p:ext uri="{BB962C8B-B14F-4D97-AF65-F5344CB8AC3E}">
        <p14:creationId xmlns:p14="http://schemas.microsoft.com/office/powerpoint/2010/main" val="1504017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AF7612-CB16-E5CF-6F9D-F20A1435D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0976"/>
            <a:ext cx="10515600" cy="1519408"/>
          </a:xfrm>
          <a:prstGeom prst="rect">
            <a:avLst/>
          </a:prstGeom>
        </p:spPr>
      </p:pic>
      <p:sp>
        <p:nvSpPr>
          <p:cNvPr id="3" name="TextBox 2">
            <a:extLst>
              <a:ext uri="{FF2B5EF4-FFF2-40B4-BE49-F238E27FC236}">
                <a16:creationId xmlns:a16="http://schemas.microsoft.com/office/drawing/2014/main" id="{F3691F76-FD69-9C3D-2828-D369B86C6154}"/>
              </a:ext>
            </a:extLst>
          </p:cNvPr>
          <p:cNvSpPr txBox="1"/>
          <p:nvPr/>
        </p:nvSpPr>
        <p:spPr>
          <a:xfrm>
            <a:off x="304800" y="1799303"/>
            <a:ext cx="11631561" cy="646331"/>
          </a:xfrm>
          <a:prstGeom prst="rect">
            <a:avLst/>
          </a:prstGeom>
          <a:noFill/>
        </p:spPr>
        <p:txBody>
          <a:bodyPr wrap="square" rtlCol="0">
            <a:spAutoFit/>
          </a:bodyPr>
          <a:lstStyle/>
          <a:p>
            <a:r>
              <a:rPr lang="en-IN" sz="1800" b="1" dirty="0">
                <a:solidFill>
                  <a:srgbClr val="FF0000"/>
                </a:solidFill>
                <a:effectLst/>
                <a:latin typeface="Times New Roman" pitchFamily="18" charset="0"/>
                <a:cs typeface="Times New Roman" pitchFamily="18" charset="0"/>
              </a:rPr>
              <a:t>COMPONENTS:</a:t>
            </a:r>
          </a:p>
          <a:p>
            <a:endParaRPr lang="en-IN" dirty="0"/>
          </a:p>
        </p:txBody>
      </p:sp>
      <p:pic>
        <p:nvPicPr>
          <p:cNvPr id="4" name="Picture 3">
            <a:extLst>
              <a:ext uri="{FF2B5EF4-FFF2-40B4-BE49-F238E27FC236}">
                <a16:creationId xmlns:a16="http://schemas.microsoft.com/office/drawing/2014/main" id="{950C9136-A3DD-E8CD-AC99-DFAA13A33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318" y="2162504"/>
            <a:ext cx="2523882" cy="1790064"/>
          </a:xfrm>
          <a:prstGeom prst="rect">
            <a:avLst/>
          </a:prstGeom>
        </p:spPr>
      </p:pic>
      <p:sp>
        <p:nvSpPr>
          <p:cNvPr id="6" name="TextBox 5">
            <a:extLst>
              <a:ext uri="{FF2B5EF4-FFF2-40B4-BE49-F238E27FC236}">
                <a16:creationId xmlns:a16="http://schemas.microsoft.com/office/drawing/2014/main" id="{02C46A24-DC4A-B27D-2B77-B91EF9286D48}"/>
              </a:ext>
            </a:extLst>
          </p:cNvPr>
          <p:cNvSpPr txBox="1"/>
          <p:nvPr/>
        </p:nvSpPr>
        <p:spPr>
          <a:xfrm>
            <a:off x="-1700981" y="3946437"/>
            <a:ext cx="6096000" cy="369332"/>
          </a:xfrm>
          <a:prstGeom prst="rect">
            <a:avLst/>
          </a:prstGeom>
          <a:noFill/>
        </p:spPr>
        <p:txBody>
          <a:bodyPr wrap="square">
            <a:spAutoFit/>
          </a:bodyPr>
          <a:lstStyle/>
          <a:p>
            <a:pPr algn="ctr"/>
            <a:r>
              <a:rPr lang="en-IN" dirty="0">
                <a:latin typeface="Times New Roman" pitchFamily="18" charset="0"/>
                <a:cs typeface="Times New Roman" pitchFamily="18" charset="0"/>
              </a:rPr>
              <a:t>GEAR</a:t>
            </a:r>
            <a:r>
              <a:rPr lang="en-IN" baseline="0" dirty="0">
                <a:latin typeface="Times New Roman" pitchFamily="18" charset="0"/>
                <a:cs typeface="Times New Roman" pitchFamily="18" charset="0"/>
              </a:rPr>
              <a:t> MOTOR</a:t>
            </a:r>
            <a:endParaRPr lang="en-IN"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612ABDA-45C9-8638-740F-E44A0754C0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718" y="2042652"/>
            <a:ext cx="2523882" cy="1827328"/>
          </a:xfrm>
          <a:prstGeom prst="rect">
            <a:avLst/>
          </a:prstGeom>
        </p:spPr>
      </p:pic>
      <p:sp>
        <p:nvSpPr>
          <p:cNvPr id="9" name="TextBox 8">
            <a:extLst>
              <a:ext uri="{FF2B5EF4-FFF2-40B4-BE49-F238E27FC236}">
                <a16:creationId xmlns:a16="http://schemas.microsoft.com/office/drawing/2014/main" id="{7ACC8049-50F6-1414-2758-1DAC19A148E2}"/>
              </a:ext>
            </a:extLst>
          </p:cNvPr>
          <p:cNvSpPr txBox="1"/>
          <p:nvPr/>
        </p:nvSpPr>
        <p:spPr>
          <a:xfrm>
            <a:off x="921774" y="3965509"/>
            <a:ext cx="6946490" cy="369332"/>
          </a:xfrm>
          <a:prstGeom prst="rect">
            <a:avLst/>
          </a:prstGeom>
          <a:noFill/>
        </p:spPr>
        <p:txBody>
          <a:bodyPr wrap="square">
            <a:spAutoFit/>
          </a:bodyPr>
          <a:lstStyle/>
          <a:p>
            <a:pPr algn="ctr"/>
            <a:r>
              <a:rPr lang="en-IN" dirty="0">
                <a:latin typeface="Times New Roman" pitchFamily="18" charset="0"/>
                <a:cs typeface="Times New Roman" pitchFamily="18" charset="0"/>
              </a:rPr>
              <a:t>ULTRASONIC SENSOR</a:t>
            </a:r>
            <a:endParaRPr lang="en-GB" dirty="0">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id="{A7119C60-68B2-6ECE-2929-5FB1F16F26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2170" y="2073759"/>
            <a:ext cx="2282653" cy="1827328"/>
          </a:xfrm>
          <a:prstGeom prst="rect">
            <a:avLst/>
          </a:prstGeom>
        </p:spPr>
      </p:pic>
      <p:sp>
        <p:nvSpPr>
          <p:cNvPr id="12" name="TextBox 11">
            <a:extLst>
              <a:ext uri="{FF2B5EF4-FFF2-40B4-BE49-F238E27FC236}">
                <a16:creationId xmlns:a16="http://schemas.microsoft.com/office/drawing/2014/main" id="{7EF35DDC-D587-8C9B-5F40-3F18BAB96076}"/>
              </a:ext>
            </a:extLst>
          </p:cNvPr>
          <p:cNvSpPr txBox="1"/>
          <p:nvPr/>
        </p:nvSpPr>
        <p:spPr>
          <a:xfrm>
            <a:off x="3544529" y="4022894"/>
            <a:ext cx="6946490" cy="369332"/>
          </a:xfrm>
          <a:prstGeom prst="rect">
            <a:avLst/>
          </a:prstGeom>
          <a:noFill/>
        </p:spPr>
        <p:txBody>
          <a:bodyPr wrap="square">
            <a:spAutoFit/>
          </a:bodyPr>
          <a:lstStyle/>
          <a:p>
            <a:pPr algn="ctr"/>
            <a:r>
              <a:rPr lang="en-IN" dirty="0">
                <a:latin typeface="Times New Roman" pitchFamily="18" charset="0"/>
                <a:cs typeface="Times New Roman" pitchFamily="18" charset="0"/>
              </a:rPr>
              <a:t>SERVO</a:t>
            </a:r>
            <a:r>
              <a:rPr lang="en-IN" baseline="0" dirty="0">
                <a:latin typeface="Times New Roman" pitchFamily="18" charset="0"/>
                <a:cs typeface="Times New Roman" pitchFamily="18" charset="0"/>
              </a:rPr>
              <a:t> MOTOR</a:t>
            </a:r>
            <a:endParaRPr lang="en-GB" dirty="0">
              <a:latin typeface="Times New Roman" pitchFamily="18" charset="0"/>
              <a:cs typeface="Times New Roman" pitchFamily="18" charset="0"/>
            </a:endParaRPr>
          </a:p>
        </p:txBody>
      </p:sp>
      <p:pic>
        <p:nvPicPr>
          <p:cNvPr id="13" name="Picture 12">
            <a:extLst>
              <a:ext uri="{FF2B5EF4-FFF2-40B4-BE49-F238E27FC236}">
                <a16:creationId xmlns:a16="http://schemas.microsoft.com/office/drawing/2014/main" id="{A65A8C70-91A7-CFA5-E2F0-0635B1723B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59403" y="1942395"/>
            <a:ext cx="2372414" cy="1927585"/>
          </a:xfrm>
          <a:prstGeom prst="rect">
            <a:avLst/>
          </a:prstGeom>
        </p:spPr>
      </p:pic>
      <p:sp>
        <p:nvSpPr>
          <p:cNvPr id="15" name="TextBox 14">
            <a:extLst>
              <a:ext uri="{FF2B5EF4-FFF2-40B4-BE49-F238E27FC236}">
                <a16:creationId xmlns:a16="http://schemas.microsoft.com/office/drawing/2014/main" id="{ED204519-8EBA-E5C6-EF22-B2E03CB75654}"/>
              </a:ext>
            </a:extLst>
          </p:cNvPr>
          <p:cNvSpPr txBox="1"/>
          <p:nvPr/>
        </p:nvSpPr>
        <p:spPr>
          <a:xfrm>
            <a:off x="6649064" y="3996616"/>
            <a:ext cx="6946490" cy="369332"/>
          </a:xfrm>
          <a:prstGeom prst="rect">
            <a:avLst/>
          </a:prstGeom>
          <a:noFill/>
        </p:spPr>
        <p:txBody>
          <a:bodyPr wrap="square">
            <a:spAutoFit/>
          </a:bodyPr>
          <a:lstStyle/>
          <a:p>
            <a:pPr algn="ctr"/>
            <a:r>
              <a:rPr lang="en-IN" dirty="0">
                <a:latin typeface="Times New Roman" pitchFamily="18" charset="0"/>
                <a:cs typeface="Times New Roman" pitchFamily="18" charset="0"/>
              </a:rPr>
              <a:t>ARDUINO UNO R3</a:t>
            </a:r>
          </a:p>
        </p:txBody>
      </p:sp>
      <p:pic>
        <p:nvPicPr>
          <p:cNvPr id="16" name="Picture 15">
            <a:extLst>
              <a:ext uri="{FF2B5EF4-FFF2-40B4-BE49-F238E27FC236}">
                <a16:creationId xmlns:a16="http://schemas.microsoft.com/office/drawing/2014/main" id="{0746BE4C-08D3-E4AF-0F23-E2C110D93C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800" y="4315769"/>
            <a:ext cx="2608472" cy="1876489"/>
          </a:xfrm>
          <a:prstGeom prst="rect">
            <a:avLst/>
          </a:prstGeom>
        </p:spPr>
      </p:pic>
      <p:pic>
        <p:nvPicPr>
          <p:cNvPr id="17" name="Picture 16">
            <a:extLst>
              <a:ext uri="{FF2B5EF4-FFF2-40B4-BE49-F238E27FC236}">
                <a16:creationId xmlns:a16="http://schemas.microsoft.com/office/drawing/2014/main" id="{2FBB96AF-7F71-19C1-922E-C9094D0E788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09118" y="4306233"/>
            <a:ext cx="2459722" cy="1876489"/>
          </a:xfrm>
          <a:prstGeom prst="rect">
            <a:avLst/>
          </a:prstGeom>
        </p:spPr>
      </p:pic>
      <p:pic>
        <p:nvPicPr>
          <p:cNvPr id="18" name="Picture 17">
            <a:extLst>
              <a:ext uri="{FF2B5EF4-FFF2-40B4-BE49-F238E27FC236}">
                <a16:creationId xmlns:a16="http://schemas.microsoft.com/office/drawing/2014/main" id="{A1A51F0A-7579-AE92-3898-F22364E28C9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86082" y="4418504"/>
            <a:ext cx="2214667" cy="1827329"/>
          </a:xfrm>
          <a:prstGeom prst="rect">
            <a:avLst/>
          </a:prstGeom>
        </p:spPr>
      </p:pic>
      <p:pic>
        <p:nvPicPr>
          <p:cNvPr id="19" name="Picture 18">
            <a:extLst>
              <a:ext uri="{FF2B5EF4-FFF2-40B4-BE49-F238E27FC236}">
                <a16:creationId xmlns:a16="http://schemas.microsoft.com/office/drawing/2014/main" id="{184B77F3-A74D-FA3F-65D0-6068248E096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02046" y="4334841"/>
            <a:ext cx="2350477" cy="1622013"/>
          </a:xfrm>
          <a:prstGeom prst="rect">
            <a:avLst/>
          </a:prstGeom>
        </p:spPr>
      </p:pic>
      <p:sp>
        <p:nvSpPr>
          <p:cNvPr id="21" name="TextBox 20">
            <a:extLst>
              <a:ext uri="{FF2B5EF4-FFF2-40B4-BE49-F238E27FC236}">
                <a16:creationId xmlns:a16="http://schemas.microsoft.com/office/drawing/2014/main" id="{6B2D436F-0DBE-6146-58A4-8EE2DCE3106E}"/>
              </a:ext>
            </a:extLst>
          </p:cNvPr>
          <p:cNvSpPr txBox="1"/>
          <p:nvPr/>
        </p:nvSpPr>
        <p:spPr>
          <a:xfrm>
            <a:off x="-2228769" y="6245833"/>
            <a:ext cx="7649496" cy="369332"/>
          </a:xfrm>
          <a:prstGeom prst="rect">
            <a:avLst/>
          </a:prstGeom>
          <a:noFill/>
        </p:spPr>
        <p:txBody>
          <a:bodyPr wrap="square">
            <a:spAutoFit/>
          </a:bodyPr>
          <a:lstStyle/>
          <a:p>
            <a:pPr algn="ctr"/>
            <a:r>
              <a:rPr lang="en-IN">
                <a:latin typeface="Times New Roman" pitchFamily="18" charset="0"/>
                <a:cs typeface="Times New Roman" pitchFamily="18" charset="0"/>
              </a:rPr>
              <a:t>JUMPER WIRES</a:t>
            </a:r>
            <a:endParaRPr lang="en-GB" dirty="0">
              <a:latin typeface="Times New Roman" pitchFamily="18" charset="0"/>
              <a:cs typeface="Times New Roman" pitchFamily="18" charset="0"/>
            </a:endParaRPr>
          </a:p>
        </p:txBody>
      </p:sp>
      <p:sp>
        <p:nvSpPr>
          <p:cNvPr id="23" name="TextBox 22">
            <a:extLst>
              <a:ext uri="{FF2B5EF4-FFF2-40B4-BE49-F238E27FC236}">
                <a16:creationId xmlns:a16="http://schemas.microsoft.com/office/drawing/2014/main" id="{BD99047C-7C67-702A-4D27-325CF8738AF9}"/>
              </a:ext>
            </a:extLst>
          </p:cNvPr>
          <p:cNvSpPr txBox="1"/>
          <p:nvPr/>
        </p:nvSpPr>
        <p:spPr>
          <a:xfrm>
            <a:off x="1049020" y="6191171"/>
            <a:ext cx="7909560" cy="369332"/>
          </a:xfrm>
          <a:prstGeom prst="rect">
            <a:avLst/>
          </a:prstGeom>
          <a:noFill/>
        </p:spPr>
        <p:txBody>
          <a:bodyPr wrap="square">
            <a:spAutoFit/>
          </a:bodyPr>
          <a:lstStyle/>
          <a:p>
            <a:pPr algn="ctr"/>
            <a:r>
              <a:rPr lang="en-IN" dirty="0">
                <a:latin typeface="Times New Roman" pitchFamily="18" charset="0"/>
                <a:cs typeface="Times New Roman" pitchFamily="18" charset="0"/>
              </a:rPr>
              <a:t>L29</a:t>
            </a:r>
            <a:r>
              <a:rPr lang="en-IN" baseline="0" dirty="0">
                <a:latin typeface="Times New Roman" pitchFamily="18" charset="0"/>
                <a:cs typeface="Times New Roman" pitchFamily="18" charset="0"/>
              </a:rPr>
              <a:t> 3D MOTOR DRIVER</a:t>
            </a:r>
            <a:endParaRPr lang="en-GB" dirty="0">
              <a:latin typeface="Times New Roman" pitchFamily="18" charset="0"/>
              <a:cs typeface="Times New Roman" pitchFamily="18" charset="0"/>
            </a:endParaRPr>
          </a:p>
        </p:txBody>
      </p:sp>
      <p:sp>
        <p:nvSpPr>
          <p:cNvPr id="25" name="TextBox 24">
            <a:extLst>
              <a:ext uri="{FF2B5EF4-FFF2-40B4-BE49-F238E27FC236}">
                <a16:creationId xmlns:a16="http://schemas.microsoft.com/office/drawing/2014/main" id="{8DCBC4E8-50E7-C705-B3CF-92D6B77CC34B}"/>
              </a:ext>
            </a:extLst>
          </p:cNvPr>
          <p:cNvSpPr txBox="1"/>
          <p:nvPr/>
        </p:nvSpPr>
        <p:spPr>
          <a:xfrm>
            <a:off x="3700780" y="6218663"/>
            <a:ext cx="7909560" cy="369332"/>
          </a:xfrm>
          <a:prstGeom prst="rect">
            <a:avLst/>
          </a:prstGeom>
          <a:noFill/>
        </p:spPr>
        <p:txBody>
          <a:bodyPr wrap="square">
            <a:spAutoFit/>
          </a:bodyPr>
          <a:lstStyle/>
          <a:p>
            <a:pPr algn="ctr"/>
            <a:r>
              <a:rPr lang="en-IN" dirty="0">
                <a:latin typeface="Times New Roman" pitchFamily="18" charset="0"/>
                <a:cs typeface="Times New Roman" pitchFamily="18" charset="0"/>
              </a:rPr>
              <a:t>LI-ION</a:t>
            </a:r>
            <a:r>
              <a:rPr lang="en-IN" baseline="0" dirty="0">
                <a:latin typeface="Times New Roman" pitchFamily="18" charset="0"/>
                <a:cs typeface="Times New Roman" pitchFamily="18" charset="0"/>
              </a:rPr>
              <a:t> BATTERY</a:t>
            </a:r>
            <a:endParaRPr lang="en-GB" dirty="0">
              <a:latin typeface="Times New Roman" pitchFamily="18" charset="0"/>
              <a:cs typeface="Times New Roman" pitchFamily="18" charset="0"/>
            </a:endParaRPr>
          </a:p>
        </p:txBody>
      </p:sp>
      <p:sp>
        <p:nvSpPr>
          <p:cNvPr id="27" name="TextBox 26">
            <a:extLst>
              <a:ext uri="{FF2B5EF4-FFF2-40B4-BE49-F238E27FC236}">
                <a16:creationId xmlns:a16="http://schemas.microsoft.com/office/drawing/2014/main" id="{8971B103-DEF2-0D73-8F81-4B53B6921382}"/>
              </a:ext>
            </a:extLst>
          </p:cNvPr>
          <p:cNvSpPr txBox="1"/>
          <p:nvPr/>
        </p:nvSpPr>
        <p:spPr>
          <a:xfrm>
            <a:off x="9220669" y="6268801"/>
            <a:ext cx="2952112" cy="369332"/>
          </a:xfrm>
          <a:prstGeom prst="rect">
            <a:avLst/>
          </a:prstGeom>
          <a:noFill/>
        </p:spPr>
        <p:txBody>
          <a:bodyPr wrap="square">
            <a:spAutoFit/>
          </a:bodyPr>
          <a:lstStyle/>
          <a:p>
            <a:r>
              <a:rPr lang="en-IN" dirty="0">
                <a:latin typeface="Times New Roman" pitchFamily="18" charset="0"/>
                <a:cs typeface="Times New Roman" pitchFamily="18" charset="0"/>
              </a:rPr>
              <a:t>Bluetooth</a:t>
            </a:r>
            <a:r>
              <a:rPr lang="en-IN" baseline="0" dirty="0">
                <a:latin typeface="Times New Roman" pitchFamily="18" charset="0"/>
                <a:cs typeface="Times New Roman" pitchFamily="18" charset="0"/>
              </a:rPr>
              <a:t> module HC 05</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83697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966B6E-0D93-FF88-EABA-42BB8DC3D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0976"/>
            <a:ext cx="10515600" cy="1519408"/>
          </a:xfrm>
          <a:prstGeom prst="rect">
            <a:avLst/>
          </a:prstGeom>
        </p:spPr>
      </p:pic>
      <p:pic>
        <p:nvPicPr>
          <p:cNvPr id="4" name="Picture 3">
            <a:extLst>
              <a:ext uri="{FF2B5EF4-FFF2-40B4-BE49-F238E27FC236}">
                <a16:creationId xmlns:a16="http://schemas.microsoft.com/office/drawing/2014/main" id="{75284168-EA11-F131-5982-AD41E3647E97}"/>
              </a:ext>
            </a:extLst>
          </p:cNvPr>
          <p:cNvPicPr>
            <a:picLocks noChangeAspect="1"/>
          </p:cNvPicPr>
          <p:nvPr/>
        </p:nvPicPr>
        <p:blipFill>
          <a:blip r:embed="rId3"/>
          <a:stretch>
            <a:fillRect/>
          </a:stretch>
        </p:blipFill>
        <p:spPr>
          <a:xfrm>
            <a:off x="2643187" y="2016562"/>
            <a:ext cx="6905625" cy="4314825"/>
          </a:xfrm>
          <a:prstGeom prst="rect">
            <a:avLst/>
          </a:prstGeom>
        </p:spPr>
      </p:pic>
    </p:spTree>
    <p:extLst>
      <p:ext uri="{BB962C8B-B14F-4D97-AF65-F5344CB8AC3E}">
        <p14:creationId xmlns:p14="http://schemas.microsoft.com/office/powerpoint/2010/main" val="2946699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616</TotalTime>
  <Words>491</Words>
  <Application>Microsoft Office PowerPoint</Application>
  <PresentationFormat>Widescreen</PresentationFormat>
  <Paragraphs>99</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Berlin Sans FB Demi</vt:lpstr>
      <vt:lpstr>Book Antiqua</vt:lpstr>
      <vt:lpstr>Calibri</vt:lpstr>
      <vt:lpstr>Calibri Light</vt:lpstr>
      <vt:lpstr>Roboto</vt:lpstr>
      <vt:lpstr>Times New Roman</vt:lpstr>
      <vt:lpstr>Wingdings</vt:lpstr>
      <vt:lpstr>Office Theme</vt:lpstr>
      <vt:lpstr>PowerPoint Presentation</vt:lpstr>
      <vt:lpstr>Intelligence braking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 PREDICTION</dc:title>
  <dc:creator>Tera Santhosh kumar reddy</dc:creator>
  <cp:lastModifiedBy>vedururi sreenu</cp:lastModifiedBy>
  <cp:revision>3</cp:revision>
  <dcterms:created xsi:type="dcterms:W3CDTF">2023-08-31T04:40:42Z</dcterms:created>
  <dcterms:modified xsi:type="dcterms:W3CDTF">2025-03-01T15:11:12Z</dcterms:modified>
</cp:coreProperties>
</file>