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34"/>
  </p:notesMasterIdLst>
  <p:sldIdLst>
    <p:sldId id="256" r:id="rId2"/>
    <p:sldId id="257" r:id="rId3"/>
    <p:sldId id="265" r:id="rId4"/>
    <p:sldId id="285" r:id="rId5"/>
    <p:sldId id="286" r:id="rId6"/>
    <p:sldId id="263" r:id="rId7"/>
    <p:sldId id="287" r:id="rId8"/>
    <p:sldId id="260" r:id="rId9"/>
    <p:sldId id="288" r:id="rId10"/>
    <p:sldId id="258" r:id="rId11"/>
    <p:sldId id="274" r:id="rId12"/>
    <p:sldId id="262" r:id="rId13"/>
    <p:sldId id="275" r:id="rId14"/>
    <p:sldId id="264" r:id="rId15"/>
    <p:sldId id="277" r:id="rId16"/>
    <p:sldId id="276" r:id="rId17"/>
    <p:sldId id="267" r:id="rId18"/>
    <p:sldId id="268" r:id="rId19"/>
    <p:sldId id="269" r:id="rId20"/>
    <p:sldId id="261" r:id="rId21"/>
    <p:sldId id="272" r:id="rId22"/>
    <p:sldId id="273" r:id="rId23"/>
    <p:sldId id="278" r:id="rId24"/>
    <p:sldId id="279" r:id="rId25"/>
    <p:sldId id="280" r:id="rId26"/>
    <p:sldId id="281" r:id="rId27"/>
    <p:sldId id="284" r:id="rId28"/>
    <p:sldId id="282" r:id="rId29"/>
    <p:sldId id="283" r:id="rId30"/>
    <p:sldId id="266" r:id="rId31"/>
    <p:sldId id="289"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35" autoAdjust="0"/>
    <p:restoredTop sz="94684"/>
  </p:normalViewPr>
  <p:slideViewPr>
    <p:cSldViewPr snapToGrid="0">
      <p:cViewPr varScale="1">
        <p:scale>
          <a:sx n="78" d="100"/>
          <a:sy n="78" d="100"/>
        </p:scale>
        <p:origin x="57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0B272D-C3A6-4CEB-8D5A-CE61C4F91D8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0823215-97C8-4A56-A12A-65E379AAA1B6}">
      <dgm:prSet/>
      <dgm:spPr/>
      <dgm:t>
        <a:bodyPr/>
        <a:lstStyle/>
        <a:p>
          <a:r>
            <a:rPr lang="en-US" dirty="0"/>
            <a:t>Data</a:t>
          </a:r>
        </a:p>
      </dgm:t>
    </dgm:pt>
    <dgm:pt modelId="{8B6B7C06-2CF8-411B-BFCA-B301CE0E4E9D}" type="parTrans" cxnId="{234B6600-B54F-4723-9832-D796D89F5D52}">
      <dgm:prSet/>
      <dgm:spPr/>
      <dgm:t>
        <a:bodyPr/>
        <a:lstStyle/>
        <a:p>
          <a:endParaRPr lang="en-US"/>
        </a:p>
      </dgm:t>
    </dgm:pt>
    <dgm:pt modelId="{C21F5C78-7F25-49C6-9090-52EA7B0498F6}" type="sibTrans" cxnId="{234B6600-B54F-4723-9832-D796D89F5D52}">
      <dgm:prSet/>
      <dgm:spPr/>
      <dgm:t>
        <a:bodyPr/>
        <a:lstStyle/>
        <a:p>
          <a:endParaRPr lang="en-US"/>
        </a:p>
      </dgm:t>
    </dgm:pt>
    <dgm:pt modelId="{25678656-525E-47D3-963D-08ED0F493736}">
      <dgm:prSet/>
      <dgm:spPr/>
      <dgm:t>
        <a:bodyPr/>
        <a:lstStyle/>
        <a:p>
          <a:r>
            <a:rPr lang="en-US"/>
            <a:t>Data Preparation</a:t>
          </a:r>
        </a:p>
      </dgm:t>
    </dgm:pt>
    <dgm:pt modelId="{508D7792-C625-41A0-B98A-A195F3AE1F41}" type="parTrans" cxnId="{2D279CAD-78C9-4712-ACDB-A949C05E82F9}">
      <dgm:prSet/>
      <dgm:spPr/>
      <dgm:t>
        <a:bodyPr/>
        <a:lstStyle/>
        <a:p>
          <a:endParaRPr lang="en-US"/>
        </a:p>
      </dgm:t>
    </dgm:pt>
    <dgm:pt modelId="{6B631F0F-7DA4-42AC-AA98-322E244E01A1}" type="sibTrans" cxnId="{2D279CAD-78C9-4712-ACDB-A949C05E82F9}">
      <dgm:prSet/>
      <dgm:spPr/>
      <dgm:t>
        <a:bodyPr/>
        <a:lstStyle/>
        <a:p>
          <a:endParaRPr lang="en-US"/>
        </a:p>
      </dgm:t>
    </dgm:pt>
    <dgm:pt modelId="{61EC43B4-A955-426C-B2D2-15197D0233D3}">
      <dgm:prSet/>
      <dgm:spPr/>
      <dgm:t>
        <a:bodyPr/>
        <a:lstStyle/>
        <a:p>
          <a:r>
            <a:rPr lang="en-US"/>
            <a:t>Feature Engineering</a:t>
          </a:r>
        </a:p>
      </dgm:t>
    </dgm:pt>
    <dgm:pt modelId="{0BB64660-BD73-408A-BD6C-D89E5612B428}" type="parTrans" cxnId="{380CCF25-BD20-43BD-A3A2-3F09EF1103EB}">
      <dgm:prSet/>
      <dgm:spPr/>
      <dgm:t>
        <a:bodyPr/>
        <a:lstStyle/>
        <a:p>
          <a:endParaRPr lang="en-US"/>
        </a:p>
      </dgm:t>
    </dgm:pt>
    <dgm:pt modelId="{F0F0B4D5-BE87-4B22-A96A-F11A927EBED8}" type="sibTrans" cxnId="{380CCF25-BD20-43BD-A3A2-3F09EF1103EB}">
      <dgm:prSet/>
      <dgm:spPr/>
      <dgm:t>
        <a:bodyPr/>
        <a:lstStyle/>
        <a:p>
          <a:endParaRPr lang="en-US"/>
        </a:p>
      </dgm:t>
    </dgm:pt>
    <dgm:pt modelId="{9A330D81-A7A0-43AC-ADCD-B3A8E5EBB4F3}">
      <dgm:prSet/>
      <dgm:spPr/>
      <dgm:t>
        <a:bodyPr/>
        <a:lstStyle/>
        <a:p>
          <a:r>
            <a:rPr lang="en-US"/>
            <a:t>Exploratory Data Analysis</a:t>
          </a:r>
        </a:p>
      </dgm:t>
    </dgm:pt>
    <dgm:pt modelId="{44D94EC9-8A66-4D12-9532-0F0D54556AED}" type="parTrans" cxnId="{944CEF61-BC77-41B7-B21A-0D5C02332BDB}">
      <dgm:prSet/>
      <dgm:spPr/>
      <dgm:t>
        <a:bodyPr/>
        <a:lstStyle/>
        <a:p>
          <a:endParaRPr lang="en-US"/>
        </a:p>
      </dgm:t>
    </dgm:pt>
    <dgm:pt modelId="{3BA42D83-6D68-438E-B32A-873F415D5457}" type="sibTrans" cxnId="{944CEF61-BC77-41B7-B21A-0D5C02332BDB}">
      <dgm:prSet/>
      <dgm:spPr/>
      <dgm:t>
        <a:bodyPr/>
        <a:lstStyle/>
        <a:p>
          <a:endParaRPr lang="en-US"/>
        </a:p>
      </dgm:t>
    </dgm:pt>
    <dgm:pt modelId="{4EB3A660-8FBA-47B2-86E6-79BC98F9755C}">
      <dgm:prSet/>
      <dgm:spPr/>
      <dgm:t>
        <a:bodyPr/>
        <a:lstStyle/>
        <a:p>
          <a:r>
            <a:rPr lang="en-US"/>
            <a:t>Model Deployment</a:t>
          </a:r>
        </a:p>
      </dgm:t>
    </dgm:pt>
    <dgm:pt modelId="{E0B6A1AB-2AE0-4C96-AFCB-677437336310}" type="parTrans" cxnId="{D966E258-F89F-4192-B261-35FFBB48740F}">
      <dgm:prSet/>
      <dgm:spPr/>
      <dgm:t>
        <a:bodyPr/>
        <a:lstStyle/>
        <a:p>
          <a:endParaRPr lang="en-US"/>
        </a:p>
      </dgm:t>
    </dgm:pt>
    <dgm:pt modelId="{32CB5F25-EF35-4DAE-9D7B-EEF07E808076}" type="sibTrans" cxnId="{D966E258-F89F-4192-B261-35FFBB48740F}">
      <dgm:prSet/>
      <dgm:spPr/>
      <dgm:t>
        <a:bodyPr/>
        <a:lstStyle/>
        <a:p>
          <a:endParaRPr lang="en-US"/>
        </a:p>
      </dgm:t>
    </dgm:pt>
    <dgm:pt modelId="{880E56A6-B979-49FD-95B3-E6277C47D883}">
      <dgm:prSet/>
      <dgm:spPr/>
      <dgm:t>
        <a:bodyPr/>
        <a:lstStyle/>
        <a:p>
          <a:r>
            <a:rPr lang="en-US" dirty="0"/>
            <a:t>Conclusion</a:t>
          </a:r>
        </a:p>
      </dgm:t>
    </dgm:pt>
    <dgm:pt modelId="{0517880E-2C64-4BDB-80F0-81E0EE265E75}" type="parTrans" cxnId="{6EABE499-322D-44AB-80C3-AEDFD7D3D966}">
      <dgm:prSet/>
      <dgm:spPr/>
      <dgm:t>
        <a:bodyPr/>
        <a:lstStyle/>
        <a:p>
          <a:endParaRPr lang="en-US"/>
        </a:p>
      </dgm:t>
    </dgm:pt>
    <dgm:pt modelId="{071F4757-CEAA-4108-89EA-5249248C6663}" type="sibTrans" cxnId="{6EABE499-322D-44AB-80C3-AEDFD7D3D966}">
      <dgm:prSet/>
      <dgm:spPr/>
      <dgm:t>
        <a:bodyPr/>
        <a:lstStyle/>
        <a:p>
          <a:endParaRPr lang="en-US"/>
        </a:p>
      </dgm:t>
    </dgm:pt>
    <dgm:pt modelId="{A04853C2-2A6A-4C09-A5D1-E64F200351C7}" type="pres">
      <dgm:prSet presAssocID="{280B272D-C3A6-4CEB-8D5A-CE61C4F91D83}" presName="vert0" presStyleCnt="0">
        <dgm:presLayoutVars>
          <dgm:dir/>
          <dgm:animOne val="branch"/>
          <dgm:animLvl val="lvl"/>
        </dgm:presLayoutVars>
      </dgm:prSet>
      <dgm:spPr/>
    </dgm:pt>
    <dgm:pt modelId="{E7BDD729-7A6C-42DC-9761-112FBEBBC711}" type="pres">
      <dgm:prSet presAssocID="{30823215-97C8-4A56-A12A-65E379AAA1B6}" presName="thickLine" presStyleLbl="alignNode1" presStyleIdx="0" presStyleCnt="6"/>
      <dgm:spPr/>
    </dgm:pt>
    <dgm:pt modelId="{0C3BE0FE-B986-4197-A895-F450B3606FC2}" type="pres">
      <dgm:prSet presAssocID="{30823215-97C8-4A56-A12A-65E379AAA1B6}" presName="horz1" presStyleCnt="0"/>
      <dgm:spPr/>
    </dgm:pt>
    <dgm:pt modelId="{F987B83B-7121-47F8-A296-B6FF8DEBEF91}" type="pres">
      <dgm:prSet presAssocID="{30823215-97C8-4A56-A12A-65E379AAA1B6}" presName="tx1" presStyleLbl="revTx" presStyleIdx="0" presStyleCnt="6"/>
      <dgm:spPr/>
    </dgm:pt>
    <dgm:pt modelId="{4A96C004-A6A1-45F2-A604-4DDC4EABA795}" type="pres">
      <dgm:prSet presAssocID="{30823215-97C8-4A56-A12A-65E379AAA1B6}" presName="vert1" presStyleCnt="0"/>
      <dgm:spPr/>
    </dgm:pt>
    <dgm:pt modelId="{BAB76825-023F-4BEB-A19B-AD09E5622C6E}" type="pres">
      <dgm:prSet presAssocID="{25678656-525E-47D3-963D-08ED0F493736}" presName="thickLine" presStyleLbl="alignNode1" presStyleIdx="1" presStyleCnt="6"/>
      <dgm:spPr/>
    </dgm:pt>
    <dgm:pt modelId="{6663904E-DCB3-40CA-8917-1605DAF80E9C}" type="pres">
      <dgm:prSet presAssocID="{25678656-525E-47D3-963D-08ED0F493736}" presName="horz1" presStyleCnt="0"/>
      <dgm:spPr/>
    </dgm:pt>
    <dgm:pt modelId="{6498B9C8-0DEB-4373-AFA0-644638247192}" type="pres">
      <dgm:prSet presAssocID="{25678656-525E-47D3-963D-08ED0F493736}" presName="tx1" presStyleLbl="revTx" presStyleIdx="1" presStyleCnt="6"/>
      <dgm:spPr/>
    </dgm:pt>
    <dgm:pt modelId="{69D48DA6-FD95-4D7B-B14A-DB481CA77809}" type="pres">
      <dgm:prSet presAssocID="{25678656-525E-47D3-963D-08ED0F493736}" presName="vert1" presStyleCnt="0"/>
      <dgm:spPr/>
    </dgm:pt>
    <dgm:pt modelId="{39DC1945-1522-49B0-BE54-EBD426EF5276}" type="pres">
      <dgm:prSet presAssocID="{61EC43B4-A955-426C-B2D2-15197D0233D3}" presName="thickLine" presStyleLbl="alignNode1" presStyleIdx="2" presStyleCnt="6"/>
      <dgm:spPr/>
    </dgm:pt>
    <dgm:pt modelId="{01D0476E-CF30-4529-A2EC-845585D8C5A3}" type="pres">
      <dgm:prSet presAssocID="{61EC43B4-A955-426C-B2D2-15197D0233D3}" presName="horz1" presStyleCnt="0"/>
      <dgm:spPr/>
    </dgm:pt>
    <dgm:pt modelId="{C4D60678-28EE-415A-9EAB-6EA26252B063}" type="pres">
      <dgm:prSet presAssocID="{61EC43B4-A955-426C-B2D2-15197D0233D3}" presName="tx1" presStyleLbl="revTx" presStyleIdx="2" presStyleCnt="6"/>
      <dgm:spPr/>
    </dgm:pt>
    <dgm:pt modelId="{3BD8358E-8A99-41BD-81C1-F5FABB815B95}" type="pres">
      <dgm:prSet presAssocID="{61EC43B4-A955-426C-B2D2-15197D0233D3}" presName="vert1" presStyleCnt="0"/>
      <dgm:spPr/>
    </dgm:pt>
    <dgm:pt modelId="{E471BEB4-32B3-4D1E-A93C-31AFA140A12B}" type="pres">
      <dgm:prSet presAssocID="{9A330D81-A7A0-43AC-ADCD-B3A8E5EBB4F3}" presName="thickLine" presStyleLbl="alignNode1" presStyleIdx="3" presStyleCnt="6"/>
      <dgm:spPr/>
    </dgm:pt>
    <dgm:pt modelId="{37DC3901-ADFA-4593-868B-06D6C41970FF}" type="pres">
      <dgm:prSet presAssocID="{9A330D81-A7A0-43AC-ADCD-B3A8E5EBB4F3}" presName="horz1" presStyleCnt="0"/>
      <dgm:spPr/>
    </dgm:pt>
    <dgm:pt modelId="{0DC411DE-E811-4116-B1AF-0C22AACE28AA}" type="pres">
      <dgm:prSet presAssocID="{9A330D81-A7A0-43AC-ADCD-B3A8E5EBB4F3}" presName="tx1" presStyleLbl="revTx" presStyleIdx="3" presStyleCnt="6"/>
      <dgm:spPr/>
    </dgm:pt>
    <dgm:pt modelId="{1EDF1FA3-DC4B-4F15-BF00-95EAF91767E0}" type="pres">
      <dgm:prSet presAssocID="{9A330D81-A7A0-43AC-ADCD-B3A8E5EBB4F3}" presName="vert1" presStyleCnt="0"/>
      <dgm:spPr/>
    </dgm:pt>
    <dgm:pt modelId="{2B6CE9B0-30BE-4398-9788-6643E102AA56}" type="pres">
      <dgm:prSet presAssocID="{4EB3A660-8FBA-47B2-86E6-79BC98F9755C}" presName="thickLine" presStyleLbl="alignNode1" presStyleIdx="4" presStyleCnt="6"/>
      <dgm:spPr/>
    </dgm:pt>
    <dgm:pt modelId="{75112443-A7B7-4872-9073-00A186D4E246}" type="pres">
      <dgm:prSet presAssocID="{4EB3A660-8FBA-47B2-86E6-79BC98F9755C}" presName="horz1" presStyleCnt="0"/>
      <dgm:spPr/>
    </dgm:pt>
    <dgm:pt modelId="{8859C5CA-AB04-436E-A62B-C1A878F0CC80}" type="pres">
      <dgm:prSet presAssocID="{4EB3A660-8FBA-47B2-86E6-79BC98F9755C}" presName="tx1" presStyleLbl="revTx" presStyleIdx="4" presStyleCnt="6"/>
      <dgm:spPr/>
    </dgm:pt>
    <dgm:pt modelId="{A9E6669D-F6B9-4DD9-BDFF-2704CCC65B44}" type="pres">
      <dgm:prSet presAssocID="{4EB3A660-8FBA-47B2-86E6-79BC98F9755C}" presName="vert1" presStyleCnt="0"/>
      <dgm:spPr/>
    </dgm:pt>
    <dgm:pt modelId="{65F05EFC-34F3-414C-9798-149576D223D2}" type="pres">
      <dgm:prSet presAssocID="{880E56A6-B979-49FD-95B3-E6277C47D883}" presName="thickLine" presStyleLbl="alignNode1" presStyleIdx="5" presStyleCnt="6"/>
      <dgm:spPr/>
    </dgm:pt>
    <dgm:pt modelId="{40102B8E-E4DF-4994-A869-C554AF715AA9}" type="pres">
      <dgm:prSet presAssocID="{880E56A6-B979-49FD-95B3-E6277C47D883}" presName="horz1" presStyleCnt="0"/>
      <dgm:spPr/>
    </dgm:pt>
    <dgm:pt modelId="{AD239B79-CD0A-4B16-8C0B-A2EFD89FBC23}" type="pres">
      <dgm:prSet presAssocID="{880E56A6-B979-49FD-95B3-E6277C47D883}" presName="tx1" presStyleLbl="revTx" presStyleIdx="5" presStyleCnt="6"/>
      <dgm:spPr/>
    </dgm:pt>
    <dgm:pt modelId="{EE419E98-2F88-49F8-9F31-3ADF181C8419}" type="pres">
      <dgm:prSet presAssocID="{880E56A6-B979-49FD-95B3-E6277C47D883}" presName="vert1" presStyleCnt="0"/>
      <dgm:spPr/>
    </dgm:pt>
  </dgm:ptLst>
  <dgm:cxnLst>
    <dgm:cxn modelId="{234B6600-B54F-4723-9832-D796D89F5D52}" srcId="{280B272D-C3A6-4CEB-8D5A-CE61C4F91D83}" destId="{30823215-97C8-4A56-A12A-65E379AAA1B6}" srcOrd="0" destOrd="0" parTransId="{8B6B7C06-2CF8-411B-BFCA-B301CE0E4E9D}" sibTransId="{C21F5C78-7F25-49C6-9090-52EA7B0498F6}"/>
    <dgm:cxn modelId="{28E3AA03-C228-480D-BABF-1C2E78A777BC}" type="presOf" srcId="{880E56A6-B979-49FD-95B3-E6277C47D883}" destId="{AD239B79-CD0A-4B16-8C0B-A2EFD89FBC23}" srcOrd="0" destOrd="0" presId="urn:microsoft.com/office/officeart/2008/layout/LinedList"/>
    <dgm:cxn modelId="{380CCF25-BD20-43BD-A3A2-3F09EF1103EB}" srcId="{280B272D-C3A6-4CEB-8D5A-CE61C4F91D83}" destId="{61EC43B4-A955-426C-B2D2-15197D0233D3}" srcOrd="2" destOrd="0" parTransId="{0BB64660-BD73-408A-BD6C-D89E5612B428}" sibTransId="{F0F0B4D5-BE87-4B22-A96A-F11A927EBED8}"/>
    <dgm:cxn modelId="{FF7C9E3B-5D53-4AFF-96D9-E0F457E6D238}" type="presOf" srcId="{61EC43B4-A955-426C-B2D2-15197D0233D3}" destId="{C4D60678-28EE-415A-9EAB-6EA26252B063}" srcOrd="0" destOrd="0" presId="urn:microsoft.com/office/officeart/2008/layout/LinedList"/>
    <dgm:cxn modelId="{1A912360-6547-47C6-A1BB-C533173E4B40}" type="presOf" srcId="{280B272D-C3A6-4CEB-8D5A-CE61C4F91D83}" destId="{A04853C2-2A6A-4C09-A5D1-E64F200351C7}" srcOrd="0" destOrd="0" presId="urn:microsoft.com/office/officeart/2008/layout/LinedList"/>
    <dgm:cxn modelId="{944CEF61-BC77-41B7-B21A-0D5C02332BDB}" srcId="{280B272D-C3A6-4CEB-8D5A-CE61C4F91D83}" destId="{9A330D81-A7A0-43AC-ADCD-B3A8E5EBB4F3}" srcOrd="3" destOrd="0" parTransId="{44D94EC9-8A66-4D12-9532-0F0D54556AED}" sibTransId="{3BA42D83-6D68-438E-B32A-873F415D5457}"/>
    <dgm:cxn modelId="{38711064-B690-40B9-9F7E-E5AFD350EBD2}" type="presOf" srcId="{25678656-525E-47D3-963D-08ED0F493736}" destId="{6498B9C8-0DEB-4373-AFA0-644638247192}" srcOrd="0" destOrd="0" presId="urn:microsoft.com/office/officeart/2008/layout/LinedList"/>
    <dgm:cxn modelId="{CE5B716D-3B13-4131-96C8-8F10ED7205A6}" type="presOf" srcId="{4EB3A660-8FBA-47B2-86E6-79BC98F9755C}" destId="{8859C5CA-AB04-436E-A62B-C1A878F0CC80}" srcOrd="0" destOrd="0" presId="urn:microsoft.com/office/officeart/2008/layout/LinedList"/>
    <dgm:cxn modelId="{D966E258-F89F-4192-B261-35FFBB48740F}" srcId="{280B272D-C3A6-4CEB-8D5A-CE61C4F91D83}" destId="{4EB3A660-8FBA-47B2-86E6-79BC98F9755C}" srcOrd="4" destOrd="0" parTransId="{E0B6A1AB-2AE0-4C96-AFCB-677437336310}" sibTransId="{32CB5F25-EF35-4DAE-9D7B-EEF07E808076}"/>
    <dgm:cxn modelId="{3D774681-2DF6-4A08-99BB-47101ECE71A1}" type="presOf" srcId="{30823215-97C8-4A56-A12A-65E379AAA1B6}" destId="{F987B83B-7121-47F8-A296-B6FF8DEBEF91}" srcOrd="0" destOrd="0" presId="urn:microsoft.com/office/officeart/2008/layout/LinedList"/>
    <dgm:cxn modelId="{6EABE499-322D-44AB-80C3-AEDFD7D3D966}" srcId="{280B272D-C3A6-4CEB-8D5A-CE61C4F91D83}" destId="{880E56A6-B979-49FD-95B3-E6277C47D883}" srcOrd="5" destOrd="0" parTransId="{0517880E-2C64-4BDB-80F0-81E0EE265E75}" sibTransId="{071F4757-CEAA-4108-89EA-5249248C6663}"/>
    <dgm:cxn modelId="{2D279CAD-78C9-4712-ACDB-A949C05E82F9}" srcId="{280B272D-C3A6-4CEB-8D5A-CE61C4F91D83}" destId="{25678656-525E-47D3-963D-08ED0F493736}" srcOrd="1" destOrd="0" parTransId="{508D7792-C625-41A0-B98A-A195F3AE1F41}" sibTransId="{6B631F0F-7DA4-42AC-AA98-322E244E01A1}"/>
    <dgm:cxn modelId="{FD7170F4-F50B-4EBD-86FC-8ED41ABC3F23}" type="presOf" srcId="{9A330D81-A7A0-43AC-ADCD-B3A8E5EBB4F3}" destId="{0DC411DE-E811-4116-B1AF-0C22AACE28AA}" srcOrd="0" destOrd="0" presId="urn:microsoft.com/office/officeart/2008/layout/LinedList"/>
    <dgm:cxn modelId="{653CB4F2-A55C-47C4-A34F-B9DD7005EECE}" type="presParOf" srcId="{A04853C2-2A6A-4C09-A5D1-E64F200351C7}" destId="{E7BDD729-7A6C-42DC-9761-112FBEBBC711}" srcOrd="0" destOrd="0" presId="urn:microsoft.com/office/officeart/2008/layout/LinedList"/>
    <dgm:cxn modelId="{F1D99A5F-21CD-480B-AC1A-4DD9C01BB587}" type="presParOf" srcId="{A04853C2-2A6A-4C09-A5D1-E64F200351C7}" destId="{0C3BE0FE-B986-4197-A895-F450B3606FC2}" srcOrd="1" destOrd="0" presId="urn:microsoft.com/office/officeart/2008/layout/LinedList"/>
    <dgm:cxn modelId="{51990E84-B45B-4C72-AB4B-C0E94B9490C9}" type="presParOf" srcId="{0C3BE0FE-B986-4197-A895-F450B3606FC2}" destId="{F987B83B-7121-47F8-A296-B6FF8DEBEF91}" srcOrd="0" destOrd="0" presId="urn:microsoft.com/office/officeart/2008/layout/LinedList"/>
    <dgm:cxn modelId="{795AD42F-2305-49EF-A32E-0760C7BF2491}" type="presParOf" srcId="{0C3BE0FE-B986-4197-A895-F450B3606FC2}" destId="{4A96C004-A6A1-45F2-A604-4DDC4EABA795}" srcOrd="1" destOrd="0" presId="urn:microsoft.com/office/officeart/2008/layout/LinedList"/>
    <dgm:cxn modelId="{7D9AA765-7852-4740-AC8B-8F045B08DC29}" type="presParOf" srcId="{A04853C2-2A6A-4C09-A5D1-E64F200351C7}" destId="{BAB76825-023F-4BEB-A19B-AD09E5622C6E}" srcOrd="2" destOrd="0" presId="urn:microsoft.com/office/officeart/2008/layout/LinedList"/>
    <dgm:cxn modelId="{71351C61-52EB-4CED-948F-80E26CCE64B4}" type="presParOf" srcId="{A04853C2-2A6A-4C09-A5D1-E64F200351C7}" destId="{6663904E-DCB3-40CA-8917-1605DAF80E9C}" srcOrd="3" destOrd="0" presId="urn:microsoft.com/office/officeart/2008/layout/LinedList"/>
    <dgm:cxn modelId="{F22F8681-703C-48F1-8F7F-F5528A6524C5}" type="presParOf" srcId="{6663904E-DCB3-40CA-8917-1605DAF80E9C}" destId="{6498B9C8-0DEB-4373-AFA0-644638247192}" srcOrd="0" destOrd="0" presId="urn:microsoft.com/office/officeart/2008/layout/LinedList"/>
    <dgm:cxn modelId="{7554A88C-16C5-4CBF-90E9-5B9A052BAB52}" type="presParOf" srcId="{6663904E-DCB3-40CA-8917-1605DAF80E9C}" destId="{69D48DA6-FD95-4D7B-B14A-DB481CA77809}" srcOrd="1" destOrd="0" presId="urn:microsoft.com/office/officeart/2008/layout/LinedList"/>
    <dgm:cxn modelId="{A13F7F41-98D3-4387-B70A-3B11382E0AB1}" type="presParOf" srcId="{A04853C2-2A6A-4C09-A5D1-E64F200351C7}" destId="{39DC1945-1522-49B0-BE54-EBD426EF5276}" srcOrd="4" destOrd="0" presId="urn:microsoft.com/office/officeart/2008/layout/LinedList"/>
    <dgm:cxn modelId="{998591D5-F5C4-4693-8867-AD5C4E91AFB2}" type="presParOf" srcId="{A04853C2-2A6A-4C09-A5D1-E64F200351C7}" destId="{01D0476E-CF30-4529-A2EC-845585D8C5A3}" srcOrd="5" destOrd="0" presId="urn:microsoft.com/office/officeart/2008/layout/LinedList"/>
    <dgm:cxn modelId="{E359E4CE-968C-4D19-B150-55FE53180E7F}" type="presParOf" srcId="{01D0476E-CF30-4529-A2EC-845585D8C5A3}" destId="{C4D60678-28EE-415A-9EAB-6EA26252B063}" srcOrd="0" destOrd="0" presId="urn:microsoft.com/office/officeart/2008/layout/LinedList"/>
    <dgm:cxn modelId="{2D598C7C-3002-4968-BE3B-322AB9B13EAF}" type="presParOf" srcId="{01D0476E-CF30-4529-A2EC-845585D8C5A3}" destId="{3BD8358E-8A99-41BD-81C1-F5FABB815B95}" srcOrd="1" destOrd="0" presId="urn:microsoft.com/office/officeart/2008/layout/LinedList"/>
    <dgm:cxn modelId="{52FDE1C5-AD02-469B-8A72-3D4A9AD03741}" type="presParOf" srcId="{A04853C2-2A6A-4C09-A5D1-E64F200351C7}" destId="{E471BEB4-32B3-4D1E-A93C-31AFA140A12B}" srcOrd="6" destOrd="0" presId="urn:microsoft.com/office/officeart/2008/layout/LinedList"/>
    <dgm:cxn modelId="{A8A4F215-9D5E-40ED-8246-648D9B107005}" type="presParOf" srcId="{A04853C2-2A6A-4C09-A5D1-E64F200351C7}" destId="{37DC3901-ADFA-4593-868B-06D6C41970FF}" srcOrd="7" destOrd="0" presId="urn:microsoft.com/office/officeart/2008/layout/LinedList"/>
    <dgm:cxn modelId="{731295BD-E224-4798-9357-68B513EEF719}" type="presParOf" srcId="{37DC3901-ADFA-4593-868B-06D6C41970FF}" destId="{0DC411DE-E811-4116-B1AF-0C22AACE28AA}" srcOrd="0" destOrd="0" presId="urn:microsoft.com/office/officeart/2008/layout/LinedList"/>
    <dgm:cxn modelId="{119968A1-7A7D-4269-9316-64994DEFDC1F}" type="presParOf" srcId="{37DC3901-ADFA-4593-868B-06D6C41970FF}" destId="{1EDF1FA3-DC4B-4F15-BF00-95EAF91767E0}" srcOrd="1" destOrd="0" presId="urn:microsoft.com/office/officeart/2008/layout/LinedList"/>
    <dgm:cxn modelId="{C14860BA-08E4-4EDC-906B-255247175F18}" type="presParOf" srcId="{A04853C2-2A6A-4C09-A5D1-E64F200351C7}" destId="{2B6CE9B0-30BE-4398-9788-6643E102AA56}" srcOrd="8" destOrd="0" presId="urn:microsoft.com/office/officeart/2008/layout/LinedList"/>
    <dgm:cxn modelId="{B6BF5B5A-83FC-4D78-B8D4-236D91F30DCE}" type="presParOf" srcId="{A04853C2-2A6A-4C09-A5D1-E64F200351C7}" destId="{75112443-A7B7-4872-9073-00A186D4E246}" srcOrd="9" destOrd="0" presId="urn:microsoft.com/office/officeart/2008/layout/LinedList"/>
    <dgm:cxn modelId="{5A86165D-3AA6-4734-9FE3-35096F033304}" type="presParOf" srcId="{75112443-A7B7-4872-9073-00A186D4E246}" destId="{8859C5CA-AB04-436E-A62B-C1A878F0CC80}" srcOrd="0" destOrd="0" presId="urn:microsoft.com/office/officeart/2008/layout/LinedList"/>
    <dgm:cxn modelId="{25B903B7-070B-4C07-9B4B-98D747BBB888}" type="presParOf" srcId="{75112443-A7B7-4872-9073-00A186D4E246}" destId="{A9E6669D-F6B9-4DD9-BDFF-2704CCC65B44}" srcOrd="1" destOrd="0" presId="urn:microsoft.com/office/officeart/2008/layout/LinedList"/>
    <dgm:cxn modelId="{0A2D2C8D-B400-4AC7-8671-25A207361FF9}" type="presParOf" srcId="{A04853C2-2A6A-4C09-A5D1-E64F200351C7}" destId="{65F05EFC-34F3-414C-9798-149576D223D2}" srcOrd="10" destOrd="0" presId="urn:microsoft.com/office/officeart/2008/layout/LinedList"/>
    <dgm:cxn modelId="{07CF7145-C39E-4F4B-B898-2D2E2D9ECEDE}" type="presParOf" srcId="{A04853C2-2A6A-4C09-A5D1-E64F200351C7}" destId="{40102B8E-E4DF-4994-A869-C554AF715AA9}" srcOrd="11" destOrd="0" presId="urn:microsoft.com/office/officeart/2008/layout/LinedList"/>
    <dgm:cxn modelId="{93441120-6A2F-4A64-8AF1-74D57FC24CAB}" type="presParOf" srcId="{40102B8E-E4DF-4994-A869-C554AF715AA9}" destId="{AD239B79-CD0A-4B16-8C0B-A2EFD89FBC23}" srcOrd="0" destOrd="0" presId="urn:microsoft.com/office/officeart/2008/layout/LinedList"/>
    <dgm:cxn modelId="{2FF3CB51-E4C6-4F16-A36F-EF8A87BEF305}" type="presParOf" srcId="{40102B8E-E4DF-4994-A869-C554AF715AA9}" destId="{EE419E98-2F88-49F8-9F31-3ADF181C841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DD729-7A6C-42DC-9761-112FBEBBC711}">
      <dsp:nvSpPr>
        <dsp:cNvPr id="0" name=""/>
        <dsp:cNvSpPr/>
      </dsp:nvSpPr>
      <dsp:spPr>
        <a:xfrm>
          <a:off x="0" y="1832"/>
          <a:ext cx="100344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87B83B-7121-47F8-A296-B6FF8DEBEF91}">
      <dsp:nvSpPr>
        <dsp:cNvPr id="0" name=""/>
        <dsp:cNvSpPr/>
      </dsp:nvSpPr>
      <dsp:spPr>
        <a:xfrm>
          <a:off x="0" y="1832"/>
          <a:ext cx="10034476" cy="62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Data</a:t>
          </a:r>
        </a:p>
      </dsp:txBody>
      <dsp:txXfrm>
        <a:off x="0" y="1832"/>
        <a:ext cx="10034476" cy="624845"/>
      </dsp:txXfrm>
    </dsp:sp>
    <dsp:sp modelId="{BAB76825-023F-4BEB-A19B-AD09E5622C6E}">
      <dsp:nvSpPr>
        <dsp:cNvPr id="0" name=""/>
        <dsp:cNvSpPr/>
      </dsp:nvSpPr>
      <dsp:spPr>
        <a:xfrm>
          <a:off x="0" y="626678"/>
          <a:ext cx="100344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8B9C8-0DEB-4373-AFA0-644638247192}">
      <dsp:nvSpPr>
        <dsp:cNvPr id="0" name=""/>
        <dsp:cNvSpPr/>
      </dsp:nvSpPr>
      <dsp:spPr>
        <a:xfrm>
          <a:off x="0" y="626678"/>
          <a:ext cx="10034476" cy="62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Data Preparation</a:t>
          </a:r>
        </a:p>
      </dsp:txBody>
      <dsp:txXfrm>
        <a:off x="0" y="626678"/>
        <a:ext cx="10034476" cy="624845"/>
      </dsp:txXfrm>
    </dsp:sp>
    <dsp:sp modelId="{39DC1945-1522-49B0-BE54-EBD426EF5276}">
      <dsp:nvSpPr>
        <dsp:cNvPr id="0" name=""/>
        <dsp:cNvSpPr/>
      </dsp:nvSpPr>
      <dsp:spPr>
        <a:xfrm>
          <a:off x="0" y="1251523"/>
          <a:ext cx="100344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D60678-28EE-415A-9EAB-6EA26252B063}">
      <dsp:nvSpPr>
        <dsp:cNvPr id="0" name=""/>
        <dsp:cNvSpPr/>
      </dsp:nvSpPr>
      <dsp:spPr>
        <a:xfrm>
          <a:off x="0" y="1251523"/>
          <a:ext cx="10034476" cy="62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Feature Engineering</a:t>
          </a:r>
        </a:p>
      </dsp:txBody>
      <dsp:txXfrm>
        <a:off x="0" y="1251523"/>
        <a:ext cx="10034476" cy="624845"/>
      </dsp:txXfrm>
    </dsp:sp>
    <dsp:sp modelId="{E471BEB4-32B3-4D1E-A93C-31AFA140A12B}">
      <dsp:nvSpPr>
        <dsp:cNvPr id="0" name=""/>
        <dsp:cNvSpPr/>
      </dsp:nvSpPr>
      <dsp:spPr>
        <a:xfrm>
          <a:off x="0" y="1876369"/>
          <a:ext cx="100344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C411DE-E811-4116-B1AF-0C22AACE28AA}">
      <dsp:nvSpPr>
        <dsp:cNvPr id="0" name=""/>
        <dsp:cNvSpPr/>
      </dsp:nvSpPr>
      <dsp:spPr>
        <a:xfrm>
          <a:off x="0" y="1876369"/>
          <a:ext cx="10034476" cy="62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Exploratory Data Analysis</a:t>
          </a:r>
        </a:p>
      </dsp:txBody>
      <dsp:txXfrm>
        <a:off x="0" y="1876369"/>
        <a:ext cx="10034476" cy="624845"/>
      </dsp:txXfrm>
    </dsp:sp>
    <dsp:sp modelId="{2B6CE9B0-30BE-4398-9788-6643E102AA56}">
      <dsp:nvSpPr>
        <dsp:cNvPr id="0" name=""/>
        <dsp:cNvSpPr/>
      </dsp:nvSpPr>
      <dsp:spPr>
        <a:xfrm>
          <a:off x="0" y="2501215"/>
          <a:ext cx="100344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59C5CA-AB04-436E-A62B-C1A878F0CC80}">
      <dsp:nvSpPr>
        <dsp:cNvPr id="0" name=""/>
        <dsp:cNvSpPr/>
      </dsp:nvSpPr>
      <dsp:spPr>
        <a:xfrm>
          <a:off x="0" y="2501215"/>
          <a:ext cx="10034476" cy="62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Model Deployment</a:t>
          </a:r>
        </a:p>
      </dsp:txBody>
      <dsp:txXfrm>
        <a:off x="0" y="2501215"/>
        <a:ext cx="10034476" cy="624845"/>
      </dsp:txXfrm>
    </dsp:sp>
    <dsp:sp modelId="{65F05EFC-34F3-414C-9798-149576D223D2}">
      <dsp:nvSpPr>
        <dsp:cNvPr id="0" name=""/>
        <dsp:cNvSpPr/>
      </dsp:nvSpPr>
      <dsp:spPr>
        <a:xfrm>
          <a:off x="0" y="3126060"/>
          <a:ext cx="100344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239B79-CD0A-4B16-8C0B-A2EFD89FBC23}">
      <dsp:nvSpPr>
        <dsp:cNvPr id="0" name=""/>
        <dsp:cNvSpPr/>
      </dsp:nvSpPr>
      <dsp:spPr>
        <a:xfrm>
          <a:off x="0" y="3126060"/>
          <a:ext cx="10034476" cy="62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Conclusion</a:t>
          </a:r>
        </a:p>
      </dsp:txBody>
      <dsp:txXfrm>
        <a:off x="0" y="3126060"/>
        <a:ext cx="10034476" cy="62484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3F60E-A632-DD4D-8D31-BA1FBE2985EF}"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52400-E79B-5E48-98C7-633525284470}" type="slidenum">
              <a:rPr lang="en-US" smtClean="0"/>
              <a:t>‹#›</a:t>
            </a:fld>
            <a:endParaRPr lang="en-US"/>
          </a:p>
        </p:txBody>
      </p:sp>
    </p:spTree>
    <p:extLst>
      <p:ext uri="{BB962C8B-B14F-4D97-AF65-F5344CB8AC3E}">
        <p14:creationId xmlns:p14="http://schemas.microsoft.com/office/powerpoint/2010/main" val="3625790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D52400-E79B-5E48-98C7-633525284470}" type="slidenum">
              <a:rPr lang="en-US" smtClean="0"/>
              <a:t>10</a:t>
            </a:fld>
            <a:endParaRPr lang="en-US"/>
          </a:p>
        </p:txBody>
      </p:sp>
    </p:spTree>
    <p:extLst>
      <p:ext uri="{BB962C8B-B14F-4D97-AF65-F5344CB8AC3E}">
        <p14:creationId xmlns:p14="http://schemas.microsoft.com/office/powerpoint/2010/main" val="4223897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D52400-E79B-5E48-98C7-633525284470}" type="slidenum">
              <a:rPr lang="en-US" smtClean="0"/>
              <a:t>11</a:t>
            </a:fld>
            <a:endParaRPr lang="en-US"/>
          </a:p>
        </p:txBody>
      </p:sp>
    </p:spTree>
    <p:extLst>
      <p:ext uri="{BB962C8B-B14F-4D97-AF65-F5344CB8AC3E}">
        <p14:creationId xmlns:p14="http://schemas.microsoft.com/office/powerpoint/2010/main" val="500600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11/30/2023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72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11/30/2023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10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11/30/2023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65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11/30/2023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83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11/30/2023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53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11/30/2023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070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11/30/2023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12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11/30/2023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12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11/30/2023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289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11/30/2023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530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11/30/2023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024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11/30/2023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98515586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40" r:id="rId7"/>
    <p:sldLayoutId id="2147483741" r:id="rId8"/>
    <p:sldLayoutId id="2147483742" r:id="rId9"/>
    <p:sldLayoutId id="2147483743"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Holographic neon on a shiny background">
            <a:extLst>
              <a:ext uri="{FF2B5EF4-FFF2-40B4-BE49-F238E27FC236}">
                <a16:creationId xmlns:a16="http://schemas.microsoft.com/office/drawing/2014/main" id="{E7838794-EFCB-F5E4-05DE-D168AE2AC0B0}"/>
              </a:ext>
            </a:extLst>
          </p:cNvPr>
          <p:cNvPicPr>
            <a:picLocks noChangeAspect="1"/>
          </p:cNvPicPr>
          <p:nvPr/>
        </p:nvPicPr>
        <p:blipFill rotWithShape="1">
          <a:blip r:embed="rId2">
            <a:duotone>
              <a:schemeClr val="accent1">
                <a:shade val="45000"/>
                <a:satMod val="135000"/>
              </a:schemeClr>
              <a:prstClr val="white"/>
            </a:duotone>
            <a:alphaModFix amt="35000"/>
          </a:blip>
          <a:srcRect t="15608" b="123"/>
          <a:stretch/>
        </p:blipFill>
        <p:spPr>
          <a:xfrm>
            <a:off x="144379" y="312823"/>
            <a:ext cx="11872458" cy="6281881"/>
          </a:xfrm>
          <a:prstGeom prst="rect">
            <a:avLst/>
          </a:prstGeom>
        </p:spPr>
      </p:pic>
      <p:sp>
        <p:nvSpPr>
          <p:cNvPr id="2" name="Title 1">
            <a:extLst>
              <a:ext uri="{FF2B5EF4-FFF2-40B4-BE49-F238E27FC236}">
                <a16:creationId xmlns:a16="http://schemas.microsoft.com/office/drawing/2014/main" id="{031EA3C9-AC73-68CA-E4EF-928C396DE5F7}"/>
              </a:ext>
            </a:extLst>
          </p:cNvPr>
          <p:cNvSpPr>
            <a:spLocks noGrp="1"/>
          </p:cNvSpPr>
          <p:nvPr>
            <p:ph type="ctrTitle"/>
          </p:nvPr>
        </p:nvSpPr>
        <p:spPr>
          <a:xfrm>
            <a:off x="683994" y="1296047"/>
            <a:ext cx="9458628" cy="2847058"/>
          </a:xfrm>
        </p:spPr>
        <p:txBody>
          <a:bodyPr anchor="b">
            <a:normAutofit/>
          </a:bodyPr>
          <a:lstStyle/>
          <a:p>
            <a:r>
              <a:rPr lang="en-US" sz="4000" b="1" u="sng" dirty="0">
                <a:solidFill>
                  <a:schemeClr val="bg1"/>
                </a:solidFill>
                <a:effectLst/>
              </a:rPr>
              <a:t>Flight Price Detection</a:t>
            </a:r>
            <a:br>
              <a:rPr lang="en-US" sz="2400" b="1" dirty="0">
                <a:solidFill>
                  <a:schemeClr val="bg1"/>
                </a:solidFill>
                <a:effectLst/>
              </a:rPr>
            </a:br>
            <a:r>
              <a:rPr lang="en-US" sz="2400" b="1" dirty="0">
                <a:solidFill>
                  <a:schemeClr val="bg1"/>
                </a:solidFill>
                <a:effectLst/>
              </a:rPr>
              <a:t>			</a:t>
            </a:r>
            <a:br>
              <a:rPr lang="en-US" sz="2400" b="1" dirty="0">
                <a:solidFill>
                  <a:schemeClr val="bg1"/>
                </a:solidFill>
                <a:effectLst/>
              </a:rPr>
            </a:br>
            <a:r>
              <a:rPr lang="en-US" sz="2400" b="1" dirty="0">
                <a:solidFill>
                  <a:schemeClr val="bg1"/>
                </a:solidFill>
                <a:effectLst/>
              </a:rPr>
              <a:t>Group 9-  </a:t>
            </a:r>
            <a:r>
              <a:rPr lang="en-US" sz="2000" b="1" dirty="0">
                <a:solidFill>
                  <a:schemeClr val="bg1"/>
                </a:solidFill>
                <a:effectLst/>
              </a:rPr>
              <a:t>Predicting Optimal Airfares through Advanced Regression </a:t>
            </a:r>
            <a:br>
              <a:rPr lang="en-US" sz="3200" dirty="0">
                <a:solidFill>
                  <a:schemeClr val="bg1"/>
                </a:solidFill>
              </a:rPr>
            </a:br>
            <a:endParaRPr lang="en-US" sz="8800" dirty="0">
              <a:solidFill>
                <a:schemeClr val="bg1"/>
              </a:solidFill>
            </a:endParaRPr>
          </a:p>
        </p:txBody>
      </p:sp>
      <p:sp>
        <p:nvSpPr>
          <p:cNvPr id="3" name="Subtitle 2">
            <a:extLst>
              <a:ext uri="{FF2B5EF4-FFF2-40B4-BE49-F238E27FC236}">
                <a16:creationId xmlns:a16="http://schemas.microsoft.com/office/drawing/2014/main" id="{59938C81-B21F-78A1-8267-B651F70D563A}"/>
              </a:ext>
            </a:extLst>
          </p:cNvPr>
          <p:cNvSpPr>
            <a:spLocks noGrp="1"/>
          </p:cNvSpPr>
          <p:nvPr>
            <p:ph type="subTitle" idx="1"/>
          </p:nvPr>
        </p:nvSpPr>
        <p:spPr>
          <a:xfrm>
            <a:off x="1335504" y="4895022"/>
            <a:ext cx="10561017" cy="1211061"/>
          </a:xfrm>
        </p:spPr>
        <p:txBody>
          <a:bodyPr anchor="ctr">
            <a:noAutofit/>
          </a:bodyPr>
          <a:lstStyle/>
          <a:p>
            <a:pPr algn="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Guna Sekhar Chowdary </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Kollu</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pPr algn="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Yogesh </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Muppiri</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pPr algn="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Srija</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Mannam,</a:t>
            </a:r>
          </a:p>
          <a:p>
            <a:pPr algn="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Sai Madhan </a:t>
            </a:r>
            <a:r>
              <a:rPr lang="en-IN" sz="1800" b="1"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Muthyam</a:t>
            </a:r>
            <a:r>
              <a:rPr lang="en-IN" sz="18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algn="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Veda Swaroop Dasagrandhi,</a:t>
            </a:r>
          </a:p>
          <a:p>
            <a:pPr algn="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Bhanu Kiran Reddy </a:t>
            </a:r>
            <a:r>
              <a:rPr lang="en-IN" sz="1800" b="1"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Eedala</a:t>
            </a:r>
            <a:endPar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r"/>
            <a:endParaRPr lang="en-US" b="1" dirty="0">
              <a:solidFill>
                <a:srgbClr val="FFFFFF"/>
              </a:solidFill>
              <a:ea typeface="Verdana" panose="020B0604030504040204" pitchFamily="34" charset="0"/>
              <a:cs typeface="Verdana" panose="020B0604030504040204" pitchFamily="34" charset="0"/>
            </a:endParaRP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pic>
        <p:nvPicPr>
          <p:cNvPr id="12" name="Graphic 11" descr="Take Off with solid fill">
            <a:extLst>
              <a:ext uri="{FF2B5EF4-FFF2-40B4-BE49-F238E27FC236}">
                <a16:creationId xmlns:a16="http://schemas.microsoft.com/office/drawing/2014/main" id="{6AE44E8D-EE97-945B-5C84-C08F2E6C37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91185" y="548681"/>
            <a:ext cx="1926107" cy="1926107"/>
          </a:xfrm>
          <a:prstGeom prst="rect">
            <a:avLst/>
          </a:prstGeom>
        </p:spPr>
      </p:pic>
    </p:spTree>
    <p:extLst>
      <p:ext uri="{BB962C8B-B14F-4D97-AF65-F5344CB8AC3E}">
        <p14:creationId xmlns:p14="http://schemas.microsoft.com/office/powerpoint/2010/main" val="96898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BA59-E1D3-C75C-55AB-1998DD62E664}"/>
              </a:ext>
            </a:extLst>
          </p:cNvPr>
          <p:cNvSpPr>
            <a:spLocks noGrp="1"/>
          </p:cNvSpPr>
          <p:nvPr>
            <p:ph type="title"/>
          </p:nvPr>
        </p:nvSpPr>
        <p:spPr>
          <a:xfrm>
            <a:off x="838200" y="145196"/>
            <a:ext cx="10515600" cy="1325563"/>
          </a:xfrm>
        </p:spPr>
        <p:txBody>
          <a:bodyPr>
            <a:normAutofit/>
          </a:bodyPr>
          <a:lstStyle/>
          <a:p>
            <a:r>
              <a:rPr lang="en-US" sz="3600" b="1" dirty="0">
                <a:solidFill>
                  <a:schemeClr val="tx2"/>
                </a:solidFill>
              </a:rPr>
              <a:t>Exploratory Data Analysis</a:t>
            </a:r>
          </a:p>
        </p:txBody>
      </p:sp>
      <p:pic>
        <p:nvPicPr>
          <p:cNvPr id="14" name="Content Placeholder 4" descr="Chart, histogram&#10;&#10;Description automatically generated">
            <a:extLst>
              <a:ext uri="{FF2B5EF4-FFF2-40B4-BE49-F238E27FC236}">
                <a16:creationId xmlns:a16="http://schemas.microsoft.com/office/drawing/2014/main" id="{CAE6C745-79AE-2738-D8EE-0E39F4EFFB3F}"/>
              </a:ext>
            </a:extLst>
          </p:cNvPr>
          <p:cNvPicPr>
            <a:picLocks/>
          </p:cNvPicPr>
          <p:nvPr/>
        </p:nvPicPr>
        <p:blipFill>
          <a:blip r:embed="rId3"/>
          <a:stretch>
            <a:fillRect/>
          </a:stretch>
        </p:blipFill>
        <p:spPr>
          <a:xfrm>
            <a:off x="1120409" y="1666494"/>
            <a:ext cx="4650699" cy="2740181"/>
          </a:xfrm>
          <a:prstGeom prst="rect">
            <a:avLst/>
          </a:prstGeom>
        </p:spPr>
      </p:pic>
      <p:sp>
        <p:nvSpPr>
          <p:cNvPr id="15" name="TextBox 14">
            <a:extLst>
              <a:ext uri="{FF2B5EF4-FFF2-40B4-BE49-F238E27FC236}">
                <a16:creationId xmlns:a16="http://schemas.microsoft.com/office/drawing/2014/main" id="{376F4429-1319-54C5-CDF3-21843C30F9CB}"/>
              </a:ext>
            </a:extLst>
          </p:cNvPr>
          <p:cNvSpPr txBox="1"/>
          <p:nvPr/>
        </p:nvSpPr>
        <p:spPr>
          <a:xfrm>
            <a:off x="838200" y="4762837"/>
            <a:ext cx="10233391" cy="156966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00000"/>
                </a:solidFill>
                <a:effectLst/>
              </a:rPr>
              <a:t>Price data forms a continuous distribution with mean of 8998.73 and is skewed to the right which indicates that majority of the data points are concentrated on the left side of the graph, and there are some outliers on the right side</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This indicates that there are some flights with very high prices that are affecting the overall distribution of prices, making it skewed to the right</a:t>
            </a:r>
          </a:p>
        </p:txBody>
      </p:sp>
      <p:pic>
        <p:nvPicPr>
          <p:cNvPr id="19" name="Picture 18" descr="Chart, histogram&#10;&#10;Description automatically generated">
            <a:extLst>
              <a:ext uri="{FF2B5EF4-FFF2-40B4-BE49-F238E27FC236}">
                <a16:creationId xmlns:a16="http://schemas.microsoft.com/office/drawing/2014/main" id="{4648B520-0AC6-A92F-3339-A0AC731322E4}"/>
              </a:ext>
            </a:extLst>
          </p:cNvPr>
          <p:cNvPicPr>
            <a:picLocks/>
          </p:cNvPicPr>
          <p:nvPr/>
        </p:nvPicPr>
        <p:blipFill>
          <a:blip r:embed="rId4"/>
          <a:stretch>
            <a:fillRect/>
          </a:stretch>
        </p:blipFill>
        <p:spPr>
          <a:xfrm>
            <a:off x="6559117" y="1666493"/>
            <a:ext cx="4650698" cy="2740181"/>
          </a:xfrm>
          <a:prstGeom prst="rect">
            <a:avLst/>
          </a:prstGeom>
        </p:spPr>
      </p:pic>
    </p:spTree>
    <p:extLst>
      <p:ext uri="{BB962C8B-B14F-4D97-AF65-F5344CB8AC3E}">
        <p14:creationId xmlns:p14="http://schemas.microsoft.com/office/powerpoint/2010/main" val="411807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Chart, line chart&#10;&#10;Description automatically generated">
            <a:extLst>
              <a:ext uri="{FF2B5EF4-FFF2-40B4-BE49-F238E27FC236}">
                <a16:creationId xmlns:a16="http://schemas.microsoft.com/office/drawing/2014/main" id="{89FCA653-A44E-F53A-0774-A46905287BC4}"/>
              </a:ext>
            </a:extLst>
          </p:cNvPr>
          <p:cNvPicPr>
            <a:picLocks/>
          </p:cNvPicPr>
          <p:nvPr/>
        </p:nvPicPr>
        <p:blipFill rotWithShape="1">
          <a:blip r:embed="rId3"/>
          <a:srcRect t="31214"/>
          <a:stretch/>
        </p:blipFill>
        <p:spPr>
          <a:xfrm>
            <a:off x="977023" y="641014"/>
            <a:ext cx="5359981" cy="3704844"/>
          </a:xfrm>
          <a:prstGeom prst="rect">
            <a:avLst/>
          </a:prstGeom>
        </p:spPr>
      </p:pic>
      <p:sp>
        <p:nvSpPr>
          <p:cNvPr id="5" name="TextBox 4">
            <a:extLst>
              <a:ext uri="{FF2B5EF4-FFF2-40B4-BE49-F238E27FC236}">
                <a16:creationId xmlns:a16="http://schemas.microsoft.com/office/drawing/2014/main" id="{056A494F-437B-81C3-6EF2-C54568C6AD52}"/>
              </a:ext>
            </a:extLst>
          </p:cNvPr>
          <p:cNvSpPr txBox="1"/>
          <p:nvPr/>
        </p:nvSpPr>
        <p:spPr>
          <a:xfrm>
            <a:off x="891965" y="4821866"/>
            <a:ext cx="4902780" cy="1569660"/>
          </a:xfrm>
          <a:prstGeom prst="rect">
            <a:avLst/>
          </a:prstGeom>
          <a:noFill/>
        </p:spPr>
        <p:txBody>
          <a:bodyPr wrap="square" rtlCol="0">
            <a:spAutoFit/>
          </a:bodyPr>
          <a:lstStyle/>
          <a:p>
            <a:pPr marL="285750" indent="-285750" algn="l" rtl="0">
              <a:buFont typeface="Arial" panose="020B0604020202020204" pitchFamily="34" charset="0"/>
              <a:buChar char="•"/>
            </a:pPr>
            <a:r>
              <a:rPr lang="en-US" sz="1600" b="0" i="0" dirty="0" err="1">
                <a:solidFill>
                  <a:srgbClr val="000000"/>
                </a:solidFill>
                <a:effectLst/>
              </a:rPr>
              <a:t>Truejet</a:t>
            </a:r>
            <a:r>
              <a:rPr lang="en-US" sz="1600" b="0" i="0" dirty="0">
                <a:solidFill>
                  <a:srgbClr val="000000"/>
                </a:solidFill>
                <a:effectLst/>
              </a:rPr>
              <a:t>, SpiceJet, IndiGo and Air Asia offer air tickets at the most affordable prices on average</a:t>
            </a:r>
          </a:p>
          <a:p>
            <a:pPr marL="285750" indent="-285750" algn="l" rtl="0">
              <a:buFont typeface="Arial" panose="020B0604020202020204" pitchFamily="34" charset="0"/>
              <a:buChar char="•"/>
            </a:pPr>
            <a:endParaRPr lang="en-US" sz="1600" b="0" i="0" dirty="0">
              <a:solidFill>
                <a:srgbClr val="000000"/>
              </a:solidFill>
              <a:effectLst/>
            </a:endParaRPr>
          </a:p>
          <a:p>
            <a:pPr marL="285750" indent="-285750" algn="l" rtl="0">
              <a:buFont typeface="Arial" panose="020B0604020202020204" pitchFamily="34" charset="0"/>
              <a:buChar char="•"/>
            </a:pPr>
            <a:r>
              <a:rPr lang="en-US" sz="1600" b="0" i="0" dirty="0">
                <a:solidFill>
                  <a:srgbClr val="000000"/>
                </a:solidFill>
                <a:effectLst/>
              </a:rPr>
              <a:t>Jet Airways, Multiple carriers, Air India and Vistara are the most expensive on average</a:t>
            </a:r>
            <a:endParaRPr lang="en-US" sz="1600" b="0" i="0" dirty="0">
              <a:solidFill>
                <a:srgbClr val="000000"/>
              </a:solidFill>
              <a:effectLst/>
              <a:latin typeface="Helvetica Neue" panose="02000503000000020004" pitchFamily="2" charset="0"/>
            </a:endParaRPr>
          </a:p>
        </p:txBody>
      </p:sp>
      <p:pic>
        <p:nvPicPr>
          <p:cNvPr id="6" name="Picture 5" descr="Chart, bar chart&#10;&#10;Description automatically generated">
            <a:extLst>
              <a:ext uri="{FF2B5EF4-FFF2-40B4-BE49-F238E27FC236}">
                <a16:creationId xmlns:a16="http://schemas.microsoft.com/office/drawing/2014/main" id="{25DC7DD0-310C-5293-3B39-228922832E8C}"/>
              </a:ext>
            </a:extLst>
          </p:cNvPr>
          <p:cNvPicPr>
            <a:picLocks/>
          </p:cNvPicPr>
          <p:nvPr/>
        </p:nvPicPr>
        <p:blipFill>
          <a:blip r:embed="rId4"/>
          <a:stretch>
            <a:fillRect/>
          </a:stretch>
        </p:blipFill>
        <p:spPr>
          <a:xfrm>
            <a:off x="6656439" y="641014"/>
            <a:ext cx="5179724" cy="3845967"/>
          </a:xfrm>
          <a:prstGeom prst="rect">
            <a:avLst/>
          </a:prstGeom>
        </p:spPr>
      </p:pic>
      <p:sp>
        <p:nvSpPr>
          <p:cNvPr id="7" name="TextBox 6">
            <a:extLst>
              <a:ext uri="{FF2B5EF4-FFF2-40B4-BE49-F238E27FC236}">
                <a16:creationId xmlns:a16="http://schemas.microsoft.com/office/drawing/2014/main" id="{2A97A9F5-55DF-FBA5-D985-51C07C2653FD}"/>
              </a:ext>
            </a:extLst>
          </p:cNvPr>
          <p:cNvSpPr txBox="1"/>
          <p:nvPr/>
        </p:nvSpPr>
        <p:spPr>
          <a:xfrm>
            <a:off x="6545155" y="4900482"/>
            <a:ext cx="4754880"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00000"/>
                </a:solidFill>
                <a:effectLst/>
                <a:latin typeface="Helvetica Neue" panose="02000503000000020004" pitchFamily="2" charset="0"/>
              </a:rPr>
              <a:t>Jet Airways has the highest number of flights followed by IndiGo and Air India</a:t>
            </a:r>
          </a:p>
        </p:txBody>
      </p:sp>
    </p:spTree>
    <p:extLst>
      <p:ext uri="{BB962C8B-B14F-4D97-AF65-F5344CB8AC3E}">
        <p14:creationId xmlns:p14="http://schemas.microsoft.com/office/powerpoint/2010/main" val="415113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25A5F374-6190-6885-C80D-ACED86B0F7F1}"/>
              </a:ext>
            </a:extLst>
          </p:cNvPr>
          <p:cNvPicPr>
            <a:picLocks/>
          </p:cNvPicPr>
          <p:nvPr/>
        </p:nvPicPr>
        <p:blipFill>
          <a:blip r:embed="rId2"/>
          <a:stretch>
            <a:fillRect/>
          </a:stretch>
        </p:blipFill>
        <p:spPr>
          <a:xfrm>
            <a:off x="1153563" y="990715"/>
            <a:ext cx="4740301" cy="3060976"/>
          </a:xfrm>
          <a:prstGeom prst="rect">
            <a:avLst/>
          </a:prstGeom>
        </p:spPr>
      </p:pic>
      <p:sp>
        <p:nvSpPr>
          <p:cNvPr id="15" name="TextBox 14">
            <a:extLst>
              <a:ext uri="{FF2B5EF4-FFF2-40B4-BE49-F238E27FC236}">
                <a16:creationId xmlns:a16="http://schemas.microsoft.com/office/drawing/2014/main" id="{263D1090-005D-4994-840A-4D7AE5E2EF19}"/>
              </a:ext>
            </a:extLst>
          </p:cNvPr>
          <p:cNvSpPr txBox="1"/>
          <p:nvPr/>
        </p:nvSpPr>
        <p:spPr>
          <a:xfrm>
            <a:off x="1318810" y="4577455"/>
            <a:ext cx="4232829" cy="830997"/>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00000"/>
                </a:solidFill>
                <a:effectLst/>
              </a:rPr>
              <a:t>Cochin is the most popular destination followed by Bangalore, New Delhi, Hyderabad and Kolkata</a:t>
            </a:r>
          </a:p>
        </p:txBody>
      </p:sp>
      <p:pic>
        <p:nvPicPr>
          <p:cNvPr id="28" name="Picture 27" descr="Chart, bar chart&#10;&#10;Description automatically generated">
            <a:extLst>
              <a:ext uri="{FF2B5EF4-FFF2-40B4-BE49-F238E27FC236}">
                <a16:creationId xmlns:a16="http://schemas.microsoft.com/office/drawing/2014/main" id="{318C76AF-2CF6-9322-FD29-56AEA4CF7ECF}"/>
              </a:ext>
            </a:extLst>
          </p:cNvPr>
          <p:cNvPicPr>
            <a:picLocks noChangeAspect="1"/>
          </p:cNvPicPr>
          <p:nvPr/>
        </p:nvPicPr>
        <p:blipFill>
          <a:blip r:embed="rId3"/>
          <a:stretch>
            <a:fillRect/>
          </a:stretch>
        </p:blipFill>
        <p:spPr>
          <a:xfrm>
            <a:off x="6976752" y="833399"/>
            <a:ext cx="4642003" cy="3069750"/>
          </a:xfrm>
          <a:prstGeom prst="rect">
            <a:avLst/>
          </a:prstGeom>
        </p:spPr>
      </p:pic>
      <p:sp>
        <p:nvSpPr>
          <p:cNvPr id="29" name="TextBox 28">
            <a:extLst>
              <a:ext uri="{FF2B5EF4-FFF2-40B4-BE49-F238E27FC236}">
                <a16:creationId xmlns:a16="http://schemas.microsoft.com/office/drawing/2014/main" id="{9F7AD30F-7474-121F-27F3-BB10E8B498C2}"/>
              </a:ext>
            </a:extLst>
          </p:cNvPr>
          <p:cNvSpPr txBox="1"/>
          <p:nvPr/>
        </p:nvSpPr>
        <p:spPr>
          <a:xfrm>
            <a:off x="7473845" y="4454344"/>
            <a:ext cx="4051848" cy="1077218"/>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00000"/>
                </a:solidFill>
                <a:effectLst/>
                <a:latin typeface="Helvetica Neue" panose="02000503000000020004" pitchFamily="2" charset="0"/>
              </a:rPr>
              <a:t>Highest number of flights have only 1 stop between source and destination while second highest number of flights are non-stop</a:t>
            </a:r>
            <a:endParaRPr lang="en-US" sz="1600" b="0" i="0" dirty="0">
              <a:solidFill>
                <a:srgbClr val="000000"/>
              </a:solidFill>
              <a:effectLst/>
            </a:endParaRPr>
          </a:p>
        </p:txBody>
      </p:sp>
    </p:spTree>
    <p:extLst>
      <p:ext uri="{BB962C8B-B14F-4D97-AF65-F5344CB8AC3E}">
        <p14:creationId xmlns:p14="http://schemas.microsoft.com/office/powerpoint/2010/main" val="703808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350D498D-1554-BDEF-416F-E7C2E70594E9}"/>
              </a:ext>
            </a:extLst>
          </p:cNvPr>
          <p:cNvPicPr>
            <a:picLocks/>
          </p:cNvPicPr>
          <p:nvPr/>
        </p:nvPicPr>
        <p:blipFill>
          <a:blip r:embed="rId2"/>
          <a:stretch>
            <a:fillRect/>
          </a:stretch>
        </p:blipFill>
        <p:spPr>
          <a:xfrm>
            <a:off x="6516915" y="574630"/>
            <a:ext cx="5030043" cy="3465741"/>
          </a:xfrm>
          <a:prstGeom prst="rect">
            <a:avLst/>
          </a:prstGeom>
        </p:spPr>
      </p:pic>
      <p:sp>
        <p:nvSpPr>
          <p:cNvPr id="5" name="TextBox 4">
            <a:extLst>
              <a:ext uri="{FF2B5EF4-FFF2-40B4-BE49-F238E27FC236}">
                <a16:creationId xmlns:a16="http://schemas.microsoft.com/office/drawing/2014/main" id="{F313801F-3C0E-948A-325D-9ACCFFA3D67A}"/>
              </a:ext>
            </a:extLst>
          </p:cNvPr>
          <p:cNvSpPr txBox="1"/>
          <p:nvPr/>
        </p:nvSpPr>
        <p:spPr>
          <a:xfrm>
            <a:off x="6915521" y="4426439"/>
            <a:ext cx="4232829" cy="830997"/>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00000"/>
                </a:solidFill>
                <a:effectLst/>
              </a:rPr>
              <a:t>Highest number of flights are from New Delhi followed by Kolkata, Bangalore, Mumbai and Chennai</a:t>
            </a:r>
          </a:p>
        </p:txBody>
      </p:sp>
      <p:pic>
        <p:nvPicPr>
          <p:cNvPr id="6" name="Picture 5" descr="Chart, bar chart&#10;&#10;Description automatically generated">
            <a:extLst>
              <a:ext uri="{FF2B5EF4-FFF2-40B4-BE49-F238E27FC236}">
                <a16:creationId xmlns:a16="http://schemas.microsoft.com/office/drawing/2014/main" id="{F62D57ED-1D05-70E7-7604-CC9615F88C41}"/>
              </a:ext>
            </a:extLst>
          </p:cNvPr>
          <p:cNvPicPr>
            <a:picLocks/>
          </p:cNvPicPr>
          <p:nvPr/>
        </p:nvPicPr>
        <p:blipFill>
          <a:blip r:embed="rId3"/>
          <a:stretch>
            <a:fillRect/>
          </a:stretch>
        </p:blipFill>
        <p:spPr>
          <a:xfrm>
            <a:off x="991491" y="574631"/>
            <a:ext cx="4867048" cy="3701163"/>
          </a:xfrm>
          <a:prstGeom prst="rect">
            <a:avLst/>
          </a:prstGeom>
        </p:spPr>
      </p:pic>
      <p:sp>
        <p:nvSpPr>
          <p:cNvPr id="7" name="TextBox 6">
            <a:extLst>
              <a:ext uri="{FF2B5EF4-FFF2-40B4-BE49-F238E27FC236}">
                <a16:creationId xmlns:a16="http://schemas.microsoft.com/office/drawing/2014/main" id="{E3DB21A3-E523-42C8-5760-626C61700967}"/>
              </a:ext>
            </a:extLst>
          </p:cNvPr>
          <p:cNvSpPr txBox="1"/>
          <p:nvPr/>
        </p:nvSpPr>
        <p:spPr>
          <a:xfrm>
            <a:off x="1099646" y="4472606"/>
            <a:ext cx="5104509" cy="1569660"/>
          </a:xfrm>
          <a:prstGeom prst="rect">
            <a:avLst/>
          </a:prstGeom>
          <a:noFill/>
        </p:spPr>
        <p:txBody>
          <a:bodyPr wrap="square" rtlCol="0">
            <a:spAutoFit/>
          </a:bodyPr>
          <a:lstStyle/>
          <a:p>
            <a:pPr marL="285750" indent="-285750" algn="l" rtl="0">
              <a:buFont typeface="Arial" panose="020B0604020202020204" pitchFamily="34" charset="0"/>
              <a:buChar char="•"/>
            </a:pPr>
            <a:r>
              <a:rPr lang="en-US" sz="1600" b="0" i="0" dirty="0">
                <a:solidFill>
                  <a:srgbClr val="000000"/>
                </a:solidFill>
                <a:effectLst/>
              </a:rPr>
              <a:t>From above graphs it can be observed that on an average, the flight prices are the highest for January, with the prices being lowest for April</a:t>
            </a:r>
          </a:p>
          <a:p>
            <a:pPr marL="285750" indent="-285750" algn="l" rtl="0">
              <a:buFont typeface="Arial" panose="020B0604020202020204" pitchFamily="34" charset="0"/>
              <a:buChar char="•"/>
            </a:pPr>
            <a:endParaRPr lang="en-US" sz="1600" b="0" i="0" dirty="0">
              <a:solidFill>
                <a:srgbClr val="000000"/>
              </a:solidFill>
              <a:effectLst/>
            </a:endParaRPr>
          </a:p>
          <a:p>
            <a:pPr marL="285750" indent="-285750" algn="l" rtl="0">
              <a:buFont typeface="Arial" panose="020B0604020202020204" pitchFamily="34" charset="0"/>
              <a:buChar char="•"/>
            </a:pPr>
            <a:r>
              <a:rPr lang="en-US" sz="1600" b="0" i="0" dirty="0">
                <a:solidFill>
                  <a:srgbClr val="000000"/>
                </a:solidFill>
                <a:effectLst/>
              </a:rPr>
              <a:t>Flight Ticket prices are the highest on Thursdays followed by Mondays and Sundays</a:t>
            </a:r>
          </a:p>
        </p:txBody>
      </p:sp>
    </p:spTree>
    <p:extLst>
      <p:ext uri="{BB962C8B-B14F-4D97-AF65-F5344CB8AC3E}">
        <p14:creationId xmlns:p14="http://schemas.microsoft.com/office/powerpoint/2010/main" val="306293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8D95C25A-A8E3-6560-AB52-6F0755E312EA}"/>
              </a:ext>
            </a:extLst>
          </p:cNvPr>
          <p:cNvPicPr>
            <a:picLocks noChangeAspect="1"/>
          </p:cNvPicPr>
          <p:nvPr/>
        </p:nvPicPr>
        <p:blipFill>
          <a:blip r:embed="rId2"/>
          <a:stretch>
            <a:fillRect/>
          </a:stretch>
        </p:blipFill>
        <p:spPr>
          <a:xfrm>
            <a:off x="1048096" y="758577"/>
            <a:ext cx="5047904" cy="3575171"/>
          </a:xfrm>
          <a:prstGeom prst="rect">
            <a:avLst/>
          </a:prstGeom>
        </p:spPr>
      </p:pic>
      <p:pic>
        <p:nvPicPr>
          <p:cNvPr id="7" name="Picture 6" descr="Chart, scatter chart&#10;&#10;Description automatically generated">
            <a:extLst>
              <a:ext uri="{FF2B5EF4-FFF2-40B4-BE49-F238E27FC236}">
                <a16:creationId xmlns:a16="http://schemas.microsoft.com/office/drawing/2014/main" id="{253908D1-2DC7-CED2-929A-D19D34FE223B}"/>
              </a:ext>
            </a:extLst>
          </p:cNvPr>
          <p:cNvPicPr>
            <a:picLocks noChangeAspect="1"/>
          </p:cNvPicPr>
          <p:nvPr/>
        </p:nvPicPr>
        <p:blipFill>
          <a:blip r:embed="rId3"/>
          <a:stretch>
            <a:fillRect/>
          </a:stretch>
        </p:blipFill>
        <p:spPr>
          <a:xfrm>
            <a:off x="6531241" y="841469"/>
            <a:ext cx="5288646" cy="3409385"/>
          </a:xfrm>
          <a:prstGeom prst="rect">
            <a:avLst/>
          </a:prstGeom>
        </p:spPr>
      </p:pic>
      <p:sp>
        <p:nvSpPr>
          <p:cNvPr id="8" name="TextBox 7">
            <a:extLst>
              <a:ext uri="{FF2B5EF4-FFF2-40B4-BE49-F238E27FC236}">
                <a16:creationId xmlns:a16="http://schemas.microsoft.com/office/drawing/2014/main" id="{168F2083-AB52-6274-9447-A53B797384AB}"/>
              </a:ext>
            </a:extLst>
          </p:cNvPr>
          <p:cNvSpPr txBox="1"/>
          <p:nvPr/>
        </p:nvSpPr>
        <p:spPr>
          <a:xfrm>
            <a:off x="1228424" y="5362064"/>
            <a:ext cx="10051778" cy="830997"/>
          </a:xfrm>
          <a:prstGeom prst="rect">
            <a:avLst/>
          </a:prstGeom>
          <a:noFill/>
        </p:spPr>
        <p:txBody>
          <a:bodyPr wrap="square" rtlCol="0">
            <a:spAutoFit/>
          </a:bodyPr>
          <a:lstStyle/>
          <a:p>
            <a:pPr marL="171450" indent="-171450">
              <a:buFont typeface="Arial" panose="020B0604020202020204" pitchFamily="34" charset="0"/>
              <a:buChar char="•"/>
            </a:pPr>
            <a:r>
              <a:rPr lang="en-US" sz="1600" dirty="0"/>
              <a:t>There is a linear </a:t>
            </a:r>
            <a:r>
              <a:rPr lang="en-US" sz="1600" b="0" i="0" dirty="0">
                <a:solidFill>
                  <a:srgbClr val="000000"/>
                </a:solidFill>
                <a:effectLst/>
              </a:rPr>
              <a:t>relationship between Price and flight duration but not a very strong one. There are many exceptions or variations due to other factors like the airline, the route, the time of booking, and so on. </a:t>
            </a:r>
            <a:endParaRPr lang="en-US" sz="1600" dirty="0"/>
          </a:p>
        </p:txBody>
      </p:sp>
    </p:spTree>
    <p:extLst>
      <p:ext uri="{BB962C8B-B14F-4D97-AF65-F5344CB8AC3E}">
        <p14:creationId xmlns:p14="http://schemas.microsoft.com/office/powerpoint/2010/main" val="3041211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559262DE-38E7-B398-91A1-9BD0930DAFB5}"/>
              </a:ext>
            </a:extLst>
          </p:cNvPr>
          <p:cNvPicPr>
            <a:picLocks noChangeAspect="1"/>
          </p:cNvPicPr>
          <p:nvPr/>
        </p:nvPicPr>
        <p:blipFill>
          <a:blip r:embed="rId2"/>
          <a:stretch>
            <a:fillRect/>
          </a:stretch>
        </p:blipFill>
        <p:spPr>
          <a:xfrm>
            <a:off x="982271" y="445368"/>
            <a:ext cx="4897534" cy="3700048"/>
          </a:xfrm>
          <a:prstGeom prst="rect">
            <a:avLst/>
          </a:prstGeom>
        </p:spPr>
      </p:pic>
      <p:pic>
        <p:nvPicPr>
          <p:cNvPr id="5" name="Picture 4" descr="Chart, line chart&#10;&#10;Description automatically generated">
            <a:extLst>
              <a:ext uri="{FF2B5EF4-FFF2-40B4-BE49-F238E27FC236}">
                <a16:creationId xmlns:a16="http://schemas.microsoft.com/office/drawing/2014/main" id="{F7BB6CEE-7AA5-9BF1-0988-7D960D28E086}"/>
              </a:ext>
            </a:extLst>
          </p:cNvPr>
          <p:cNvPicPr>
            <a:picLocks/>
          </p:cNvPicPr>
          <p:nvPr/>
        </p:nvPicPr>
        <p:blipFill>
          <a:blip r:embed="rId3"/>
          <a:stretch>
            <a:fillRect/>
          </a:stretch>
        </p:blipFill>
        <p:spPr>
          <a:xfrm>
            <a:off x="6634716" y="444627"/>
            <a:ext cx="5071729" cy="3489420"/>
          </a:xfrm>
          <a:prstGeom prst="rect">
            <a:avLst/>
          </a:prstGeom>
        </p:spPr>
      </p:pic>
      <p:sp>
        <p:nvSpPr>
          <p:cNvPr id="6" name="TextBox 5">
            <a:extLst>
              <a:ext uri="{FF2B5EF4-FFF2-40B4-BE49-F238E27FC236}">
                <a16:creationId xmlns:a16="http://schemas.microsoft.com/office/drawing/2014/main" id="{19C55952-8916-B44F-F21E-6B91D880DCF2}"/>
              </a:ext>
            </a:extLst>
          </p:cNvPr>
          <p:cNvSpPr txBox="1"/>
          <p:nvPr/>
        </p:nvSpPr>
        <p:spPr>
          <a:xfrm>
            <a:off x="1448066" y="4983609"/>
            <a:ext cx="8863478" cy="1323439"/>
          </a:xfrm>
          <a:prstGeom prst="rect">
            <a:avLst/>
          </a:prstGeom>
          <a:noFill/>
        </p:spPr>
        <p:txBody>
          <a:bodyPr wrap="square" rtlCol="0">
            <a:spAutoFit/>
          </a:bodyPr>
          <a:lstStyle/>
          <a:p>
            <a:pPr marL="171450" indent="-171450">
              <a:buFont typeface="Arial" panose="020B0604020202020204" pitchFamily="34" charset="0"/>
              <a:buChar char="•"/>
            </a:pPr>
            <a:r>
              <a:rPr lang="en-US" sz="1600" b="0" i="0" dirty="0">
                <a:solidFill>
                  <a:srgbClr val="000000"/>
                </a:solidFill>
                <a:effectLst/>
                <a:latin typeface="Helvetica Neue" panose="02000503000000020004" pitchFamily="2" charset="0"/>
              </a:rPr>
              <a:t>Number of Stops impact the travel time of Airlines</a:t>
            </a:r>
          </a:p>
          <a:p>
            <a:pPr marL="171450" indent="-171450">
              <a:buFont typeface="Arial" panose="020B0604020202020204" pitchFamily="34" charset="0"/>
              <a:buChar char="•"/>
            </a:pPr>
            <a:endParaRPr lang="en-US" sz="1600" b="0" i="0" dirty="0">
              <a:solidFill>
                <a:srgbClr val="000000"/>
              </a:solidFill>
              <a:effectLst/>
              <a:latin typeface="Helvetica Neue" panose="02000503000000020004" pitchFamily="2" charset="0"/>
            </a:endParaRPr>
          </a:p>
          <a:p>
            <a:pPr marL="171450" indent="-171450">
              <a:buFont typeface="Arial" panose="020B0604020202020204" pitchFamily="34" charset="0"/>
              <a:buChar char="•"/>
            </a:pPr>
            <a:r>
              <a:rPr lang="en-US" sz="1600" b="0" i="0" dirty="0">
                <a:solidFill>
                  <a:srgbClr val="000000"/>
                </a:solidFill>
                <a:effectLst/>
                <a:latin typeface="Helvetica Neue" panose="02000503000000020004" pitchFamily="2" charset="0"/>
              </a:rPr>
              <a:t>Also, number of Stops impact the Air Ticket Pricing of Airlines</a:t>
            </a:r>
          </a:p>
          <a:p>
            <a:pPr marL="171450" indent="-171450">
              <a:buFont typeface="Arial" panose="020B0604020202020204" pitchFamily="34" charset="0"/>
              <a:buChar char="•"/>
            </a:pPr>
            <a:endParaRPr lang="en-US" sz="1600" b="0" i="0" dirty="0">
              <a:solidFill>
                <a:srgbClr val="000000"/>
              </a:solidFill>
              <a:effectLst/>
              <a:latin typeface="Helvetica Neue" panose="02000503000000020004" pitchFamily="2" charset="0"/>
            </a:endParaRPr>
          </a:p>
          <a:p>
            <a:pPr marL="171450" indent="-171450">
              <a:buFont typeface="Arial" panose="020B0604020202020204" pitchFamily="34" charset="0"/>
              <a:buChar char="•"/>
            </a:pPr>
            <a:r>
              <a:rPr lang="en-US" sz="1600" b="0" i="0" dirty="0">
                <a:solidFill>
                  <a:srgbClr val="000000"/>
                </a:solidFill>
                <a:effectLst/>
                <a:latin typeface="Helvetica Neue" panose="02000503000000020004" pitchFamily="2" charset="0"/>
              </a:rPr>
              <a:t>Greater the number of stops, higher the price.</a:t>
            </a:r>
            <a:endParaRPr lang="en-US" sz="1600" dirty="0"/>
          </a:p>
        </p:txBody>
      </p:sp>
    </p:spTree>
    <p:extLst>
      <p:ext uri="{BB962C8B-B14F-4D97-AF65-F5344CB8AC3E}">
        <p14:creationId xmlns:p14="http://schemas.microsoft.com/office/powerpoint/2010/main" val="1305927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B8E157CC-B451-E703-B7C2-217E7F71CFB0}"/>
              </a:ext>
            </a:extLst>
          </p:cNvPr>
          <p:cNvPicPr>
            <a:picLocks noChangeAspect="1"/>
          </p:cNvPicPr>
          <p:nvPr/>
        </p:nvPicPr>
        <p:blipFill>
          <a:blip r:embed="rId2"/>
          <a:stretch>
            <a:fillRect/>
          </a:stretch>
        </p:blipFill>
        <p:spPr>
          <a:xfrm>
            <a:off x="1003535" y="561585"/>
            <a:ext cx="10374445" cy="4030012"/>
          </a:xfrm>
          <a:prstGeom prst="rect">
            <a:avLst/>
          </a:prstGeom>
        </p:spPr>
      </p:pic>
      <p:sp>
        <p:nvSpPr>
          <p:cNvPr id="5" name="TextBox 4">
            <a:extLst>
              <a:ext uri="{FF2B5EF4-FFF2-40B4-BE49-F238E27FC236}">
                <a16:creationId xmlns:a16="http://schemas.microsoft.com/office/drawing/2014/main" id="{625DAB1E-94F3-A7DC-292D-942E729EA8FB}"/>
              </a:ext>
            </a:extLst>
          </p:cNvPr>
          <p:cNvSpPr txBox="1"/>
          <p:nvPr/>
        </p:nvSpPr>
        <p:spPr>
          <a:xfrm>
            <a:off x="1269920" y="5132465"/>
            <a:ext cx="9841673" cy="1077218"/>
          </a:xfrm>
          <a:prstGeom prst="rect">
            <a:avLst/>
          </a:prstGeom>
          <a:noFill/>
        </p:spPr>
        <p:txBody>
          <a:bodyPr wrap="square" rtlCol="0">
            <a:spAutoFit/>
          </a:bodyPr>
          <a:lstStyle/>
          <a:p>
            <a:pPr marL="171450" indent="-171450" algn="l" rtl="0">
              <a:buFont typeface="Arial" panose="020B0604020202020204" pitchFamily="34" charset="0"/>
              <a:buChar char="•"/>
            </a:pPr>
            <a:r>
              <a:rPr lang="en-US" sz="1600" b="0" i="0" dirty="0">
                <a:solidFill>
                  <a:srgbClr val="000000"/>
                </a:solidFill>
                <a:effectLst/>
                <a:latin typeface="Helvetica Neue" panose="02000503000000020004" pitchFamily="2" charset="0"/>
              </a:rPr>
              <a:t>Cochin and Bangalore are the most expensive destinations and Kolkata and Hyderabad are the most affordable</a:t>
            </a:r>
          </a:p>
          <a:p>
            <a:pPr marL="171450" indent="-171450" algn="l" rtl="0">
              <a:buFont typeface="Arial" panose="020B0604020202020204" pitchFamily="34" charset="0"/>
              <a:buChar char="•"/>
            </a:pPr>
            <a:endParaRPr lang="en-US" sz="1600" b="0" i="0" dirty="0">
              <a:solidFill>
                <a:srgbClr val="000000"/>
              </a:solidFill>
              <a:effectLst/>
              <a:latin typeface="Helvetica Neue" panose="02000503000000020004" pitchFamily="2" charset="0"/>
            </a:endParaRPr>
          </a:p>
          <a:p>
            <a:pPr marL="171450" indent="-171450" algn="l" rtl="0">
              <a:buFont typeface="Arial" panose="020B0604020202020204" pitchFamily="34" charset="0"/>
              <a:buChar char="•"/>
            </a:pPr>
            <a:r>
              <a:rPr lang="en-US" sz="1600" b="0" i="0" dirty="0">
                <a:solidFill>
                  <a:srgbClr val="000000"/>
                </a:solidFill>
                <a:effectLst/>
                <a:latin typeface="Helvetica Neue" panose="02000503000000020004" pitchFamily="2" charset="0"/>
              </a:rPr>
              <a:t>Air Asia and Indigo provide most affordable </a:t>
            </a:r>
            <a:r>
              <a:rPr lang="en-US" sz="1600" b="0" i="0" dirty="0" err="1">
                <a:solidFill>
                  <a:srgbClr val="000000"/>
                </a:solidFill>
                <a:effectLst/>
                <a:latin typeface="Helvetica Neue" panose="02000503000000020004" pitchFamily="2" charset="0"/>
              </a:rPr>
              <a:t>Airtickets</a:t>
            </a:r>
            <a:r>
              <a:rPr lang="en-US" sz="1600" b="0" i="0" dirty="0">
                <a:solidFill>
                  <a:srgbClr val="000000"/>
                </a:solidFill>
                <a:effectLst/>
                <a:latin typeface="Helvetica Neue" panose="02000503000000020004" pitchFamily="2" charset="0"/>
              </a:rPr>
              <a:t> to the destinations</a:t>
            </a:r>
          </a:p>
        </p:txBody>
      </p:sp>
    </p:spTree>
    <p:extLst>
      <p:ext uri="{BB962C8B-B14F-4D97-AF65-F5344CB8AC3E}">
        <p14:creationId xmlns:p14="http://schemas.microsoft.com/office/powerpoint/2010/main" val="36012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91340A-092A-C5CA-4FBF-F6453DCF555A}"/>
              </a:ext>
            </a:extLst>
          </p:cNvPr>
          <p:cNvSpPr txBox="1"/>
          <p:nvPr/>
        </p:nvSpPr>
        <p:spPr>
          <a:xfrm>
            <a:off x="893134" y="329609"/>
            <a:ext cx="7336465" cy="400110"/>
          </a:xfrm>
          <a:prstGeom prst="rect">
            <a:avLst/>
          </a:prstGeom>
          <a:noFill/>
        </p:spPr>
        <p:txBody>
          <a:bodyPr wrap="square" rtlCol="0">
            <a:spAutoFit/>
          </a:bodyPr>
          <a:lstStyle/>
          <a:p>
            <a:r>
              <a:rPr lang="en-US" sz="2000" dirty="0"/>
              <a:t>Removing Outliers Using Z-score Method</a:t>
            </a:r>
          </a:p>
        </p:txBody>
      </p:sp>
      <p:pic>
        <p:nvPicPr>
          <p:cNvPr id="6" name="Picture 5" descr="A picture containing chart&#10;&#10;Description automatically generated">
            <a:extLst>
              <a:ext uri="{FF2B5EF4-FFF2-40B4-BE49-F238E27FC236}">
                <a16:creationId xmlns:a16="http://schemas.microsoft.com/office/drawing/2014/main" id="{D0266920-6BC1-BC6C-D396-72016A60ABC0}"/>
              </a:ext>
            </a:extLst>
          </p:cNvPr>
          <p:cNvPicPr>
            <a:picLocks noChangeAspect="1"/>
          </p:cNvPicPr>
          <p:nvPr/>
        </p:nvPicPr>
        <p:blipFill>
          <a:blip r:embed="rId2"/>
          <a:stretch>
            <a:fillRect/>
          </a:stretch>
        </p:blipFill>
        <p:spPr>
          <a:xfrm>
            <a:off x="893134" y="917949"/>
            <a:ext cx="9107904" cy="1475128"/>
          </a:xfrm>
          <a:prstGeom prst="rect">
            <a:avLst/>
          </a:prstGeom>
        </p:spPr>
      </p:pic>
      <p:pic>
        <p:nvPicPr>
          <p:cNvPr id="8" name="Picture 7" descr="Graphical user interface, text, application, chat or text message&#10;&#10;Description automatically generated">
            <a:extLst>
              <a:ext uri="{FF2B5EF4-FFF2-40B4-BE49-F238E27FC236}">
                <a16:creationId xmlns:a16="http://schemas.microsoft.com/office/drawing/2014/main" id="{84F786F0-AC26-BF36-1E4B-D836D8718794}"/>
              </a:ext>
            </a:extLst>
          </p:cNvPr>
          <p:cNvPicPr>
            <a:picLocks noChangeAspect="1"/>
          </p:cNvPicPr>
          <p:nvPr/>
        </p:nvPicPr>
        <p:blipFill>
          <a:blip r:embed="rId3"/>
          <a:stretch>
            <a:fillRect/>
          </a:stretch>
        </p:blipFill>
        <p:spPr>
          <a:xfrm>
            <a:off x="919568" y="2977625"/>
            <a:ext cx="3848100" cy="2070100"/>
          </a:xfrm>
          <a:prstGeom prst="rect">
            <a:avLst/>
          </a:prstGeom>
        </p:spPr>
      </p:pic>
      <p:pic>
        <p:nvPicPr>
          <p:cNvPr id="10" name="Picture 9" descr="Chart, histogram&#10;&#10;Description automatically generated">
            <a:extLst>
              <a:ext uri="{FF2B5EF4-FFF2-40B4-BE49-F238E27FC236}">
                <a16:creationId xmlns:a16="http://schemas.microsoft.com/office/drawing/2014/main" id="{56DF5F8D-C0C2-2505-83F5-AC6A54B76E31}"/>
              </a:ext>
            </a:extLst>
          </p:cNvPr>
          <p:cNvPicPr>
            <a:picLocks noChangeAspect="1"/>
          </p:cNvPicPr>
          <p:nvPr/>
        </p:nvPicPr>
        <p:blipFill>
          <a:blip r:embed="rId4"/>
          <a:stretch>
            <a:fillRect/>
          </a:stretch>
        </p:blipFill>
        <p:spPr>
          <a:xfrm>
            <a:off x="6005035" y="2870350"/>
            <a:ext cx="3497816" cy="2808655"/>
          </a:xfrm>
          <a:prstGeom prst="rect">
            <a:avLst/>
          </a:prstGeom>
        </p:spPr>
      </p:pic>
      <p:sp>
        <p:nvSpPr>
          <p:cNvPr id="11" name="TextBox 10">
            <a:extLst>
              <a:ext uri="{FF2B5EF4-FFF2-40B4-BE49-F238E27FC236}">
                <a16:creationId xmlns:a16="http://schemas.microsoft.com/office/drawing/2014/main" id="{4FE39BF8-55E9-E520-9218-42209CE5DA3E}"/>
              </a:ext>
            </a:extLst>
          </p:cNvPr>
          <p:cNvSpPr txBox="1"/>
          <p:nvPr/>
        </p:nvSpPr>
        <p:spPr>
          <a:xfrm>
            <a:off x="6145970" y="5848501"/>
            <a:ext cx="3215945" cy="307777"/>
          </a:xfrm>
          <a:prstGeom prst="rect">
            <a:avLst/>
          </a:prstGeom>
          <a:noFill/>
        </p:spPr>
        <p:txBody>
          <a:bodyPr wrap="none" rtlCol="0">
            <a:spAutoFit/>
          </a:bodyPr>
          <a:lstStyle/>
          <a:p>
            <a:r>
              <a:rPr lang="en-US" sz="1400" dirty="0"/>
              <a:t>A lot of outliers have been removed</a:t>
            </a:r>
          </a:p>
        </p:txBody>
      </p:sp>
    </p:spTree>
    <p:extLst>
      <p:ext uri="{BB962C8B-B14F-4D97-AF65-F5344CB8AC3E}">
        <p14:creationId xmlns:p14="http://schemas.microsoft.com/office/powerpoint/2010/main" val="419505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179F-14B7-6BA2-D930-5CC6C24C1629}"/>
              </a:ext>
            </a:extLst>
          </p:cNvPr>
          <p:cNvSpPr>
            <a:spLocks noGrp="1"/>
          </p:cNvSpPr>
          <p:nvPr>
            <p:ph type="title"/>
          </p:nvPr>
        </p:nvSpPr>
        <p:spPr>
          <a:xfrm>
            <a:off x="838200" y="43084"/>
            <a:ext cx="10515600" cy="1325563"/>
          </a:xfrm>
        </p:spPr>
        <p:txBody>
          <a:bodyPr>
            <a:normAutofit/>
          </a:bodyPr>
          <a:lstStyle/>
          <a:p>
            <a:r>
              <a:rPr lang="en-US" sz="4000" dirty="0">
                <a:solidFill>
                  <a:schemeClr val="tx2"/>
                </a:solidFill>
              </a:rPr>
              <a:t>Finding Correlation</a:t>
            </a:r>
          </a:p>
        </p:txBody>
      </p:sp>
      <p:pic>
        <p:nvPicPr>
          <p:cNvPr id="5" name="Content Placeholder 4" descr="A picture containing text&#10;&#10;Description automatically generated">
            <a:extLst>
              <a:ext uri="{FF2B5EF4-FFF2-40B4-BE49-F238E27FC236}">
                <a16:creationId xmlns:a16="http://schemas.microsoft.com/office/drawing/2014/main" id="{125DF586-9384-8CAC-4FFA-D4B5C50365D0}"/>
              </a:ext>
            </a:extLst>
          </p:cNvPr>
          <p:cNvPicPr>
            <a:picLocks noGrp="1" noChangeAspect="1"/>
          </p:cNvPicPr>
          <p:nvPr>
            <p:ph idx="1"/>
          </p:nvPr>
        </p:nvPicPr>
        <p:blipFill>
          <a:blip r:embed="rId2"/>
          <a:stretch>
            <a:fillRect/>
          </a:stretch>
        </p:blipFill>
        <p:spPr>
          <a:xfrm>
            <a:off x="1082228" y="1509823"/>
            <a:ext cx="8561502" cy="5209400"/>
          </a:xfrm>
        </p:spPr>
      </p:pic>
    </p:spTree>
    <p:extLst>
      <p:ext uri="{BB962C8B-B14F-4D97-AF65-F5344CB8AC3E}">
        <p14:creationId xmlns:p14="http://schemas.microsoft.com/office/powerpoint/2010/main" val="1073098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waterfall chart&#10;&#10;Description automatically generated">
            <a:extLst>
              <a:ext uri="{FF2B5EF4-FFF2-40B4-BE49-F238E27FC236}">
                <a16:creationId xmlns:a16="http://schemas.microsoft.com/office/drawing/2014/main" id="{836CE938-E740-804E-C5AE-C69D26E1780D}"/>
              </a:ext>
            </a:extLst>
          </p:cNvPr>
          <p:cNvPicPr>
            <a:picLocks noGrp="1" noChangeAspect="1"/>
          </p:cNvPicPr>
          <p:nvPr>
            <p:ph idx="1"/>
          </p:nvPr>
        </p:nvPicPr>
        <p:blipFill>
          <a:blip r:embed="rId2"/>
          <a:stretch>
            <a:fillRect/>
          </a:stretch>
        </p:blipFill>
        <p:spPr>
          <a:xfrm>
            <a:off x="1128356" y="390230"/>
            <a:ext cx="9801913" cy="4351338"/>
          </a:xfrm>
        </p:spPr>
      </p:pic>
      <p:sp>
        <p:nvSpPr>
          <p:cNvPr id="6" name="TextBox 5">
            <a:extLst>
              <a:ext uri="{FF2B5EF4-FFF2-40B4-BE49-F238E27FC236}">
                <a16:creationId xmlns:a16="http://schemas.microsoft.com/office/drawing/2014/main" id="{8326CE46-0C73-7AB4-F419-A1830D696F8E}"/>
              </a:ext>
            </a:extLst>
          </p:cNvPr>
          <p:cNvSpPr txBox="1"/>
          <p:nvPr/>
        </p:nvSpPr>
        <p:spPr>
          <a:xfrm>
            <a:off x="1626337" y="4923609"/>
            <a:ext cx="9567996" cy="1200329"/>
          </a:xfrm>
          <a:prstGeom prst="rect">
            <a:avLst/>
          </a:prstGeom>
          <a:noFill/>
        </p:spPr>
        <p:txBody>
          <a:bodyPr wrap="square" rtlCol="0">
            <a:spAutoFit/>
          </a:bodyPr>
          <a:lstStyle/>
          <a:p>
            <a:r>
              <a:rPr lang="en-US" b="0" i="0" dirty="0">
                <a:solidFill>
                  <a:srgbClr val="000000"/>
                </a:solidFill>
                <a:effectLst/>
              </a:rPr>
              <a:t>It is observed that Duration(mins), </a:t>
            </a:r>
            <a:r>
              <a:rPr lang="en-US" b="0" i="0" dirty="0" err="1">
                <a:solidFill>
                  <a:srgbClr val="000000"/>
                </a:solidFill>
                <a:effectLst/>
              </a:rPr>
              <a:t>Airline_Jet</a:t>
            </a:r>
            <a:r>
              <a:rPr lang="en-US" b="0" i="0" dirty="0">
                <a:solidFill>
                  <a:srgbClr val="000000"/>
                </a:solidFill>
                <a:effectLst/>
              </a:rPr>
              <a:t> Airways, Total_Stops_1 stop and Total_Stops_2 stops have the highest positive correlation with Price, while </a:t>
            </a:r>
            <a:r>
              <a:rPr lang="en-US" b="0" i="0" dirty="0" err="1">
                <a:solidFill>
                  <a:srgbClr val="000000"/>
                </a:solidFill>
                <a:effectLst/>
              </a:rPr>
              <a:t>Airline_Spicejet</a:t>
            </a:r>
            <a:r>
              <a:rPr lang="en-US" b="0" i="0" dirty="0">
                <a:solidFill>
                  <a:srgbClr val="000000"/>
                </a:solidFill>
                <a:effectLst/>
              </a:rPr>
              <a:t>, </a:t>
            </a:r>
            <a:r>
              <a:rPr lang="en-US" b="0" i="0" dirty="0" err="1">
                <a:solidFill>
                  <a:srgbClr val="000000"/>
                </a:solidFill>
                <a:effectLst/>
              </a:rPr>
              <a:t>Airline_IndiGo</a:t>
            </a:r>
            <a:r>
              <a:rPr lang="en-US" b="0" i="0" dirty="0">
                <a:solidFill>
                  <a:srgbClr val="000000"/>
                </a:solidFill>
                <a:effectLst/>
              </a:rPr>
              <a:t>, </a:t>
            </a:r>
            <a:r>
              <a:rPr lang="en-US" b="0" i="0" dirty="0" err="1">
                <a:solidFill>
                  <a:srgbClr val="000000"/>
                </a:solidFill>
                <a:effectLst/>
              </a:rPr>
              <a:t>Total_Stops_non</a:t>
            </a:r>
            <a:r>
              <a:rPr lang="en-US" b="0" i="0" dirty="0">
                <a:solidFill>
                  <a:srgbClr val="000000"/>
                </a:solidFill>
                <a:effectLst/>
              </a:rPr>
              <a:t>-stop have the highest negative correlation with Price.</a:t>
            </a:r>
            <a:endParaRPr lang="en-US" dirty="0"/>
          </a:p>
        </p:txBody>
      </p:sp>
    </p:spTree>
    <p:extLst>
      <p:ext uri="{BB962C8B-B14F-4D97-AF65-F5344CB8AC3E}">
        <p14:creationId xmlns:p14="http://schemas.microsoft.com/office/powerpoint/2010/main" val="155369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5DC2-8489-91E3-0EE6-05224D054D49}"/>
              </a:ext>
            </a:extLst>
          </p:cNvPr>
          <p:cNvSpPr>
            <a:spLocks noGrp="1"/>
          </p:cNvSpPr>
          <p:nvPr>
            <p:ph type="title"/>
          </p:nvPr>
        </p:nvSpPr>
        <p:spPr/>
        <p:txBody>
          <a:bodyPr>
            <a:normAutofit/>
          </a:bodyPr>
          <a:lstStyle/>
          <a:p>
            <a:r>
              <a:rPr lang="en-US" sz="2800" u="sng" dirty="0">
                <a:solidFill>
                  <a:schemeClr val="tx2"/>
                </a:solidFill>
              </a:rPr>
              <a:t>Agenda </a:t>
            </a:r>
            <a:r>
              <a:rPr lang="en-US" u="sng" dirty="0">
                <a:solidFill>
                  <a:schemeClr val="tx2"/>
                </a:solidFill>
              </a:rPr>
              <a:t>:</a:t>
            </a:r>
          </a:p>
        </p:txBody>
      </p:sp>
      <p:graphicFrame>
        <p:nvGraphicFramePr>
          <p:cNvPr id="5" name="Content Placeholder 2">
            <a:extLst>
              <a:ext uri="{FF2B5EF4-FFF2-40B4-BE49-F238E27FC236}">
                <a16:creationId xmlns:a16="http://schemas.microsoft.com/office/drawing/2014/main" id="{30BDF0E2-C6BA-AEEB-9375-1B8F61AC1AF1}"/>
              </a:ext>
            </a:extLst>
          </p:cNvPr>
          <p:cNvGraphicFramePr>
            <a:graphicFrameLocks noGrp="1"/>
          </p:cNvGraphicFramePr>
          <p:nvPr>
            <p:ph idx="1"/>
            <p:extLst>
              <p:ext uri="{D42A27DB-BD31-4B8C-83A1-F6EECF244321}">
                <p14:modId xmlns:p14="http://schemas.microsoft.com/office/powerpoint/2010/main" val="3092751639"/>
              </p:ext>
            </p:extLst>
          </p:nvPr>
        </p:nvGraphicFramePr>
        <p:xfrm>
          <a:off x="1010092" y="2509284"/>
          <a:ext cx="10034477" cy="3752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1763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BA59-E1D3-C75C-55AB-1998DD62E664}"/>
              </a:ext>
            </a:extLst>
          </p:cNvPr>
          <p:cNvSpPr>
            <a:spLocks noGrp="1"/>
          </p:cNvSpPr>
          <p:nvPr>
            <p:ph type="title"/>
          </p:nvPr>
        </p:nvSpPr>
        <p:spPr/>
        <p:txBody>
          <a:bodyPr/>
          <a:lstStyle/>
          <a:p>
            <a:r>
              <a:rPr lang="en-US" dirty="0">
                <a:solidFill>
                  <a:schemeClr val="tx2"/>
                </a:solidFill>
              </a:rPr>
              <a:t>Model Deployment</a:t>
            </a:r>
          </a:p>
        </p:txBody>
      </p:sp>
      <p:sp>
        <p:nvSpPr>
          <p:cNvPr id="3" name="Content Placeholder 2">
            <a:extLst>
              <a:ext uri="{FF2B5EF4-FFF2-40B4-BE49-F238E27FC236}">
                <a16:creationId xmlns:a16="http://schemas.microsoft.com/office/drawing/2014/main" id="{E480938A-EA58-E8A9-647F-EC7220062D2E}"/>
              </a:ext>
            </a:extLst>
          </p:cNvPr>
          <p:cNvSpPr>
            <a:spLocks noGrp="1"/>
          </p:cNvSpPr>
          <p:nvPr>
            <p:ph idx="1"/>
          </p:nvPr>
        </p:nvSpPr>
        <p:spPr>
          <a:xfrm>
            <a:off x="838200" y="1825624"/>
            <a:ext cx="10515600" cy="4872887"/>
          </a:xfrm>
        </p:spPr>
        <p:txBody>
          <a:bodyPr>
            <a:normAutofit/>
          </a:bodyPr>
          <a:lstStyle/>
          <a:p>
            <a:pPr marL="0" indent="0">
              <a:buNone/>
            </a:pPr>
            <a:endParaRPr lang="en-US" sz="2000" b="1" i="0" u="sng" dirty="0">
              <a:solidFill>
                <a:schemeClr val="accent1"/>
              </a:solidFill>
              <a:effectLst/>
              <a:latin typeface="Söhne"/>
            </a:endParaRPr>
          </a:p>
          <a:p>
            <a:pPr marL="0" indent="0">
              <a:buNone/>
            </a:pPr>
            <a:endParaRPr lang="en-US" sz="2000" b="1" u="sng" dirty="0">
              <a:solidFill>
                <a:schemeClr val="accent1"/>
              </a:solidFill>
              <a:latin typeface="Söhne"/>
            </a:endParaRPr>
          </a:p>
          <a:p>
            <a:pPr marL="0" indent="0">
              <a:buNone/>
            </a:pPr>
            <a:endParaRPr lang="en-US" sz="2000" b="1" i="0" u="sng" dirty="0">
              <a:solidFill>
                <a:schemeClr val="accent1"/>
              </a:solidFill>
              <a:effectLst/>
              <a:latin typeface="Söhne"/>
            </a:endParaRPr>
          </a:p>
          <a:p>
            <a:pPr marL="0" indent="0">
              <a:buNone/>
            </a:pPr>
            <a:endParaRPr lang="en-US" sz="2000" b="1" u="sng" dirty="0">
              <a:solidFill>
                <a:schemeClr val="accent1"/>
              </a:solidFill>
              <a:latin typeface="Söhne"/>
            </a:endParaRPr>
          </a:p>
          <a:p>
            <a:pPr marL="0" indent="0">
              <a:buNone/>
            </a:pPr>
            <a:endParaRPr lang="en-US" sz="2000" b="1" i="0" u="sng" dirty="0">
              <a:solidFill>
                <a:schemeClr val="accent1"/>
              </a:solidFill>
              <a:effectLst/>
              <a:latin typeface="Söhne"/>
            </a:endParaRPr>
          </a:p>
          <a:p>
            <a:pPr marL="0" indent="0">
              <a:buNone/>
            </a:pPr>
            <a:endParaRPr lang="en-US" sz="2000" b="1" u="sng" dirty="0">
              <a:solidFill>
                <a:schemeClr val="accent1"/>
              </a:solidFill>
              <a:latin typeface="Söhne"/>
            </a:endParaRPr>
          </a:p>
          <a:p>
            <a:pPr marL="0" indent="0">
              <a:buNone/>
            </a:pPr>
            <a:endParaRPr lang="en-US" sz="2000" b="1" i="0" u="sng" dirty="0">
              <a:solidFill>
                <a:schemeClr val="accent1"/>
              </a:solidFill>
              <a:effectLst/>
              <a:latin typeface="Söhne"/>
            </a:endParaRPr>
          </a:p>
          <a:p>
            <a:pPr marL="0" indent="0">
              <a:buNone/>
            </a:pPr>
            <a:endParaRPr lang="en-US" sz="2000" b="1" i="0" u="sng" dirty="0">
              <a:solidFill>
                <a:schemeClr val="accent1"/>
              </a:solidFill>
              <a:effectLst/>
              <a:latin typeface="Söhne"/>
            </a:endParaRPr>
          </a:p>
        </p:txBody>
      </p:sp>
      <p:sp>
        <p:nvSpPr>
          <p:cNvPr id="5" name="TextBox 4">
            <a:extLst>
              <a:ext uri="{FF2B5EF4-FFF2-40B4-BE49-F238E27FC236}">
                <a16:creationId xmlns:a16="http://schemas.microsoft.com/office/drawing/2014/main" id="{0832AF78-5D68-B5A8-4E18-E203A092A660}"/>
              </a:ext>
            </a:extLst>
          </p:cNvPr>
          <p:cNvSpPr txBox="1"/>
          <p:nvPr/>
        </p:nvSpPr>
        <p:spPr>
          <a:xfrm>
            <a:off x="1189423" y="1825624"/>
            <a:ext cx="10515600" cy="3785652"/>
          </a:xfrm>
          <a:prstGeom prst="rect">
            <a:avLst/>
          </a:prstGeom>
          <a:noFill/>
        </p:spPr>
        <p:txBody>
          <a:bodyPr wrap="square" rtlCol="0">
            <a:spAutoFit/>
          </a:bodyPr>
          <a:lstStyle/>
          <a:p>
            <a:pPr marL="342900" indent="-342900">
              <a:buFont typeface="Arial" panose="020B0604020202020204" pitchFamily="34" charset="0"/>
              <a:buChar char="•"/>
            </a:pPr>
            <a:endParaRPr lang="en-US" sz="3600" dirty="0"/>
          </a:p>
          <a:p>
            <a:pPr marL="342900" indent="-342900">
              <a:buFont typeface="Arial" panose="020B0604020202020204" pitchFamily="34" charset="0"/>
              <a:buChar char="•"/>
            </a:pPr>
            <a:r>
              <a:rPr lang="en-US" sz="2400" dirty="0"/>
              <a:t>Random Forest Regression Model</a:t>
            </a:r>
          </a:p>
          <a:p>
            <a:pPr marL="342900" indent="-342900">
              <a:buFont typeface="Arial" panose="020B0604020202020204" pitchFamily="34" charset="0"/>
              <a:buChar char="•"/>
            </a:pPr>
            <a:r>
              <a:rPr lang="en-US" sz="2400" dirty="0"/>
              <a:t>Ridge Regression Model</a:t>
            </a:r>
          </a:p>
          <a:p>
            <a:pPr marL="342900" indent="-342900">
              <a:buFont typeface="Arial" panose="020B0604020202020204" pitchFamily="34" charset="0"/>
              <a:buChar char="•"/>
            </a:pPr>
            <a:r>
              <a:rPr lang="en-US" sz="2400" dirty="0"/>
              <a:t>XGB Regression Model</a:t>
            </a:r>
          </a:p>
          <a:p>
            <a:pPr marL="342900" indent="-342900">
              <a:buFont typeface="Arial" panose="020B0604020202020204" pitchFamily="34" charset="0"/>
              <a:buChar char="•"/>
            </a:pPr>
            <a:r>
              <a:rPr lang="en-US" sz="2400" dirty="0"/>
              <a:t>Support Vector Regression Model</a:t>
            </a:r>
          </a:p>
          <a:p>
            <a:pPr marL="342900" indent="-342900">
              <a:buFont typeface="Arial" panose="020B0604020202020204" pitchFamily="34" charset="0"/>
              <a:buChar char="•"/>
            </a:pPr>
            <a:r>
              <a:rPr lang="en-US" sz="2400" dirty="0"/>
              <a:t>Decision Tree Regression Model</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3600" dirty="0"/>
          </a:p>
        </p:txBody>
      </p:sp>
    </p:spTree>
    <p:extLst>
      <p:ext uri="{BB962C8B-B14F-4D97-AF65-F5344CB8AC3E}">
        <p14:creationId xmlns:p14="http://schemas.microsoft.com/office/powerpoint/2010/main" val="323411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1FB3-5105-428E-53BB-FFDA641B0AD9}"/>
              </a:ext>
            </a:extLst>
          </p:cNvPr>
          <p:cNvSpPr>
            <a:spLocks noGrp="1"/>
          </p:cNvSpPr>
          <p:nvPr>
            <p:ph type="title"/>
          </p:nvPr>
        </p:nvSpPr>
        <p:spPr>
          <a:xfrm>
            <a:off x="838200" y="862842"/>
            <a:ext cx="10515600" cy="1325563"/>
          </a:xfrm>
        </p:spPr>
        <p:txBody>
          <a:bodyPr>
            <a:noAutofit/>
          </a:bodyPr>
          <a:lstStyle/>
          <a:p>
            <a:pPr rtl="0"/>
            <a:r>
              <a:rPr lang="en-US" sz="2400" b="0" i="0" dirty="0">
                <a:solidFill>
                  <a:srgbClr val="000000"/>
                </a:solidFill>
                <a:effectLst/>
                <a:latin typeface="+mn-lt"/>
              </a:rPr>
              <a:t>This is a Regression Problem since Target/ Label column ('Price') has Continuous type of Data : </a:t>
            </a:r>
            <a:br>
              <a:rPr lang="en-US" sz="3200" b="0" i="0" dirty="0">
                <a:solidFill>
                  <a:srgbClr val="000000"/>
                </a:solidFill>
                <a:effectLst/>
                <a:latin typeface="+mn-lt"/>
              </a:rPr>
            </a:br>
            <a:br>
              <a:rPr lang="en-US" sz="3200" b="0" i="0" dirty="0">
                <a:solidFill>
                  <a:srgbClr val="000000"/>
                </a:solidFill>
                <a:effectLst/>
                <a:latin typeface="+mn-lt"/>
              </a:rPr>
            </a:br>
            <a:endParaRPr lang="en-US" sz="3200" dirty="0">
              <a:latin typeface="+mn-lt"/>
            </a:endParaRPr>
          </a:p>
        </p:txBody>
      </p:sp>
      <p:sp>
        <p:nvSpPr>
          <p:cNvPr id="6" name="TextBox 5">
            <a:extLst>
              <a:ext uri="{FF2B5EF4-FFF2-40B4-BE49-F238E27FC236}">
                <a16:creationId xmlns:a16="http://schemas.microsoft.com/office/drawing/2014/main" id="{9B3CCAE0-4EEA-5AE8-D980-E2F3B541AC3F}"/>
              </a:ext>
            </a:extLst>
          </p:cNvPr>
          <p:cNvSpPr txBox="1"/>
          <p:nvPr/>
        </p:nvSpPr>
        <p:spPr>
          <a:xfrm>
            <a:off x="958515" y="5838409"/>
            <a:ext cx="4589718" cy="338554"/>
          </a:xfrm>
          <a:prstGeom prst="rect">
            <a:avLst/>
          </a:prstGeom>
          <a:noFill/>
        </p:spPr>
        <p:txBody>
          <a:bodyPr wrap="none" rtlCol="0">
            <a:spAutoFit/>
          </a:bodyPr>
          <a:lstStyle/>
          <a:p>
            <a:r>
              <a:rPr lang="en-US" sz="1600" dirty="0"/>
              <a:t>Best accuracy is: 0.81903 on random state: 49</a:t>
            </a:r>
          </a:p>
        </p:txBody>
      </p:sp>
      <p:pic>
        <p:nvPicPr>
          <p:cNvPr id="4" name="Picture 3" descr="Graphical user interface, text, application, email&#10;&#10;Description automatically generated">
            <a:extLst>
              <a:ext uri="{FF2B5EF4-FFF2-40B4-BE49-F238E27FC236}">
                <a16:creationId xmlns:a16="http://schemas.microsoft.com/office/drawing/2014/main" id="{91C0E27D-87B5-9168-6B7E-4EFAA7270912}"/>
              </a:ext>
            </a:extLst>
          </p:cNvPr>
          <p:cNvPicPr>
            <a:picLocks noChangeAspect="1"/>
          </p:cNvPicPr>
          <p:nvPr/>
        </p:nvPicPr>
        <p:blipFill>
          <a:blip r:embed="rId2"/>
          <a:stretch>
            <a:fillRect/>
          </a:stretch>
        </p:blipFill>
        <p:spPr>
          <a:xfrm>
            <a:off x="958515" y="1666844"/>
            <a:ext cx="8871285" cy="3830331"/>
          </a:xfrm>
          <a:prstGeom prst="rect">
            <a:avLst/>
          </a:prstGeom>
        </p:spPr>
      </p:pic>
    </p:spTree>
    <p:extLst>
      <p:ext uri="{BB962C8B-B14F-4D97-AF65-F5344CB8AC3E}">
        <p14:creationId xmlns:p14="http://schemas.microsoft.com/office/powerpoint/2010/main" val="3442867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D39C-1913-2BE5-63F9-516E1EF07B3D}"/>
              </a:ext>
            </a:extLst>
          </p:cNvPr>
          <p:cNvSpPr>
            <a:spLocks noGrp="1"/>
          </p:cNvSpPr>
          <p:nvPr>
            <p:ph type="title"/>
          </p:nvPr>
        </p:nvSpPr>
        <p:spPr>
          <a:xfrm>
            <a:off x="804530" y="18255"/>
            <a:ext cx="10515600" cy="1325563"/>
          </a:xfrm>
        </p:spPr>
        <p:txBody>
          <a:bodyPr>
            <a:normAutofit/>
          </a:bodyPr>
          <a:lstStyle/>
          <a:p>
            <a:r>
              <a:rPr lang="en-US" sz="3600" dirty="0">
                <a:solidFill>
                  <a:schemeClr val="tx2"/>
                </a:solidFill>
              </a:rPr>
              <a:t>Random Forest Regression Model</a:t>
            </a:r>
          </a:p>
        </p:txBody>
      </p:sp>
      <p:sp>
        <p:nvSpPr>
          <p:cNvPr id="5" name="TextBox 4">
            <a:extLst>
              <a:ext uri="{FF2B5EF4-FFF2-40B4-BE49-F238E27FC236}">
                <a16:creationId xmlns:a16="http://schemas.microsoft.com/office/drawing/2014/main" id="{10457B81-2851-21BF-2990-1488E9DD12DE}"/>
              </a:ext>
            </a:extLst>
          </p:cNvPr>
          <p:cNvSpPr txBox="1"/>
          <p:nvPr/>
        </p:nvSpPr>
        <p:spPr>
          <a:xfrm>
            <a:off x="1155898" y="5197113"/>
            <a:ext cx="10164232" cy="923330"/>
          </a:xfrm>
          <a:prstGeom prst="rect">
            <a:avLst/>
          </a:prstGeom>
          <a:noFill/>
        </p:spPr>
        <p:txBody>
          <a:bodyPr wrap="square" rtlCol="0">
            <a:spAutoFit/>
          </a:bodyPr>
          <a:lstStyle/>
          <a:p>
            <a:r>
              <a:rPr lang="en-US" b="0" i="0" dirty="0">
                <a:solidFill>
                  <a:srgbClr val="374151"/>
                </a:solidFill>
                <a:effectLst/>
              </a:rPr>
              <a:t>The code calculated the predicted values of a trained random forest regression model for the test set, and evaluates the performance of the model using R-squared, MSE, and RMSE metrics.</a:t>
            </a:r>
            <a:endParaRPr lang="en-US" dirty="0"/>
          </a:p>
        </p:txBody>
      </p:sp>
      <p:pic>
        <p:nvPicPr>
          <p:cNvPr id="9" name="Picture 8" descr="A screenshot of a computer&#10;&#10;Description automatically generated">
            <a:extLst>
              <a:ext uri="{FF2B5EF4-FFF2-40B4-BE49-F238E27FC236}">
                <a16:creationId xmlns:a16="http://schemas.microsoft.com/office/drawing/2014/main" id="{3F5743C5-5259-27CD-28CF-4CB184AFD6FD}"/>
              </a:ext>
            </a:extLst>
          </p:cNvPr>
          <p:cNvPicPr>
            <a:picLocks noChangeAspect="1"/>
          </p:cNvPicPr>
          <p:nvPr/>
        </p:nvPicPr>
        <p:blipFill>
          <a:blip r:embed="rId2"/>
          <a:stretch>
            <a:fillRect/>
          </a:stretch>
        </p:blipFill>
        <p:spPr>
          <a:xfrm>
            <a:off x="1236921" y="1543680"/>
            <a:ext cx="8912659" cy="3167216"/>
          </a:xfrm>
          <a:prstGeom prst="rect">
            <a:avLst/>
          </a:prstGeom>
        </p:spPr>
      </p:pic>
    </p:spTree>
    <p:extLst>
      <p:ext uri="{BB962C8B-B14F-4D97-AF65-F5344CB8AC3E}">
        <p14:creationId xmlns:p14="http://schemas.microsoft.com/office/powerpoint/2010/main" val="501520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5122-636F-34DE-96EA-A4529C1A6DD0}"/>
              </a:ext>
            </a:extLst>
          </p:cNvPr>
          <p:cNvSpPr>
            <a:spLocks noGrp="1"/>
          </p:cNvSpPr>
          <p:nvPr>
            <p:ph type="title"/>
          </p:nvPr>
        </p:nvSpPr>
        <p:spPr/>
        <p:txBody>
          <a:bodyPr>
            <a:normAutofit/>
          </a:bodyPr>
          <a:lstStyle/>
          <a:p>
            <a:r>
              <a:rPr lang="en-US" sz="3600" i="0" dirty="0">
                <a:solidFill>
                  <a:schemeClr val="tx2"/>
                </a:solidFill>
                <a:effectLst/>
                <a:latin typeface="+mn-lt"/>
              </a:rPr>
              <a:t>Ridge Regression Model :</a:t>
            </a:r>
            <a:br>
              <a:rPr lang="en-US" sz="3600" i="0" dirty="0">
                <a:solidFill>
                  <a:schemeClr val="tx2"/>
                </a:solidFill>
                <a:effectLst/>
                <a:latin typeface="+mn-lt"/>
              </a:rPr>
            </a:br>
            <a:endParaRPr lang="en-US" sz="3600" dirty="0">
              <a:solidFill>
                <a:schemeClr val="tx2"/>
              </a:solidFill>
              <a:latin typeface="+mn-lt"/>
            </a:endParaRPr>
          </a:p>
        </p:txBody>
      </p:sp>
      <p:sp>
        <p:nvSpPr>
          <p:cNvPr id="11" name="TextBox 10">
            <a:extLst>
              <a:ext uri="{FF2B5EF4-FFF2-40B4-BE49-F238E27FC236}">
                <a16:creationId xmlns:a16="http://schemas.microsoft.com/office/drawing/2014/main" id="{95037AEF-1602-B3F0-6D4F-15119E306732}"/>
              </a:ext>
            </a:extLst>
          </p:cNvPr>
          <p:cNvSpPr txBox="1"/>
          <p:nvPr/>
        </p:nvSpPr>
        <p:spPr>
          <a:xfrm>
            <a:off x="838200" y="5221673"/>
            <a:ext cx="10200464" cy="646331"/>
          </a:xfrm>
          <a:prstGeom prst="rect">
            <a:avLst/>
          </a:prstGeom>
          <a:noFill/>
        </p:spPr>
        <p:txBody>
          <a:bodyPr wrap="square" rtlCol="0">
            <a:spAutoFit/>
          </a:bodyPr>
          <a:lstStyle/>
          <a:p>
            <a:r>
              <a:rPr lang="en-US" b="0" i="0" dirty="0">
                <a:solidFill>
                  <a:srgbClr val="374151"/>
                </a:solidFill>
                <a:effectLst/>
              </a:rPr>
              <a:t>The code predicted target variable values using a trained linear regression model and evaluates its performance using R-squared, MSE, and RMSE metrics on the test set</a:t>
            </a:r>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A614A9F8-7AFF-1DB8-5BB5-FA76F68B0C89}"/>
              </a:ext>
            </a:extLst>
          </p:cNvPr>
          <p:cNvPicPr>
            <a:picLocks noGrp="1" noChangeAspect="1"/>
          </p:cNvPicPr>
          <p:nvPr>
            <p:ph idx="1"/>
          </p:nvPr>
        </p:nvPicPr>
        <p:blipFill>
          <a:blip r:embed="rId2"/>
          <a:stretch>
            <a:fillRect/>
          </a:stretch>
        </p:blipFill>
        <p:spPr>
          <a:xfrm>
            <a:off x="838200" y="1418987"/>
            <a:ext cx="9819464" cy="3349782"/>
          </a:xfrm>
        </p:spPr>
      </p:pic>
    </p:spTree>
    <p:extLst>
      <p:ext uri="{BB962C8B-B14F-4D97-AF65-F5344CB8AC3E}">
        <p14:creationId xmlns:p14="http://schemas.microsoft.com/office/powerpoint/2010/main" val="2454851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3F7A-D3BE-91C4-5F51-8E9491B0FC41}"/>
              </a:ext>
            </a:extLst>
          </p:cNvPr>
          <p:cNvSpPr>
            <a:spLocks noGrp="1"/>
          </p:cNvSpPr>
          <p:nvPr>
            <p:ph type="title"/>
          </p:nvPr>
        </p:nvSpPr>
        <p:spPr/>
        <p:txBody>
          <a:bodyPr>
            <a:normAutofit/>
          </a:bodyPr>
          <a:lstStyle/>
          <a:p>
            <a:r>
              <a:rPr lang="en-US" sz="3600" i="0" dirty="0">
                <a:solidFill>
                  <a:schemeClr val="tx2"/>
                </a:solidFill>
                <a:effectLst/>
                <a:latin typeface="+mn-lt"/>
              </a:rPr>
              <a:t>XGB Regression Model :</a:t>
            </a:r>
            <a:br>
              <a:rPr lang="en-US" sz="4000" i="0" dirty="0">
                <a:solidFill>
                  <a:schemeClr val="tx2"/>
                </a:solidFill>
                <a:effectLst/>
                <a:latin typeface="+mn-lt"/>
              </a:rPr>
            </a:br>
            <a:endParaRPr lang="en-US" sz="4000" dirty="0">
              <a:solidFill>
                <a:schemeClr val="tx2"/>
              </a:solidFill>
              <a:latin typeface="+mn-lt"/>
            </a:endParaRPr>
          </a:p>
        </p:txBody>
      </p:sp>
      <p:sp>
        <p:nvSpPr>
          <p:cNvPr id="6" name="TextBox 5">
            <a:extLst>
              <a:ext uri="{FF2B5EF4-FFF2-40B4-BE49-F238E27FC236}">
                <a16:creationId xmlns:a16="http://schemas.microsoft.com/office/drawing/2014/main" id="{DE6BC1B6-4FC2-70BF-B13F-4483CE5CFCC3}"/>
              </a:ext>
            </a:extLst>
          </p:cNvPr>
          <p:cNvSpPr txBox="1"/>
          <p:nvPr/>
        </p:nvSpPr>
        <p:spPr>
          <a:xfrm>
            <a:off x="1257890" y="5410200"/>
            <a:ext cx="8250865" cy="923330"/>
          </a:xfrm>
          <a:prstGeom prst="rect">
            <a:avLst/>
          </a:prstGeom>
          <a:noFill/>
        </p:spPr>
        <p:txBody>
          <a:bodyPr wrap="square" rtlCol="0">
            <a:spAutoFit/>
          </a:bodyPr>
          <a:lstStyle/>
          <a:p>
            <a:r>
              <a:rPr lang="en-US" b="0" i="0" dirty="0">
                <a:solidFill>
                  <a:srgbClr val="374151"/>
                </a:solidFill>
                <a:effectLst/>
              </a:rPr>
              <a:t>The code predicts target variable values using a trained </a:t>
            </a:r>
            <a:r>
              <a:rPr lang="en-US" b="0" i="0" dirty="0" err="1">
                <a:solidFill>
                  <a:srgbClr val="374151"/>
                </a:solidFill>
                <a:effectLst/>
              </a:rPr>
              <a:t>XGBoost</a:t>
            </a:r>
            <a:r>
              <a:rPr lang="en-US" b="0" i="0" dirty="0">
                <a:solidFill>
                  <a:srgbClr val="374151"/>
                </a:solidFill>
                <a:effectLst/>
              </a:rPr>
              <a:t> regression model and evaluates its performance using R-squared, MSE, and RMSE metrics on the test set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98658A53-7616-9848-5CA3-A25D0069D822}"/>
              </a:ext>
            </a:extLst>
          </p:cNvPr>
          <p:cNvPicPr>
            <a:picLocks noGrp="1" noChangeAspect="1"/>
          </p:cNvPicPr>
          <p:nvPr>
            <p:ph idx="1"/>
          </p:nvPr>
        </p:nvPicPr>
        <p:blipFill>
          <a:blip r:embed="rId2"/>
          <a:stretch>
            <a:fillRect/>
          </a:stretch>
        </p:blipFill>
        <p:spPr>
          <a:xfrm>
            <a:off x="1049546" y="1470768"/>
            <a:ext cx="9182475" cy="3298001"/>
          </a:xfrm>
        </p:spPr>
      </p:pic>
    </p:spTree>
    <p:extLst>
      <p:ext uri="{BB962C8B-B14F-4D97-AF65-F5344CB8AC3E}">
        <p14:creationId xmlns:p14="http://schemas.microsoft.com/office/powerpoint/2010/main" val="3684989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48F3-86A3-1550-2CFA-EF995C36CB19}"/>
              </a:ext>
            </a:extLst>
          </p:cNvPr>
          <p:cNvSpPr>
            <a:spLocks noGrp="1"/>
          </p:cNvSpPr>
          <p:nvPr>
            <p:ph type="title"/>
          </p:nvPr>
        </p:nvSpPr>
        <p:spPr/>
        <p:txBody>
          <a:bodyPr>
            <a:normAutofit/>
          </a:bodyPr>
          <a:lstStyle/>
          <a:p>
            <a:r>
              <a:rPr lang="en-US" sz="3600" i="0" dirty="0">
                <a:solidFill>
                  <a:schemeClr val="tx2"/>
                </a:solidFill>
                <a:effectLst/>
                <a:latin typeface="+mn-lt"/>
              </a:rPr>
              <a:t>Support Vector Regression Model </a:t>
            </a:r>
            <a:br>
              <a:rPr lang="en-US" sz="4000" i="0" dirty="0">
                <a:solidFill>
                  <a:schemeClr val="tx2"/>
                </a:solidFill>
                <a:effectLst/>
                <a:latin typeface="+mn-lt"/>
              </a:rPr>
            </a:br>
            <a:endParaRPr lang="en-US" sz="4000" dirty="0">
              <a:solidFill>
                <a:schemeClr val="tx2"/>
              </a:solidFill>
              <a:latin typeface="+mn-lt"/>
            </a:endParaRPr>
          </a:p>
        </p:txBody>
      </p:sp>
      <p:sp>
        <p:nvSpPr>
          <p:cNvPr id="7" name="TextBox 6">
            <a:extLst>
              <a:ext uri="{FF2B5EF4-FFF2-40B4-BE49-F238E27FC236}">
                <a16:creationId xmlns:a16="http://schemas.microsoft.com/office/drawing/2014/main" id="{0F56F873-29BD-75A3-E9D3-5AB38A523088}"/>
              </a:ext>
            </a:extLst>
          </p:cNvPr>
          <p:cNvSpPr txBox="1"/>
          <p:nvPr/>
        </p:nvSpPr>
        <p:spPr>
          <a:xfrm>
            <a:off x="1233525" y="5241851"/>
            <a:ext cx="9101322" cy="923330"/>
          </a:xfrm>
          <a:prstGeom prst="rect">
            <a:avLst/>
          </a:prstGeom>
          <a:noFill/>
        </p:spPr>
        <p:txBody>
          <a:bodyPr wrap="square" rtlCol="0">
            <a:spAutoFit/>
          </a:bodyPr>
          <a:lstStyle/>
          <a:p>
            <a:r>
              <a:rPr lang="en-US" b="0" i="0" dirty="0">
                <a:solidFill>
                  <a:srgbClr val="374151"/>
                </a:solidFill>
                <a:effectLst/>
              </a:rPr>
              <a:t>The code predicts target variable values using a trained Support Vector Regression (SVR) model and evaluates its performance using R-squared, MSE, and RMSE metrics on the test set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CF1A7C76-9B45-9AA4-5DBB-B416C99D9AD0}"/>
              </a:ext>
            </a:extLst>
          </p:cNvPr>
          <p:cNvPicPr>
            <a:picLocks noGrp="1" noChangeAspect="1"/>
          </p:cNvPicPr>
          <p:nvPr>
            <p:ph idx="1"/>
          </p:nvPr>
        </p:nvPicPr>
        <p:blipFill>
          <a:blip r:embed="rId2"/>
          <a:stretch>
            <a:fillRect/>
          </a:stretch>
        </p:blipFill>
        <p:spPr>
          <a:xfrm>
            <a:off x="861790" y="1398811"/>
            <a:ext cx="10492010" cy="3532004"/>
          </a:xfrm>
        </p:spPr>
      </p:pic>
    </p:spTree>
    <p:extLst>
      <p:ext uri="{BB962C8B-B14F-4D97-AF65-F5344CB8AC3E}">
        <p14:creationId xmlns:p14="http://schemas.microsoft.com/office/powerpoint/2010/main" val="877669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19E9-5578-0FAD-BBF3-8B92083B1EC1}"/>
              </a:ext>
            </a:extLst>
          </p:cNvPr>
          <p:cNvSpPr>
            <a:spLocks noGrp="1"/>
          </p:cNvSpPr>
          <p:nvPr>
            <p:ph type="title"/>
          </p:nvPr>
        </p:nvSpPr>
        <p:spPr/>
        <p:txBody>
          <a:bodyPr>
            <a:normAutofit/>
          </a:bodyPr>
          <a:lstStyle/>
          <a:p>
            <a:r>
              <a:rPr lang="en-US" sz="3200" i="0" dirty="0">
                <a:solidFill>
                  <a:schemeClr val="tx2"/>
                </a:solidFill>
                <a:effectLst/>
                <a:latin typeface="+mn-lt"/>
              </a:rPr>
              <a:t>Decision Tree Regression Model  :</a:t>
            </a:r>
            <a:br>
              <a:rPr lang="en-US" sz="4000" i="0" dirty="0">
                <a:solidFill>
                  <a:schemeClr val="tx2"/>
                </a:solidFill>
                <a:effectLst/>
                <a:latin typeface="+mn-lt"/>
              </a:rPr>
            </a:br>
            <a:endParaRPr lang="en-US" sz="4000" dirty="0">
              <a:solidFill>
                <a:schemeClr val="tx2"/>
              </a:solidFill>
              <a:latin typeface="+mn-lt"/>
            </a:endParaRPr>
          </a:p>
        </p:txBody>
      </p:sp>
      <p:sp>
        <p:nvSpPr>
          <p:cNvPr id="6" name="TextBox 5">
            <a:extLst>
              <a:ext uri="{FF2B5EF4-FFF2-40B4-BE49-F238E27FC236}">
                <a16:creationId xmlns:a16="http://schemas.microsoft.com/office/drawing/2014/main" id="{B54B7ADE-A9A3-4D5C-11AB-EE9C7DE20AC5}"/>
              </a:ext>
            </a:extLst>
          </p:cNvPr>
          <p:cNvSpPr txBox="1"/>
          <p:nvPr/>
        </p:nvSpPr>
        <p:spPr>
          <a:xfrm>
            <a:off x="1233525" y="5241851"/>
            <a:ext cx="9101322" cy="923330"/>
          </a:xfrm>
          <a:prstGeom prst="rect">
            <a:avLst/>
          </a:prstGeom>
          <a:noFill/>
        </p:spPr>
        <p:txBody>
          <a:bodyPr wrap="square" rtlCol="0">
            <a:spAutoFit/>
          </a:bodyPr>
          <a:lstStyle/>
          <a:p>
            <a:r>
              <a:rPr lang="en-US" b="0" i="0" dirty="0">
                <a:solidFill>
                  <a:srgbClr val="374151"/>
                </a:solidFill>
                <a:effectLst/>
              </a:rPr>
              <a:t>The code predicts target variable values using a trained Decision Tree Regression model and evaluates its performance using R-squared, MSE, and RMSE metrics on the test set</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14A5CE77-7652-126D-A922-FAD527D0179D}"/>
              </a:ext>
            </a:extLst>
          </p:cNvPr>
          <p:cNvPicPr>
            <a:picLocks noGrp="1" noChangeAspect="1"/>
          </p:cNvPicPr>
          <p:nvPr>
            <p:ph idx="1"/>
          </p:nvPr>
        </p:nvPicPr>
        <p:blipFill>
          <a:blip r:embed="rId2"/>
          <a:stretch>
            <a:fillRect/>
          </a:stretch>
        </p:blipFill>
        <p:spPr>
          <a:xfrm>
            <a:off x="954828" y="1423687"/>
            <a:ext cx="9612858" cy="3553428"/>
          </a:xfrm>
        </p:spPr>
      </p:pic>
    </p:spTree>
    <p:extLst>
      <p:ext uri="{BB962C8B-B14F-4D97-AF65-F5344CB8AC3E}">
        <p14:creationId xmlns:p14="http://schemas.microsoft.com/office/powerpoint/2010/main" val="3202613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C384AF3A-E2F8-198C-7650-295C62812BE1}"/>
              </a:ext>
            </a:extLst>
          </p:cNvPr>
          <p:cNvSpPr>
            <a:spLocks noGrp="1"/>
          </p:cNvSpPr>
          <p:nvPr>
            <p:ph type="title"/>
          </p:nvPr>
        </p:nvSpPr>
        <p:spPr>
          <a:xfrm>
            <a:off x="3506755" y="365125"/>
            <a:ext cx="7161245" cy="1325563"/>
          </a:xfrm>
        </p:spPr>
        <p:txBody>
          <a:bodyPr>
            <a:normAutofit/>
          </a:bodyPr>
          <a:lstStyle/>
          <a:p>
            <a:r>
              <a:rPr lang="en-US" sz="3600"/>
              <a:t>Model Accuracy Result</a:t>
            </a:r>
          </a:p>
        </p:txBody>
      </p:sp>
      <p:sp>
        <p:nvSpPr>
          <p:cNvPr id="2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2"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24"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25" name="Table 4">
            <a:extLst>
              <a:ext uri="{FF2B5EF4-FFF2-40B4-BE49-F238E27FC236}">
                <a16:creationId xmlns:a16="http://schemas.microsoft.com/office/drawing/2014/main" id="{14190166-05F3-1A8A-1130-F33575BB7886}"/>
              </a:ext>
            </a:extLst>
          </p:cNvPr>
          <p:cNvGraphicFramePr>
            <a:graphicFrameLocks noGrp="1"/>
          </p:cNvGraphicFramePr>
          <p:nvPr>
            <p:ph idx="1"/>
            <p:extLst>
              <p:ext uri="{D42A27DB-BD31-4B8C-83A1-F6EECF244321}">
                <p14:modId xmlns:p14="http://schemas.microsoft.com/office/powerpoint/2010/main" val="3423080601"/>
              </p:ext>
            </p:extLst>
          </p:nvPr>
        </p:nvGraphicFramePr>
        <p:xfrm>
          <a:off x="838200" y="2252482"/>
          <a:ext cx="10515601" cy="3497625"/>
        </p:xfrm>
        <a:graphic>
          <a:graphicData uri="http://schemas.openxmlformats.org/drawingml/2006/table">
            <a:tbl>
              <a:tblPr firstRow="1" bandRow="1">
                <a:tableStyleId>{F5AB1C69-6EDB-4FF4-983F-18BD219EF322}</a:tableStyleId>
              </a:tblPr>
              <a:tblGrid>
                <a:gridCol w="2840584">
                  <a:extLst>
                    <a:ext uri="{9D8B030D-6E8A-4147-A177-3AD203B41FA5}">
                      <a16:colId xmlns:a16="http://schemas.microsoft.com/office/drawing/2014/main" val="4121199032"/>
                    </a:ext>
                  </a:extLst>
                </a:gridCol>
                <a:gridCol w="2840584">
                  <a:extLst>
                    <a:ext uri="{9D8B030D-6E8A-4147-A177-3AD203B41FA5}">
                      <a16:colId xmlns:a16="http://schemas.microsoft.com/office/drawing/2014/main" val="2778397136"/>
                    </a:ext>
                  </a:extLst>
                </a:gridCol>
                <a:gridCol w="2840584">
                  <a:extLst>
                    <a:ext uri="{9D8B030D-6E8A-4147-A177-3AD203B41FA5}">
                      <a16:colId xmlns:a16="http://schemas.microsoft.com/office/drawing/2014/main" val="1720653323"/>
                    </a:ext>
                  </a:extLst>
                </a:gridCol>
                <a:gridCol w="1993849">
                  <a:extLst>
                    <a:ext uri="{9D8B030D-6E8A-4147-A177-3AD203B41FA5}">
                      <a16:colId xmlns:a16="http://schemas.microsoft.com/office/drawing/2014/main" val="1686907692"/>
                    </a:ext>
                  </a:extLst>
                </a:gridCol>
              </a:tblGrid>
              <a:tr h="434733">
                <a:tc>
                  <a:txBody>
                    <a:bodyPr/>
                    <a:lstStyle/>
                    <a:p>
                      <a:pPr algn="ctr"/>
                      <a:r>
                        <a:rPr lang="en-US" sz="1900" dirty="0"/>
                        <a:t>ALGORITHM</a:t>
                      </a:r>
                    </a:p>
                  </a:txBody>
                  <a:tcPr marL="98803" marR="98803" marT="49401" marB="49401"/>
                </a:tc>
                <a:tc>
                  <a:txBody>
                    <a:bodyPr/>
                    <a:lstStyle/>
                    <a:p>
                      <a:pPr algn="ctr"/>
                      <a:r>
                        <a:rPr lang="en-US" sz="1900"/>
                        <a:t>R-SQUARED</a:t>
                      </a:r>
                    </a:p>
                  </a:txBody>
                  <a:tcPr marL="98803" marR="98803" marT="49401" marB="49401"/>
                </a:tc>
                <a:tc>
                  <a:txBody>
                    <a:bodyPr/>
                    <a:lstStyle/>
                    <a:p>
                      <a:pPr algn="ctr"/>
                      <a:r>
                        <a:rPr lang="en-US" sz="1900"/>
                        <a:t>MSE</a:t>
                      </a:r>
                    </a:p>
                  </a:txBody>
                  <a:tcPr marL="98803" marR="98803" marT="49401" marB="49401"/>
                </a:tc>
                <a:tc>
                  <a:txBody>
                    <a:bodyPr/>
                    <a:lstStyle/>
                    <a:p>
                      <a:pPr algn="ctr"/>
                      <a:r>
                        <a:rPr lang="en-US" sz="1900"/>
                        <a:t>RMSE</a:t>
                      </a:r>
                    </a:p>
                  </a:txBody>
                  <a:tcPr marL="98803" marR="98803" marT="49401" marB="49401"/>
                </a:tc>
                <a:extLst>
                  <a:ext uri="{0D108BD9-81ED-4DB2-BD59-A6C34878D82A}">
                    <a16:rowId xmlns:a16="http://schemas.microsoft.com/office/drawing/2014/main" val="2508991754"/>
                  </a:ext>
                </a:extLst>
              </a:tr>
              <a:tr h="731142">
                <a:tc>
                  <a:txBody>
                    <a:bodyPr/>
                    <a:lstStyle/>
                    <a:p>
                      <a:pPr algn="ctr"/>
                      <a:r>
                        <a:rPr lang="en-US" sz="1900" dirty="0"/>
                        <a:t>Random Forest Regression</a:t>
                      </a:r>
                    </a:p>
                  </a:txBody>
                  <a:tcPr marL="98803" marR="98803" marT="49401" marB="49401"/>
                </a:tc>
                <a:tc>
                  <a:txBody>
                    <a:bodyPr/>
                    <a:lstStyle/>
                    <a:p>
                      <a:pPr algn="ctr"/>
                      <a:r>
                        <a:rPr lang="en-US" sz="1900" dirty="0"/>
                        <a:t>0.698</a:t>
                      </a:r>
                    </a:p>
                  </a:txBody>
                  <a:tcPr marL="98803" marR="98803" marT="49401" marB="49401"/>
                </a:tc>
                <a:tc>
                  <a:txBody>
                    <a:bodyPr/>
                    <a:lstStyle/>
                    <a:p>
                      <a:pPr algn="ctr"/>
                      <a:r>
                        <a:rPr lang="en-US" sz="1900" dirty="0"/>
                        <a:t>6499906.79</a:t>
                      </a:r>
                    </a:p>
                  </a:txBody>
                  <a:tcPr marL="98803" marR="98803" marT="49401" marB="49401"/>
                </a:tc>
                <a:tc>
                  <a:txBody>
                    <a:bodyPr/>
                    <a:lstStyle/>
                    <a:p>
                      <a:pPr algn="ctr"/>
                      <a:r>
                        <a:rPr lang="en-US" sz="1900" dirty="0"/>
                        <a:t>2549.49</a:t>
                      </a:r>
                    </a:p>
                  </a:txBody>
                  <a:tcPr marL="98803" marR="98803" marT="49401" marB="49401"/>
                </a:tc>
                <a:extLst>
                  <a:ext uri="{0D108BD9-81ED-4DB2-BD59-A6C34878D82A}">
                    <a16:rowId xmlns:a16="http://schemas.microsoft.com/office/drawing/2014/main" val="463671952"/>
                  </a:ext>
                </a:extLst>
              </a:tr>
              <a:tr h="434733">
                <a:tc>
                  <a:txBody>
                    <a:bodyPr/>
                    <a:lstStyle/>
                    <a:p>
                      <a:pPr algn="ctr"/>
                      <a:r>
                        <a:rPr lang="en-US" sz="1900" dirty="0"/>
                        <a:t>Ridge Regression</a:t>
                      </a:r>
                    </a:p>
                  </a:txBody>
                  <a:tcPr marL="98803" marR="98803" marT="49401" marB="49401"/>
                </a:tc>
                <a:tc>
                  <a:txBody>
                    <a:bodyPr/>
                    <a:lstStyle/>
                    <a:p>
                      <a:pPr algn="ctr"/>
                      <a:r>
                        <a:rPr lang="en-US" sz="1900" dirty="0"/>
                        <a:t>0.572</a:t>
                      </a:r>
                    </a:p>
                  </a:txBody>
                  <a:tcPr marL="98803" marR="98803" marT="49401" marB="49401"/>
                </a:tc>
                <a:tc>
                  <a:txBody>
                    <a:bodyPr/>
                    <a:lstStyle/>
                    <a:p>
                      <a:pPr algn="ctr"/>
                      <a:r>
                        <a:rPr lang="en-US" sz="1900" dirty="0"/>
                        <a:t>9233304.15</a:t>
                      </a:r>
                    </a:p>
                  </a:txBody>
                  <a:tcPr marL="98803" marR="98803" marT="49401" marB="49401"/>
                </a:tc>
                <a:tc>
                  <a:txBody>
                    <a:bodyPr/>
                    <a:lstStyle/>
                    <a:p>
                      <a:pPr algn="ctr"/>
                      <a:r>
                        <a:rPr lang="en-US" sz="1900" dirty="0"/>
                        <a:t>3038.63</a:t>
                      </a:r>
                    </a:p>
                  </a:txBody>
                  <a:tcPr marL="98803" marR="98803" marT="49401" marB="49401"/>
                </a:tc>
                <a:extLst>
                  <a:ext uri="{0D108BD9-81ED-4DB2-BD59-A6C34878D82A}">
                    <a16:rowId xmlns:a16="http://schemas.microsoft.com/office/drawing/2014/main" val="4287203049"/>
                  </a:ext>
                </a:extLst>
              </a:tr>
              <a:tr h="434733">
                <a:tc>
                  <a:txBody>
                    <a:bodyPr/>
                    <a:lstStyle/>
                    <a:p>
                      <a:pPr algn="ctr"/>
                      <a:r>
                        <a:rPr lang="en-US" sz="1900" dirty="0"/>
                        <a:t>XGB Regression</a:t>
                      </a:r>
                    </a:p>
                  </a:txBody>
                  <a:tcPr marL="98803" marR="98803" marT="49401" marB="49401"/>
                </a:tc>
                <a:tc>
                  <a:txBody>
                    <a:bodyPr/>
                    <a:lstStyle/>
                    <a:p>
                      <a:pPr algn="ctr"/>
                      <a:r>
                        <a:rPr lang="en-US" sz="1900" dirty="0"/>
                        <a:t>0.724</a:t>
                      </a:r>
                    </a:p>
                  </a:txBody>
                  <a:tcPr marL="98803" marR="98803" marT="49401" marB="49401"/>
                </a:tc>
                <a:tc>
                  <a:txBody>
                    <a:bodyPr/>
                    <a:lstStyle/>
                    <a:p>
                      <a:pPr algn="ctr"/>
                      <a:r>
                        <a:rPr lang="en-US" sz="1900" dirty="0"/>
                        <a:t>5949177.43</a:t>
                      </a:r>
                    </a:p>
                  </a:txBody>
                  <a:tcPr marL="98803" marR="98803" marT="49401" marB="49401"/>
                </a:tc>
                <a:tc>
                  <a:txBody>
                    <a:bodyPr/>
                    <a:lstStyle/>
                    <a:p>
                      <a:pPr algn="ctr"/>
                      <a:r>
                        <a:rPr lang="en-US" sz="1900" dirty="0"/>
                        <a:t>2439.09</a:t>
                      </a:r>
                    </a:p>
                  </a:txBody>
                  <a:tcPr marL="98803" marR="98803" marT="49401" marB="49401"/>
                </a:tc>
                <a:extLst>
                  <a:ext uri="{0D108BD9-81ED-4DB2-BD59-A6C34878D82A}">
                    <a16:rowId xmlns:a16="http://schemas.microsoft.com/office/drawing/2014/main" val="2393030035"/>
                  </a:ext>
                </a:extLst>
              </a:tr>
              <a:tr h="731142">
                <a:tc>
                  <a:txBody>
                    <a:bodyPr/>
                    <a:lstStyle/>
                    <a:p>
                      <a:pPr algn="ctr"/>
                      <a:r>
                        <a:rPr lang="en-US" sz="1900" dirty="0"/>
                        <a:t>Support Vector Regression</a:t>
                      </a:r>
                    </a:p>
                  </a:txBody>
                  <a:tcPr marL="98803" marR="98803" marT="49401" marB="49401"/>
                </a:tc>
                <a:tc>
                  <a:txBody>
                    <a:bodyPr/>
                    <a:lstStyle/>
                    <a:p>
                      <a:pPr algn="ctr"/>
                      <a:r>
                        <a:rPr lang="en-US" sz="1900" dirty="0"/>
                        <a:t>0.032</a:t>
                      </a:r>
                    </a:p>
                  </a:txBody>
                  <a:tcPr marL="98803" marR="98803" marT="49401" marB="49401"/>
                </a:tc>
                <a:tc>
                  <a:txBody>
                    <a:bodyPr/>
                    <a:lstStyle/>
                    <a:p>
                      <a:pPr algn="ctr"/>
                      <a:r>
                        <a:rPr lang="en-US" sz="1900" dirty="0"/>
                        <a:t>20892704.53</a:t>
                      </a:r>
                    </a:p>
                  </a:txBody>
                  <a:tcPr marL="98803" marR="98803" marT="49401" marB="49401"/>
                </a:tc>
                <a:tc>
                  <a:txBody>
                    <a:bodyPr/>
                    <a:lstStyle/>
                    <a:p>
                      <a:pPr algn="ctr"/>
                      <a:r>
                        <a:rPr lang="en-US" sz="1900" dirty="0"/>
                        <a:t>4570.85</a:t>
                      </a:r>
                    </a:p>
                  </a:txBody>
                  <a:tcPr marL="98803" marR="98803" marT="49401" marB="49401"/>
                </a:tc>
                <a:extLst>
                  <a:ext uri="{0D108BD9-81ED-4DB2-BD59-A6C34878D82A}">
                    <a16:rowId xmlns:a16="http://schemas.microsoft.com/office/drawing/2014/main" val="4016862993"/>
                  </a:ext>
                </a:extLst>
              </a:tr>
              <a:tr h="731142">
                <a:tc>
                  <a:txBody>
                    <a:bodyPr/>
                    <a:lstStyle/>
                    <a:p>
                      <a:pPr algn="ctr"/>
                      <a:r>
                        <a:rPr lang="en-US" sz="1900"/>
                        <a:t>Decision Tree Regression</a:t>
                      </a:r>
                    </a:p>
                  </a:txBody>
                  <a:tcPr marL="98803" marR="98803" marT="49401" marB="49401"/>
                </a:tc>
                <a:tc>
                  <a:txBody>
                    <a:bodyPr/>
                    <a:lstStyle/>
                    <a:p>
                      <a:pPr algn="ctr"/>
                      <a:r>
                        <a:rPr lang="en-US" sz="1900" dirty="0"/>
                        <a:t>0.557</a:t>
                      </a:r>
                    </a:p>
                  </a:txBody>
                  <a:tcPr marL="98803" marR="98803" marT="49401" marB="49401"/>
                </a:tc>
                <a:tc>
                  <a:txBody>
                    <a:bodyPr/>
                    <a:lstStyle/>
                    <a:p>
                      <a:pPr algn="ctr"/>
                      <a:r>
                        <a:rPr lang="en-US" sz="1900" dirty="0"/>
                        <a:t>9552134.66</a:t>
                      </a:r>
                    </a:p>
                  </a:txBody>
                  <a:tcPr marL="98803" marR="98803" marT="49401" marB="49401"/>
                </a:tc>
                <a:tc>
                  <a:txBody>
                    <a:bodyPr/>
                    <a:lstStyle/>
                    <a:p>
                      <a:pPr algn="ctr"/>
                      <a:r>
                        <a:rPr lang="en-US" sz="1900" dirty="0"/>
                        <a:t>3090.65</a:t>
                      </a:r>
                    </a:p>
                  </a:txBody>
                  <a:tcPr marL="98803" marR="98803" marT="49401" marB="49401"/>
                </a:tc>
                <a:extLst>
                  <a:ext uri="{0D108BD9-81ED-4DB2-BD59-A6C34878D82A}">
                    <a16:rowId xmlns:a16="http://schemas.microsoft.com/office/drawing/2014/main" val="4248316565"/>
                  </a:ext>
                </a:extLst>
              </a:tr>
            </a:tbl>
          </a:graphicData>
        </a:graphic>
      </p:graphicFrame>
    </p:spTree>
    <p:extLst>
      <p:ext uri="{BB962C8B-B14F-4D97-AF65-F5344CB8AC3E}">
        <p14:creationId xmlns:p14="http://schemas.microsoft.com/office/powerpoint/2010/main" val="1822214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F2602-3862-6F13-7F48-7CF37E75FA9F}"/>
              </a:ext>
            </a:extLst>
          </p:cNvPr>
          <p:cNvSpPr>
            <a:spLocks noGrp="1"/>
          </p:cNvSpPr>
          <p:nvPr>
            <p:ph type="title"/>
          </p:nvPr>
        </p:nvSpPr>
        <p:spPr>
          <a:xfrm>
            <a:off x="646103" y="381935"/>
            <a:ext cx="5908006" cy="2344840"/>
          </a:xfrm>
        </p:spPr>
        <p:txBody>
          <a:bodyPr vert="horz" lIns="91440" tIns="45720" rIns="91440" bIns="45720" rtlCol="0" anchor="b">
            <a:normAutofit/>
          </a:bodyPr>
          <a:lstStyle/>
          <a:p>
            <a:r>
              <a:rPr lang="en-US" sz="3600" i="0" kern="1200" dirty="0">
                <a:solidFill>
                  <a:schemeClr val="tx1"/>
                </a:solidFill>
                <a:effectLst/>
                <a:latin typeface="+mj-lt"/>
                <a:ea typeface="+mj-ea"/>
                <a:cs typeface="+mj-cs"/>
              </a:rPr>
              <a:t>Model Cross Validation :</a:t>
            </a:r>
            <a:br>
              <a:rPr lang="en-US" sz="5100" i="0" kern="1200" dirty="0">
                <a:solidFill>
                  <a:schemeClr val="tx1"/>
                </a:solidFill>
                <a:effectLst/>
                <a:latin typeface="+mj-lt"/>
                <a:ea typeface="+mj-ea"/>
                <a:cs typeface="+mj-cs"/>
              </a:rPr>
            </a:br>
            <a:endParaRPr lang="en-US" sz="5100" kern="1200" dirty="0">
              <a:solidFill>
                <a:schemeClr val="tx1"/>
              </a:solidFill>
              <a:latin typeface="+mj-lt"/>
              <a:ea typeface="+mj-ea"/>
              <a:cs typeface="+mj-cs"/>
            </a:endParaRPr>
          </a:p>
        </p:txBody>
      </p:sp>
      <p:sp>
        <p:nvSpPr>
          <p:cNvPr id="12"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06691860-0D16-5BE6-2D60-A2C8BFBD5D6F}"/>
              </a:ext>
            </a:extLst>
          </p:cNvPr>
          <p:cNvSpPr txBox="1"/>
          <p:nvPr/>
        </p:nvSpPr>
        <p:spPr>
          <a:xfrm>
            <a:off x="646103" y="3096039"/>
            <a:ext cx="5908007" cy="2888627"/>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a:t>Based on comparing Cross Validation results, it is determined that XGB Regression Model is the best model</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It also has the lowest Root Mean Squared Error and R-Squared values</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4E55C47B-37A1-439A-936C-5DAE1728318E}"/>
              </a:ext>
            </a:extLst>
          </p:cNvPr>
          <p:cNvGraphicFramePr>
            <a:graphicFrameLocks noGrp="1"/>
          </p:cNvGraphicFramePr>
          <p:nvPr>
            <p:ph idx="1"/>
            <p:extLst>
              <p:ext uri="{D42A27DB-BD31-4B8C-83A1-F6EECF244321}">
                <p14:modId xmlns:p14="http://schemas.microsoft.com/office/powerpoint/2010/main" val="1733487800"/>
              </p:ext>
            </p:extLst>
          </p:nvPr>
        </p:nvGraphicFramePr>
        <p:xfrm>
          <a:off x="7062283" y="1820123"/>
          <a:ext cx="4009704" cy="3882809"/>
        </p:xfrm>
        <a:graphic>
          <a:graphicData uri="http://schemas.openxmlformats.org/drawingml/2006/table">
            <a:tbl>
              <a:tblPr firstRow="1" bandRow="1">
                <a:tableStyleId>{F5AB1C69-6EDB-4FF4-983F-18BD219EF322}</a:tableStyleId>
              </a:tblPr>
              <a:tblGrid>
                <a:gridCol w="2524169">
                  <a:extLst>
                    <a:ext uri="{9D8B030D-6E8A-4147-A177-3AD203B41FA5}">
                      <a16:colId xmlns:a16="http://schemas.microsoft.com/office/drawing/2014/main" val="1517545879"/>
                    </a:ext>
                  </a:extLst>
                </a:gridCol>
                <a:gridCol w="1485535">
                  <a:extLst>
                    <a:ext uri="{9D8B030D-6E8A-4147-A177-3AD203B41FA5}">
                      <a16:colId xmlns:a16="http://schemas.microsoft.com/office/drawing/2014/main" val="2846423116"/>
                    </a:ext>
                  </a:extLst>
                </a:gridCol>
              </a:tblGrid>
              <a:tr h="486345">
                <a:tc>
                  <a:txBody>
                    <a:bodyPr/>
                    <a:lstStyle/>
                    <a:p>
                      <a:pPr algn="ctr"/>
                      <a:r>
                        <a:rPr lang="en-US" sz="2200" dirty="0"/>
                        <a:t>MODEL</a:t>
                      </a:r>
                    </a:p>
                  </a:txBody>
                  <a:tcPr marL="102749" marR="102749" marT="51374" marB="51374"/>
                </a:tc>
                <a:tc>
                  <a:txBody>
                    <a:bodyPr/>
                    <a:lstStyle/>
                    <a:p>
                      <a:pPr algn="ctr"/>
                      <a:r>
                        <a:rPr lang="en-US" sz="2200"/>
                        <a:t>SCORE</a:t>
                      </a:r>
                    </a:p>
                  </a:txBody>
                  <a:tcPr marL="102749" marR="102749" marT="51374" marB="51374"/>
                </a:tc>
                <a:extLst>
                  <a:ext uri="{0D108BD9-81ED-4DB2-BD59-A6C34878D82A}">
                    <a16:rowId xmlns:a16="http://schemas.microsoft.com/office/drawing/2014/main" val="588225124"/>
                  </a:ext>
                </a:extLst>
              </a:tr>
              <a:tr h="486345">
                <a:tc>
                  <a:txBody>
                    <a:bodyPr/>
                    <a:lstStyle/>
                    <a:p>
                      <a:pPr algn="ctr"/>
                      <a:r>
                        <a:rPr lang="en-US" sz="2200"/>
                        <a:t>Ridge Regression</a:t>
                      </a:r>
                    </a:p>
                  </a:txBody>
                  <a:tcPr marL="102749" marR="102749" marT="51374" marB="51374"/>
                </a:tc>
                <a:tc>
                  <a:txBody>
                    <a:bodyPr/>
                    <a:lstStyle/>
                    <a:p>
                      <a:pPr algn="ctr"/>
                      <a:r>
                        <a:rPr lang="en-US" sz="2200" dirty="0"/>
                        <a:t>0.593</a:t>
                      </a:r>
                    </a:p>
                  </a:txBody>
                  <a:tcPr marL="102749" marR="102749" marT="51374" marB="51374"/>
                </a:tc>
                <a:extLst>
                  <a:ext uri="{0D108BD9-81ED-4DB2-BD59-A6C34878D82A}">
                    <a16:rowId xmlns:a16="http://schemas.microsoft.com/office/drawing/2014/main" val="3399994218"/>
                  </a:ext>
                </a:extLst>
              </a:tr>
              <a:tr h="486345">
                <a:tc>
                  <a:txBody>
                    <a:bodyPr/>
                    <a:lstStyle/>
                    <a:p>
                      <a:pPr algn="ctr"/>
                      <a:r>
                        <a:rPr lang="en-US" sz="2200"/>
                        <a:t>XGB Regression</a:t>
                      </a:r>
                    </a:p>
                  </a:txBody>
                  <a:tcPr marL="102749" marR="102749" marT="51374" marB="51374"/>
                </a:tc>
                <a:tc>
                  <a:txBody>
                    <a:bodyPr/>
                    <a:lstStyle/>
                    <a:p>
                      <a:pPr algn="ctr"/>
                      <a:r>
                        <a:rPr lang="en-US" sz="2200" dirty="0"/>
                        <a:t>0.803</a:t>
                      </a:r>
                    </a:p>
                  </a:txBody>
                  <a:tcPr marL="102749" marR="102749" marT="51374" marB="51374"/>
                </a:tc>
                <a:extLst>
                  <a:ext uri="{0D108BD9-81ED-4DB2-BD59-A6C34878D82A}">
                    <a16:rowId xmlns:a16="http://schemas.microsoft.com/office/drawing/2014/main" val="742137634"/>
                  </a:ext>
                </a:extLst>
              </a:tr>
              <a:tr h="486345">
                <a:tc>
                  <a:txBody>
                    <a:bodyPr/>
                    <a:lstStyle/>
                    <a:p>
                      <a:pPr algn="ctr"/>
                      <a:r>
                        <a:rPr lang="en-US" sz="2200"/>
                        <a:t>SV Regression</a:t>
                      </a:r>
                    </a:p>
                  </a:txBody>
                  <a:tcPr marL="102749" marR="102749" marT="51374" marB="51374"/>
                </a:tc>
                <a:tc>
                  <a:txBody>
                    <a:bodyPr/>
                    <a:lstStyle/>
                    <a:p>
                      <a:pPr algn="ctr"/>
                      <a:r>
                        <a:rPr lang="en-US" sz="2200" dirty="0"/>
                        <a:t>0.047</a:t>
                      </a:r>
                    </a:p>
                  </a:txBody>
                  <a:tcPr marL="102749" marR="102749" marT="51374" marB="51374"/>
                </a:tc>
                <a:extLst>
                  <a:ext uri="{0D108BD9-81ED-4DB2-BD59-A6C34878D82A}">
                    <a16:rowId xmlns:a16="http://schemas.microsoft.com/office/drawing/2014/main" val="924136766"/>
                  </a:ext>
                </a:extLst>
              </a:tr>
              <a:tr h="7163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Decision Tree Regression</a:t>
                      </a:r>
                    </a:p>
                    <a:p>
                      <a:pPr algn="ctr"/>
                      <a:endParaRPr lang="en-US" sz="2200" dirty="0"/>
                    </a:p>
                  </a:txBody>
                  <a:tcPr marL="102749" marR="102749" marT="51374" marB="51374"/>
                </a:tc>
                <a:tc>
                  <a:txBody>
                    <a:bodyPr/>
                    <a:lstStyle/>
                    <a:p>
                      <a:pPr algn="ctr"/>
                      <a:r>
                        <a:rPr lang="en-US" sz="2200" dirty="0"/>
                        <a:t>0.599</a:t>
                      </a:r>
                    </a:p>
                  </a:txBody>
                  <a:tcPr marL="102749" marR="102749" marT="51374" marB="51374"/>
                </a:tc>
                <a:extLst>
                  <a:ext uri="{0D108BD9-81ED-4DB2-BD59-A6C34878D82A}">
                    <a16:rowId xmlns:a16="http://schemas.microsoft.com/office/drawing/2014/main" val="3279284327"/>
                  </a:ext>
                </a:extLst>
              </a:tr>
              <a:tr h="828841">
                <a:tc>
                  <a:txBody>
                    <a:bodyPr/>
                    <a:lstStyle/>
                    <a:p>
                      <a:pPr algn="ctr"/>
                      <a:r>
                        <a:rPr lang="en-US" sz="2200"/>
                        <a:t>Random Forest Regression</a:t>
                      </a:r>
                    </a:p>
                  </a:txBody>
                  <a:tcPr marL="102749" marR="102749" marT="51374" marB="51374"/>
                </a:tc>
                <a:tc>
                  <a:txBody>
                    <a:bodyPr/>
                    <a:lstStyle/>
                    <a:p>
                      <a:pPr algn="ctr"/>
                      <a:r>
                        <a:rPr lang="en-US" sz="2200" dirty="0"/>
                        <a:t>0.748</a:t>
                      </a:r>
                    </a:p>
                  </a:txBody>
                  <a:tcPr marL="102749" marR="102749" marT="51374" marB="51374"/>
                </a:tc>
                <a:extLst>
                  <a:ext uri="{0D108BD9-81ED-4DB2-BD59-A6C34878D82A}">
                    <a16:rowId xmlns:a16="http://schemas.microsoft.com/office/drawing/2014/main" val="3908613980"/>
                  </a:ext>
                </a:extLst>
              </a:tr>
            </a:tbl>
          </a:graphicData>
        </a:graphic>
      </p:graphicFrame>
    </p:spTree>
    <p:extLst>
      <p:ext uri="{BB962C8B-B14F-4D97-AF65-F5344CB8AC3E}">
        <p14:creationId xmlns:p14="http://schemas.microsoft.com/office/powerpoint/2010/main" val="2607051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2BD9-D7D2-B044-1110-155ECF0D1CFC}"/>
              </a:ext>
            </a:extLst>
          </p:cNvPr>
          <p:cNvSpPr>
            <a:spLocks noGrp="1"/>
          </p:cNvSpPr>
          <p:nvPr>
            <p:ph type="title"/>
          </p:nvPr>
        </p:nvSpPr>
        <p:spPr/>
        <p:txBody>
          <a:bodyPr>
            <a:normAutofit/>
          </a:bodyPr>
          <a:lstStyle/>
          <a:p>
            <a:pPr algn="l"/>
            <a:r>
              <a:rPr lang="en-US" sz="3200" i="0" dirty="0">
                <a:solidFill>
                  <a:schemeClr val="tx2"/>
                </a:solidFill>
                <a:effectLst/>
                <a:latin typeface="+mn-lt"/>
              </a:rPr>
              <a:t>Hyper Parameter Tuning :</a:t>
            </a:r>
          </a:p>
        </p:txBody>
      </p:sp>
      <p:sp>
        <p:nvSpPr>
          <p:cNvPr id="6" name="TextBox 5">
            <a:extLst>
              <a:ext uri="{FF2B5EF4-FFF2-40B4-BE49-F238E27FC236}">
                <a16:creationId xmlns:a16="http://schemas.microsoft.com/office/drawing/2014/main" id="{6239EF05-BCA8-C6B9-DF7B-934BB8DF3782}"/>
              </a:ext>
            </a:extLst>
          </p:cNvPr>
          <p:cNvSpPr txBox="1"/>
          <p:nvPr/>
        </p:nvSpPr>
        <p:spPr>
          <a:xfrm>
            <a:off x="1084279" y="5817551"/>
            <a:ext cx="10269521" cy="954107"/>
          </a:xfrm>
          <a:prstGeom prst="rect">
            <a:avLst/>
          </a:prstGeom>
          <a:noFill/>
        </p:spPr>
        <p:txBody>
          <a:bodyPr wrap="square" rtlCol="0">
            <a:spAutoFit/>
          </a:bodyPr>
          <a:lstStyle/>
          <a:p>
            <a:r>
              <a:rPr lang="en-US" sz="1400" b="0" i="0" dirty="0">
                <a:effectLst/>
              </a:rPr>
              <a:t>Hyper Parameter Tuning </a:t>
            </a:r>
            <a:r>
              <a:rPr lang="en-US" sz="1400" dirty="0">
                <a:effectLst/>
                <a:ea typeface="Calibri" panose="020F0502020204030204" pitchFamily="34" charset="0"/>
                <a:cs typeface="Arial" panose="020B0604020202020204" pitchFamily="34" charset="0"/>
              </a:rPr>
              <a:t>process involved selecting the most appropriate values for parameters. The process helped to fine-tune the model and improve its accuracy.</a:t>
            </a:r>
          </a:p>
          <a:p>
            <a:endParaRPr lang="en-US" sz="1400" dirty="0">
              <a:cs typeface="Arial" panose="020B0604020202020204" pitchFamily="34" charset="0"/>
            </a:endParaRPr>
          </a:p>
          <a:p>
            <a:r>
              <a:rPr lang="en-US" sz="1400" dirty="0">
                <a:cs typeface="Arial" panose="020B0604020202020204" pitchFamily="34" charset="0"/>
              </a:rPr>
              <a:t>After Hyper Parameter Tuning, </a:t>
            </a:r>
            <a:r>
              <a:rPr lang="en-US" sz="1400" b="1" dirty="0">
                <a:cs typeface="Arial" panose="020B0604020202020204" pitchFamily="34" charset="0"/>
              </a:rPr>
              <a:t>we get 74% accuracy</a:t>
            </a:r>
            <a:endParaRPr lang="en-US" sz="1400" b="1" dirty="0"/>
          </a:p>
        </p:txBody>
      </p:sp>
      <p:pic>
        <p:nvPicPr>
          <p:cNvPr id="18" name="Content Placeholder 17" descr="A screenshot of a computer program&#10;&#10;Description automatically generated">
            <a:extLst>
              <a:ext uri="{FF2B5EF4-FFF2-40B4-BE49-F238E27FC236}">
                <a16:creationId xmlns:a16="http://schemas.microsoft.com/office/drawing/2014/main" id="{9852EF3E-340C-7AF7-9E30-78D2481A19DA}"/>
              </a:ext>
            </a:extLst>
          </p:cNvPr>
          <p:cNvPicPr>
            <a:picLocks noGrp="1" noChangeAspect="1"/>
          </p:cNvPicPr>
          <p:nvPr>
            <p:ph idx="1"/>
          </p:nvPr>
        </p:nvPicPr>
        <p:blipFill>
          <a:blip r:embed="rId2"/>
          <a:stretch>
            <a:fillRect/>
          </a:stretch>
        </p:blipFill>
        <p:spPr>
          <a:xfrm>
            <a:off x="1792706" y="1395663"/>
            <a:ext cx="4776536" cy="4138863"/>
          </a:xfrm>
        </p:spPr>
      </p:pic>
    </p:spTree>
    <p:extLst>
      <p:ext uri="{BB962C8B-B14F-4D97-AF65-F5344CB8AC3E}">
        <p14:creationId xmlns:p14="http://schemas.microsoft.com/office/powerpoint/2010/main" val="149607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BBA0-C821-4D9B-B161-0F48E8A4F739}"/>
              </a:ext>
            </a:extLst>
          </p:cNvPr>
          <p:cNvSpPr>
            <a:spLocks noGrp="1"/>
          </p:cNvSpPr>
          <p:nvPr>
            <p:ph type="title"/>
          </p:nvPr>
        </p:nvSpPr>
        <p:spPr/>
        <p:txBody>
          <a:bodyPr>
            <a:normAutofit/>
          </a:bodyPr>
          <a:lstStyle/>
          <a:p>
            <a:r>
              <a:rPr lang="en-US" sz="3200" dirty="0">
                <a:solidFill>
                  <a:schemeClr val="tx2"/>
                </a:solidFill>
              </a:rPr>
              <a:t>Data :</a:t>
            </a:r>
          </a:p>
        </p:txBody>
      </p:sp>
      <p:sp>
        <p:nvSpPr>
          <p:cNvPr id="3" name="Content Placeholder 2">
            <a:extLst>
              <a:ext uri="{FF2B5EF4-FFF2-40B4-BE49-F238E27FC236}">
                <a16:creationId xmlns:a16="http://schemas.microsoft.com/office/drawing/2014/main" id="{E611517D-6018-D82E-F610-D8012630A109}"/>
              </a:ext>
            </a:extLst>
          </p:cNvPr>
          <p:cNvSpPr>
            <a:spLocks noGrp="1"/>
          </p:cNvSpPr>
          <p:nvPr>
            <p:ph idx="1"/>
          </p:nvPr>
        </p:nvSpPr>
        <p:spPr>
          <a:xfrm>
            <a:off x="838200" y="1569986"/>
            <a:ext cx="10515600" cy="4351338"/>
          </a:xfrm>
        </p:spPr>
        <p:txBody>
          <a:bodyPr>
            <a:noAutofit/>
          </a:bodyPr>
          <a:lstStyle/>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Research Question:</a:t>
            </a:r>
          </a:p>
          <a:p>
            <a:pPr marL="0" indent="0" algn="just">
              <a:buNone/>
            </a:pPr>
            <a:endParaRPr lang="en-US" sz="1800" b="1" dirty="0">
              <a:latin typeface="Calibri" panose="020F0502020204030204" pitchFamily="34" charset="0"/>
              <a:ea typeface="Calibri" panose="020F0502020204030204" pitchFamily="34" charset="0"/>
              <a:cs typeface="Calibri" panose="020F0502020204030204" pitchFamily="34" charset="0"/>
            </a:endParaRPr>
          </a:p>
          <a:p>
            <a:pPr algn="just"/>
            <a:r>
              <a:rPr lang="en-US" sz="1800" dirty="0">
                <a:latin typeface="Calibri" panose="020F0502020204030204" pitchFamily="34" charset="0"/>
                <a:ea typeface="Calibri" panose="020F0502020204030204" pitchFamily="34" charset="0"/>
                <a:cs typeface="Calibri" panose="020F0502020204030204" pitchFamily="34" charset="0"/>
              </a:rPr>
              <a:t>How can we predict the optimal airfares for specific destinations, routes, and schedules for domestic flights in India?</a:t>
            </a:r>
          </a:p>
          <a:p>
            <a:pPr algn="just"/>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Problem Statement:</a:t>
            </a:r>
          </a:p>
          <a:p>
            <a:pPr algn="just"/>
            <a:r>
              <a:rPr lang="en-US" sz="1800" dirty="0">
                <a:latin typeface="Calibri" panose="020F0502020204030204" pitchFamily="34" charset="0"/>
                <a:ea typeface="Calibri" panose="020F0502020204030204" pitchFamily="34" charset="0"/>
                <a:cs typeface="Calibri" panose="020F0502020204030204" pitchFamily="34" charset="0"/>
              </a:rPr>
              <a:t>Airfare pricing is a dynamic and complex process influenced by numerous factors including time of day, route, flight duration, and the number of stops. For travelers, understanding when to purchase tickets at the best price is challenging due to frequent price fluctuations</a:t>
            </a:r>
            <a:r>
              <a:rPr lang="en-US" sz="1800" dirty="0"/>
              <a:t>.</a:t>
            </a:r>
          </a:p>
        </p:txBody>
      </p:sp>
    </p:spTree>
    <p:extLst>
      <p:ext uri="{BB962C8B-B14F-4D97-AF65-F5344CB8AC3E}">
        <p14:creationId xmlns:p14="http://schemas.microsoft.com/office/powerpoint/2010/main" val="507347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2B1C-D579-422F-F03D-F6B66D68E510}"/>
              </a:ext>
            </a:extLst>
          </p:cNvPr>
          <p:cNvSpPr>
            <a:spLocks noGrp="1"/>
          </p:cNvSpPr>
          <p:nvPr>
            <p:ph type="title"/>
          </p:nvPr>
        </p:nvSpPr>
        <p:spPr/>
        <p:txBody>
          <a:bodyPr>
            <a:normAutofit/>
          </a:bodyPr>
          <a:lstStyle/>
          <a:p>
            <a:r>
              <a:rPr lang="en-US" sz="4000" dirty="0">
                <a:solidFill>
                  <a:schemeClr val="tx2"/>
                </a:solidFill>
              </a:rPr>
              <a:t>Conclusion</a:t>
            </a:r>
          </a:p>
        </p:txBody>
      </p:sp>
      <p:sp>
        <p:nvSpPr>
          <p:cNvPr id="3" name="Content Placeholder 2">
            <a:extLst>
              <a:ext uri="{FF2B5EF4-FFF2-40B4-BE49-F238E27FC236}">
                <a16:creationId xmlns:a16="http://schemas.microsoft.com/office/drawing/2014/main" id="{A6902464-A6D9-5AF6-6E70-CCB33AB4765C}"/>
              </a:ext>
            </a:extLst>
          </p:cNvPr>
          <p:cNvSpPr>
            <a:spLocks noGrp="1"/>
          </p:cNvSpPr>
          <p:nvPr>
            <p:ph idx="1"/>
          </p:nvPr>
        </p:nvSpPr>
        <p:spPr>
          <a:xfrm>
            <a:off x="838200" y="2006378"/>
            <a:ext cx="10515600" cy="4351338"/>
          </a:xfrm>
        </p:spPr>
        <p:txBody>
          <a:bodyPr/>
          <a:lstStyle/>
          <a:p>
            <a:r>
              <a:rPr lang="en-US" sz="2400" b="0" i="0" dirty="0">
                <a:effectLst/>
                <a:latin typeface="Söhne"/>
              </a:rPr>
              <a:t>The application of machine learning (ML) models in predicting prices using historical data has demonstrated a significant improvement in the accuracy of price forecasts.</a:t>
            </a:r>
          </a:p>
          <a:p>
            <a:r>
              <a:rPr lang="en-US" sz="2400" b="0" i="0" dirty="0">
                <a:effectLst/>
                <a:latin typeface="Söhne"/>
              </a:rPr>
              <a:t>The project showcased the dynamic nature of flight ticket prices, revealing insights into the impact of factors such as weekends and time of day on price fluctuations. </a:t>
            </a:r>
          </a:p>
          <a:p>
            <a:r>
              <a:rPr lang="en-US" sz="2400" b="0" i="0" dirty="0">
                <a:effectLst/>
                <a:latin typeface="Söhne"/>
              </a:rPr>
              <a:t>This study serves as a compelling demonstration of the potential of ML models to enhance decision-making processes and optimize pricing strategies across a range of industries.</a:t>
            </a:r>
            <a:endParaRPr lang="en-US" sz="2400" dirty="0"/>
          </a:p>
          <a:p>
            <a:endParaRPr lang="en-US" dirty="0"/>
          </a:p>
        </p:txBody>
      </p:sp>
    </p:spTree>
    <p:extLst>
      <p:ext uri="{BB962C8B-B14F-4D97-AF65-F5344CB8AC3E}">
        <p14:creationId xmlns:p14="http://schemas.microsoft.com/office/powerpoint/2010/main" val="265132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87C9-4C09-D6CD-F0C4-07BAE6B1424B}"/>
              </a:ext>
            </a:extLst>
          </p:cNvPr>
          <p:cNvSpPr>
            <a:spLocks noGrp="1"/>
          </p:cNvSpPr>
          <p:nvPr>
            <p:ph type="title"/>
          </p:nvPr>
        </p:nvSpPr>
        <p:spPr/>
        <p:txBody>
          <a:bodyPr>
            <a:norm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Further improvements :</a:t>
            </a:r>
          </a:p>
        </p:txBody>
      </p:sp>
      <p:sp>
        <p:nvSpPr>
          <p:cNvPr id="3" name="Content Placeholder 2">
            <a:extLst>
              <a:ext uri="{FF2B5EF4-FFF2-40B4-BE49-F238E27FC236}">
                <a16:creationId xmlns:a16="http://schemas.microsoft.com/office/drawing/2014/main" id="{17BFFB62-400F-5025-A689-51E25740FF9B}"/>
              </a:ext>
            </a:extLst>
          </p:cNvPr>
          <p:cNvSpPr>
            <a:spLocks noGrp="1"/>
          </p:cNvSpPr>
          <p:nvPr>
            <p:ph idx="1"/>
          </p:nvPr>
        </p:nvSpPr>
        <p:spPr>
          <a:xfrm>
            <a:off x="838200" y="2033969"/>
            <a:ext cx="11199471" cy="4351338"/>
          </a:xfrm>
        </p:spPr>
        <p:txBody>
          <a:bodyPr>
            <a:norm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Data Granularity</a:t>
            </a:r>
            <a:r>
              <a:rPr lang="en-US" sz="2400" dirty="0">
                <a:latin typeface="Calibri" panose="020F0502020204030204" pitchFamily="34" charset="0"/>
                <a:ea typeface="Calibri" panose="020F0502020204030204" pitchFamily="34" charset="0"/>
                <a:cs typeface="Calibri" panose="020F0502020204030204" pitchFamily="34" charset="0"/>
              </a:rPr>
              <a:t>: Incorporate more granular data points such as holidays, school vacation periods, or special events that could affect demand and pricing.</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rPr>
              <a:t>Competitive Analysis</a:t>
            </a:r>
            <a:r>
              <a:rPr lang="en-US" sz="2400" dirty="0">
                <a:latin typeface="Calibri" panose="020F0502020204030204" pitchFamily="34" charset="0"/>
                <a:ea typeface="Calibri" panose="020F0502020204030204" pitchFamily="34" charset="0"/>
                <a:cs typeface="Calibri" panose="020F0502020204030204" pitchFamily="34" charset="0"/>
              </a:rPr>
              <a:t>: Include competitor pricing data to understand the market position and potential for price adjustments.</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rPr>
              <a:t>Customer Segmentation: </a:t>
            </a:r>
            <a:r>
              <a:rPr lang="en-US" sz="2400" dirty="0">
                <a:latin typeface="Calibri" panose="020F0502020204030204" pitchFamily="34" charset="0"/>
                <a:ea typeface="Calibri" panose="020F0502020204030204" pitchFamily="34" charset="0"/>
                <a:cs typeface="Calibri" panose="020F0502020204030204" pitchFamily="34" charset="0"/>
              </a:rPr>
              <a:t>Analyze customer segments to tailor pricing strategies according to different groups' willingness to pay.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484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482F2C-C77F-4244-2B7F-4211BD128F11}"/>
              </a:ext>
            </a:extLst>
          </p:cNvPr>
          <p:cNvSpPr>
            <a:spLocks noGrp="1"/>
          </p:cNvSpPr>
          <p:nvPr>
            <p:ph idx="1"/>
          </p:nvPr>
        </p:nvSpPr>
        <p:spPr/>
        <p:txBody>
          <a:bodyPr>
            <a:norm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External Factors: </a:t>
            </a:r>
            <a:r>
              <a:rPr lang="en-US" sz="2400" dirty="0">
                <a:latin typeface="Calibri" panose="020F0502020204030204" pitchFamily="34" charset="0"/>
                <a:ea typeface="Calibri" panose="020F0502020204030204" pitchFamily="34" charset="0"/>
                <a:cs typeface="Calibri" panose="020F0502020204030204" pitchFamily="34" charset="0"/>
              </a:rPr>
              <a:t>Assess the impact of external factors like economic indicators or weather patterns on pricing.</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rPr>
              <a:t>Dynamic Pricing Models: </a:t>
            </a:r>
            <a:r>
              <a:rPr lang="en-US" sz="2400" dirty="0">
                <a:latin typeface="Calibri" panose="020F0502020204030204" pitchFamily="34" charset="0"/>
                <a:ea typeface="Calibri" panose="020F0502020204030204" pitchFamily="34" charset="0"/>
                <a:cs typeface="Calibri" panose="020F0502020204030204" pitchFamily="34" charset="0"/>
              </a:rPr>
              <a:t>Explore the development of dynamic pricing models that can respond in real-time to changes in demand and supply.</a:t>
            </a: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078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2CB2F-F3D3-87FF-5ED7-BBA2339C2BBE}"/>
              </a:ext>
            </a:extLst>
          </p:cNvPr>
          <p:cNvSpPr>
            <a:spLocks noGrp="1"/>
          </p:cNvSpPr>
          <p:nvPr>
            <p:ph idx="1"/>
          </p:nvPr>
        </p:nvSpPr>
        <p:spPr>
          <a:xfrm>
            <a:off x="838200" y="1346559"/>
            <a:ext cx="10515600" cy="4351338"/>
          </a:xfrm>
        </p:spPr>
        <p:txBody>
          <a:bodyPr>
            <a:normAutofit/>
          </a:bodyPr>
          <a:lstStyle/>
          <a:p>
            <a:pPr marL="0" indent="0" algn="just">
              <a:buNone/>
            </a:pPr>
            <a:r>
              <a:rPr lang="en-US" sz="2000" b="1" dirty="0">
                <a:latin typeface="Calibri" panose="020F0502020204030204" pitchFamily="34" charset="0"/>
                <a:ea typeface="Calibri" panose="020F0502020204030204" pitchFamily="34" charset="0"/>
                <a:cs typeface="Calibri" panose="020F0502020204030204" pitchFamily="34" charset="0"/>
              </a:rPr>
              <a:t>Objective:</a:t>
            </a: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The aim of this project is to develop a predictive model that can forecast flight prices accurately. This model seeks to assist travelers in identifying the most affordable times to purchase flight tickets, specifically pinpointing days when fares are least expensive.</a:t>
            </a: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000" b="1" dirty="0">
                <a:latin typeface="Calibri" panose="020F0502020204030204" pitchFamily="34" charset="0"/>
                <a:ea typeface="Calibri" panose="020F0502020204030204" pitchFamily="34" charset="0"/>
                <a:cs typeface="Calibri" panose="020F0502020204030204" pitchFamily="34" charset="0"/>
              </a:rPr>
              <a:t>Justification:</a:t>
            </a:r>
          </a:p>
          <a:p>
            <a:pPr algn="just"/>
            <a:r>
              <a:rPr lang="en-US" sz="2000" dirty="0">
                <a:latin typeface="Calibri" panose="020F0502020204030204" pitchFamily="34" charset="0"/>
                <a:ea typeface="Calibri" panose="020F0502020204030204" pitchFamily="34" charset="0"/>
                <a:cs typeface="Calibri" panose="020F0502020204030204" pitchFamily="34" charset="0"/>
              </a:rPr>
              <a:t>By leveraging regression analysis techniques, this project endeavors to reveal the underlying relationships between flight ticket prices and the various determinants of air travel. With about 10,000 domestic flight records from a Kaggle dataset, the model intends to provide insights into fare trends and help travelers make cost-effective decisions.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910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3CAE22-11AB-E13D-1868-86380C4A2708}"/>
              </a:ext>
            </a:extLst>
          </p:cNvPr>
          <p:cNvSpPr>
            <a:spLocks noGrp="1"/>
          </p:cNvSpPr>
          <p:nvPr>
            <p:ph idx="1"/>
          </p:nvPr>
        </p:nvSpPr>
        <p:spPr/>
        <p:txBody>
          <a:bodyPr/>
          <a:lstStyle/>
          <a:p>
            <a:pPr marL="0" indent="0">
              <a:buNone/>
            </a:pPr>
            <a:r>
              <a:rPr lang="en-US" sz="2400" b="1" dirty="0"/>
              <a:t>Significance:</a:t>
            </a:r>
          </a:p>
          <a:p>
            <a:pPr marL="0" indent="0">
              <a:buNone/>
            </a:pPr>
            <a:endParaRPr lang="en-US" b="1" dirty="0"/>
          </a:p>
          <a:p>
            <a:r>
              <a:rPr lang="en-US" sz="2000" dirty="0">
                <a:latin typeface="Calibri" panose="020F0502020204030204" pitchFamily="34" charset="0"/>
                <a:ea typeface="Calibri" panose="020F0502020204030204" pitchFamily="34" charset="0"/>
                <a:cs typeface="Calibri" panose="020F0502020204030204" pitchFamily="34" charset="0"/>
              </a:rPr>
              <a:t>This project addresses the practical issue of airfare affordability in the airline industry. By creating a tool for forecasting airfares, it could potentially benefit both consumers seeking budget-friendly travel options and airlines optimizing their pricing strategies.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34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3122D-39CF-07BE-28A3-A238604A2D73}"/>
              </a:ext>
            </a:extLst>
          </p:cNvPr>
          <p:cNvSpPr>
            <a:spLocks noGrp="1"/>
          </p:cNvSpPr>
          <p:nvPr>
            <p:ph type="title"/>
          </p:nvPr>
        </p:nvSpPr>
        <p:spPr>
          <a:xfrm>
            <a:off x="6431964" y="501651"/>
            <a:ext cx="4908698" cy="1716255"/>
          </a:xfrm>
        </p:spPr>
        <p:txBody>
          <a:bodyPr anchor="b">
            <a:normAutofit/>
          </a:bodyPr>
          <a:lstStyle/>
          <a:p>
            <a:r>
              <a:rPr lang="en-US" sz="3600" dirty="0"/>
              <a:t>Data Preparation:</a:t>
            </a:r>
          </a:p>
        </p:txBody>
      </p:sp>
      <p:sp>
        <p:nvSpPr>
          <p:cNvPr id="25" name="Rectangle 2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Checkmark">
            <a:extLst>
              <a:ext uri="{FF2B5EF4-FFF2-40B4-BE49-F238E27FC236}">
                <a16:creationId xmlns:a16="http://schemas.microsoft.com/office/drawing/2014/main" id="{FD5AA77A-E8CA-7DC1-3CD6-0C2EF4D793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4459F0C2-40D3-2137-3517-44C3E1EEBC6F}"/>
              </a:ext>
            </a:extLst>
          </p:cNvPr>
          <p:cNvSpPr>
            <a:spLocks noGrp="1"/>
          </p:cNvSpPr>
          <p:nvPr>
            <p:ph idx="1"/>
          </p:nvPr>
        </p:nvSpPr>
        <p:spPr>
          <a:xfrm>
            <a:off x="6392583" y="2645922"/>
            <a:ext cx="4434721" cy="3710427"/>
          </a:xfrm>
        </p:spPr>
        <p:txBody>
          <a:bodyPr anchor="t">
            <a:normAutofit/>
          </a:bodyPr>
          <a:lstStyle/>
          <a:p>
            <a:r>
              <a:rPr lang="en-US" sz="1500" dirty="0"/>
              <a:t>Loading the dataset</a:t>
            </a:r>
          </a:p>
          <a:p>
            <a:r>
              <a:rPr lang="en-US" sz="1500" dirty="0"/>
              <a:t>Checking null values &amp; random characters </a:t>
            </a:r>
          </a:p>
          <a:p>
            <a:r>
              <a:rPr lang="en-US" sz="1500" dirty="0"/>
              <a:t>Getting summary of the dataset</a:t>
            </a:r>
          </a:p>
          <a:p>
            <a:r>
              <a:rPr lang="en-US" sz="1500" dirty="0"/>
              <a:t>Data Cleaning</a:t>
            </a:r>
          </a:p>
          <a:p>
            <a:r>
              <a:rPr lang="en-US" sz="1500" dirty="0"/>
              <a:t>Analyzing the features</a:t>
            </a:r>
          </a:p>
          <a:p>
            <a:r>
              <a:rPr lang="en-US" sz="1500" dirty="0"/>
              <a:t>Interpreting relationship between dependent and independent variables</a:t>
            </a:r>
          </a:p>
          <a:p>
            <a:r>
              <a:rPr lang="en-US" sz="1500" dirty="0"/>
              <a:t>Checking for outliers and removing them using Z score method</a:t>
            </a:r>
          </a:p>
          <a:p>
            <a:r>
              <a:rPr lang="en-US" sz="1500" dirty="0"/>
              <a:t>Checking for skewness and normalizing data distribution using </a:t>
            </a:r>
            <a:r>
              <a:rPr lang="en-US" sz="1500" dirty="0" err="1"/>
              <a:t>PowerTransformer</a:t>
            </a:r>
            <a:endParaRPr lang="en-US" sz="1500" dirty="0"/>
          </a:p>
          <a:p>
            <a:pPr marL="0" indent="0">
              <a:buNone/>
            </a:pPr>
            <a:endParaRPr lang="en-US" sz="1500" dirty="0"/>
          </a:p>
          <a:p>
            <a:endParaRPr lang="en-US" sz="1500" dirty="0"/>
          </a:p>
          <a:p>
            <a:endParaRPr lang="en-US" sz="1500" dirty="0"/>
          </a:p>
        </p:txBody>
      </p:sp>
      <p:cxnSp>
        <p:nvCxnSpPr>
          <p:cNvPr id="27" name="Straight Connector 2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16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9A6A-C0D2-3B7E-14A4-342913978F87}"/>
              </a:ext>
            </a:extLst>
          </p:cNvPr>
          <p:cNvSpPr>
            <a:spLocks noGrp="1"/>
          </p:cNvSpPr>
          <p:nvPr>
            <p:ph type="title"/>
          </p:nvPr>
        </p:nvSpPr>
        <p:spPr/>
        <p:txBody>
          <a:bodyPr>
            <a:normAutofit/>
          </a:bodyPr>
          <a:lstStyle/>
          <a:p>
            <a:r>
              <a:rPr lang="en-IN" sz="3200" dirty="0"/>
              <a:t>Initial Data : </a:t>
            </a:r>
          </a:p>
        </p:txBody>
      </p:sp>
      <p:pic>
        <p:nvPicPr>
          <p:cNvPr id="9" name="Content Placeholder 8">
            <a:extLst>
              <a:ext uri="{FF2B5EF4-FFF2-40B4-BE49-F238E27FC236}">
                <a16:creationId xmlns:a16="http://schemas.microsoft.com/office/drawing/2014/main" id="{F5C9E4CD-0D1D-CCC3-7655-8E5E42EA94B0}"/>
              </a:ext>
            </a:extLst>
          </p:cNvPr>
          <p:cNvPicPr>
            <a:picLocks noGrp="1" noChangeAspect="1"/>
          </p:cNvPicPr>
          <p:nvPr>
            <p:ph idx="1"/>
          </p:nvPr>
        </p:nvPicPr>
        <p:blipFill>
          <a:blip r:embed="rId2"/>
          <a:stretch>
            <a:fillRect/>
          </a:stretch>
        </p:blipFill>
        <p:spPr>
          <a:xfrm>
            <a:off x="1637881" y="1828800"/>
            <a:ext cx="8400422" cy="4160017"/>
          </a:xfrm>
        </p:spPr>
      </p:pic>
    </p:spTree>
    <p:extLst>
      <p:ext uri="{BB962C8B-B14F-4D97-AF65-F5344CB8AC3E}">
        <p14:creationId xmlns:p14="http://schemas.microsoft.com/office/powerpoint/2010/main" val="262752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3BA59-E1D3-C75C-55AB-1998DD62E664}"/>
              </a:ext>
            </a:extLst>
          </p:cNvPr>
          <p:cNvSpPr>
            <a:spLocks noGrp="1"/>
          </p:cNvSpPr>
          <p:nvPr>
            <p:ph type="title"/>
          </p:nvPr>
        </p:nvSpPr>
        <p:spPr>
          <a:xfrm>
            <a:off x="803774" y="834315"/>
            <a:ext cx="10550025" cy="1182927"/>
          </a:xfrm>
        </p:spPr>
        <p:txBody>
          <a:bodyPr anchor="b">
            <a:normAutofit/>
          </a:bodyPr>
          <a:lstStyle/>
          <a:p>
            <a:r>
              <a:rPr lang="en-US" sz="3200" dirty="0"/>
              <a:t>Feature Engineering : </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480938A-EA58-E8A9-647F-EC7220062D2E}"/>
              </a:ext>
            </a:extLst>
          </p:cNvPr>
          <p:cNvSpPr>
            <a:spLocks noGrp="1"/>
          </p:cNvSpPr>
          <p:nvPr>
            <p:ph idx="1"/>
          </p:nvPr>
        </p:nvSpPr>
        <p:spPr>
          <a:xfrm>
            <a:off x="803775" y="2598947"/>
            <a:ext cx="10550025" cy="3677348"/>
          </a:xfrm>
        </p:spPr>
        <p:txBody>
          <a:bodyPr anchor="t">
            <a:normAutofit/>
          </a:bodyPr>
          <a:lstStyle/>
          <a:p>
            <a:r>
              <a:rPr lang="en-US" sz="1700" dirty="0"/>
              <a:t>Dropping Route(redundant as no of stops is included) and additional info(</a:t>
            </a:r>
            <a:r>
              <a:rPr lang="en-US" sz="1700" dirty="0" err="1"/>
              <a:t>approx</a:t>
            </a:r>
            <a:r>
              <a:rPr lang="en-US" sz="1700" dirty="0"/>
              <a:t> 80% data no info)</a:t>
            </a:r>
          </a:p>
          <a:p>
            <a:r>
              <a:rPr lang="en-US" sz="1700" dirty="0"/>
              <a:t>Convert the date column to datetime format and then to </a:t>
            </a:r>
            <a:r>
              <a:rPr lang="en-US" sz="1700" dirty="0" err="1"/>
              <a:t>mmddyyyy</a:t>
            </a:r>
            <a:r>
              <a:rPr lang="en-US" sz="1700" dirty="0"/>
              <a:t> format</a:t>
            </a:r>
          </a:p>
          <a:p>
            <a:r>
              <a:rPr lang="en-US" sz="1700" dirty="0"/>
              <a:t>Change the format of </a:t>
            </a:r>
            <a:r>
              <a:rPr lang="en-US" sz="1700" dirty="0" err="1"/>
              <a:t>Date_of_Journey</a:t>
            </a:r>
            <a:r>
              <a:rPr lang="en-US" sz="1700" dirty="0"/>
              <a:t>, </a:t>
            </a:r>
            <a:r>
              <a:rPr lang="en-US" sz="1700" dirty="0" err="1"/>
              <a:t>Dep_Time</a:t>
            </a:r>
            <a:r>
              <a:rPr lang="en-US" sz="1700" dirty="0"/>
              <a:t>, </a:t>
            </a:r>
            <a:r>
              <a:rPr lang="en-US" sz="1700" dirty="0" err="1"/>
              <a:t>Arrival_Time</a:t>
            </a:r>
            <a:r>
              <a:rPr lang="en-US" sz="1700" dirty="0"/>
              <a:t>, </a:t>
            </a:r>
            <a:r>
              <a:rPr lang="en-US" sz="1700" dirty="0" err="1"/>
              <a:t>Dutation,Total_Stops</a:t>
            </a:r>
            <a:endParaRPr lang="en-US" sz="1700" dirty="0"/>
          </a:p>
          <a:p>
            <a:r>
              <a:rPr lang="en-US" sz="1700" dirty="0"/>
              <a:t>Changing month to object from numeric</a:t>
            </a:r>
          </a:p>
          <a:p>
            <a:r>
              <a:rPr lang="en-US" sz="1700" dirty="0"/>
              <a:t>Converting the values in Duration column to minutes</a:t>
            </a:r>
          </a:p>
          <a:p>
            <a:r>
              <a:rPr lang="en-US" sz="1700" dirty="0"/>
              <a:t>Converting </a:t>
            </a:r>
            <a:r>
              <a:rPr lang="en-US" sz="1700" dirty="0" err="1"/>
              <a:t>Arrival_Time</a:t>
            </a:r>
            <a:r>
              <a:rPr lang="en-US" sz="1700" dirty="0"/>
              <a:t> into date and time separately</a:t>
            </a:r>
          </a:p>
          <a:p>
            <a:r>
              <a:rPr lang="en-US" sz="1700" dirty="0"/>
              <a:t>Changing </a:t>
            </a:r>
            <a:r>
              <a:rPr lang="en-US" sz="1700" dirty="0" err="1"/>
              <a:t>Total_Stops</a:t>
            </a:r>
            <a:r>
              <a:rPr lang="en-US" sz="1700" dirty="0"/>
              <a:t> to max 2+ stops</a:t>
            </a:r>
          </a:p>
          <a:p>
            <a:pPr marL="342900" indent="-342900">
              <a:buFont typeface="Arial" panose="020B0604020202020204" pitchFamily="34" charset="0"/>
              <a:buChar char="•"/>
            </a:pPr>
            <a:r>
              <a:rPr lang="en-US" sz="1700" b="0" i="0" dirty="0">
                <a:effectLst/>
              </a:rPr>
              <a:t>Checking for Outliers in continuous data type Features</a:t>
            </a:r>
          </a:p>
          <a:p>
            <a:pPr marL="342900" indent="-342900">
              <a:buFont typeface="Arial" panose="020B0604020202020204" pitchFamily="34" charset="0"/>
              <a:buChar char="•"/>
            </a:pPr>
            <a:r>
              <a:rPr lang="en-US" sz="1700" b="0" i="0" dirty="0">
                <a:effectLst/>
              </a:rPr>
              <a:t>Removing Outliers using Z score Method since it has a low data loss %</a:t>
            </a:r>
          </a:p>
          <a:p>
            <a:pPr marL="342900" indent="-342900">
              <a:buFont typeface="Arial" panose="020B0604020202020204" pitchFamily="34" charset="0"/>
              <a:buChar char="•"/>
            </a:pPr>
            <a:r>
              <a:rPr lang="en-US" sz="1700" dirty="0"/>
              <a:t>Checking for skewness in data distributions</a:t>
            </a:r>
          </a:p>
          <a:p>
            <a:endParaRPr lang="en-US" sz="1700" dirty="0"/>
          </a:p>
          <a:p>
            <a:endParaRPr lang="en-US" sz="1700" dirty="0"/>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447674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FD1CFA-7292-72FA-FAA3-541D9CDB2E6D}"/>
              </a:ext>
            </a:extLst>
          </p:cNvPr>
          <p:cNvPicPr>
            <a:picLocks noChangeAspect="1"/>
          </p:cNvPicPr>
          <p:nvPr/>
        </p:nvPicPr>
        <p:blipFill>
          <a:blip r:embed="rId2"/>
          <a:stretch>
            <a:fillRect/>
          </a:stretch>
        </p:blipFill>
        <p:spPr>
          <a:xfrm>
            <a:off x="1130959" y="1256045"/>
            <a:ext cx="9188698" cy="4612192"/>
          </a:xfrm>
          <a:prstGeom prst="rect">
            <a:avLst/>
          </a:prstGeom>
        </p:spPr>
      </p:pic>
    </p:spTree>
    <p:extLst>
      <p:ext uri="{BB962C8B-B14F-4D97-AF65-F5344CB8AC3E}">
        <p14:creationId xmlns:p14="http://schemas.microsoft.com/office/powerpoint/2010/main" val="4070563215"/>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3635</TotalTime>
  <Words>1378</Words>
  <PresentationFormat>Widescreen</PresentationFormat>
  <Paragraphs>166</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Helvetica Neue</vt:lpstr>
      <vt:lpstr>Söhne</vt:lpstr>
      <vt:lpstr>Univers</vt:lpstr>
      <vt:lpstr>GradientVTI</vt:lpstr>
      <vt:lpstr>Flight Price Detection     Group 9-  Predicting Optimal Airfares through Advanced Regression  </vt:lpstr>
      <vt:lpstr>Agenda :</vt:lpstr>
      <vt:lpstr>Data :</vt:lpstr>
      <vt:lpstr>PowerPoint Presentation</vt:lpstr>
      <vt:lpstr>PowerPoint Presentation</vt:lpstr>
      <vt:lpstr>Data Preparation:</vt:lpstr>
      <vt:lpstr>Initial Data : </vt:lpstr>
      <vt:lpstr>Feature Engineering : </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 Correlation</vt:lpstr>
      <vt:lpstr>PowerPoint Presentation</vt:lpstr>
      <vt:lpstr>Model Deployment</vt:lpstr>
      <vt:lpstr>This is a Regression Problem since Target/ Label column ('Price') has Continuous type of Data :   </vt:lpstr>
      <vt:lpstr>Random Forest Regression Model</vt:lpstr>
      <vt:lpstr>Ridge Regression Model : </vt:lpstr>
      <vt:lpstr>XGB Regression Model : </vt:lpstr>
      <vt:lpstr>Support Vector Regression Model  </vt:lpstr>
      <vt:lpstr>Decision Tree Regression Model  : </vt:lpstr>
      <vt:lpstr>Model Accuracy Result</vt:lpstr>
      <vt:lpstr>Model Cross Validation : </vt:lpstr>
      <vt:lpstr>Hyper Parameter Tuning :</vt:lpstr>
      <vt:lpstr>Conclusion</vt:lpstr>
      <vt:lpstr>Further improvements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2023-04-27T03:17:20Z</dcterms:created>
  <dcterms:modified xsi:type="dcterms:W3CDTF">2023-12-01T03:47:35Z</dcterms:modified>
</cp:coreProperties>
</file>