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70" r:id="rId3"/>
    <p:sldId id="257" r:id="rId4"/>
    <p:sldId id="272" r:id="rId5"/>
    <p:sldId id="263" r:id="rId6"/>
    <p:sldId id="273" r:id="rId7"/>
    <p:sldId id="271" r:id="rId8"/>
    <p:sldId id="269" r:id="rId9"/>
    <p:sldId id="259" r:id="rId10"/>
    <p:sldId id="261" r:id="rId11"/>
    <p:sldId id="262" r:id="rId12"/>
    <p:sldId id="266" r:id="rId13"/>
    <p:sldId id="267" r:id="rId14"/>
    <p:sldId id="268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6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2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7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7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16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9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4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1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1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challenges-ai-agriculture-barun-sarkar/?trk=v-feed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wg.org/foodnews/summary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Crop Diseases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 Learning :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is </a:t>
            </a:r>
            <a:r>
              <a:rPr lang="en-US" dirty="0"/>
              <a:t>a popular approach in deep learning where pre-trained models </a:t>
            </a: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are </a:t>
            </a:r>
            <a:r>
              <a:rPr lang="en-US" dirty="0"/>
              <a:t>used as </a:t>
            </a:r>
            <a:r>
              <a:rPr lang="en-US" dirty="0" smtClean="0"/>
              <a:t> the </a:t>
            </a:r>
            <a:r>
              <a:rPr lang="en-US" dirty="0"/>
              <a:t>starting </a:t>
            </a:r>
            <a:r>
              <a:rPr lang="en-US" dirty="0" smtClean="0"/>
              <a:t>point (Base Model)</a:t>
            </a:r>
          </a:p>
          <a:p>
            <a:r>
              <a:rPr lang="en-US" dirty="0" smtClean="0"/>
              <a:t>Examples of pre-trained models:  </a:t>
            </a:r>
            <a:r>
              <a:rPr lang="en-US" dirty="0"/>
              <a:t>VGG-16 , VGG19 , ResNet-50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9390063" y="2560638"/>
            <a:ext cx="2801937" cy="330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PlantVillage</a:t>
            </a:r>
            <a:r>
              <a:rPr lang="en-US" dirty="0" smtClean="0"/>
              <a:t>: </a:t>
            </a:r>
            <a:r>
              <a:rPr lang="en-US" dirty="0" err="1" smtClean="0"/>
              <a:t>Pensylvania</a:t>
            </a:r>
            <a:r>
              <a:rPr lang="en-US" dirty="0" smtClean="0"/>
              <a:t> State/</a:t>
            </a:r>
            <a:r>
              <a:rPr lang="en-US" dirty="0" err="1" smtClean="0"/>
              <a:t>Epfl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38 </a:t>
            </a:r>
            <a:r>
              <a:rPr lang="en-US" dirty="0"/>
              <a:t>classes of crop disease pairs that the dataset </a:t>
            </a:r>
            <a:r>
              <a:rPr lang="en-US" dirty="0" smtClean="0"/>
              <a:t>is offering</a:t>
            </a: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6043256" cy="3310128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DataSet</a:t>
            </a:r>
            <a:r>
              <a:rPr lang="en-US" dirty="0" smtClean="0"/>
              <a:t> contains limited set of diseases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6268544" cy="3310128"/>
          </a:xfrm>
        </p:spPr>
        <p:txBody>
          <a:bodyPr>
            <a:normAutofit/>
          </a:bodyPr>
          <a:lstStyle/>
          <a:p>
            <a:r>
              <a:rPr lang="en-US" dirty="0" smtClean="0"/>
              <a:t>Store all images captured by users</a:t>
            </a:r>
          </a:p>
          <a:p>
            <a:r>
              <a:rPr lang="en-US" dirty="0" smtClean="0"/>
              <a:t>Classify all new images using experts in the field</a:t>
            </a:r>
          </a:p>
          <a:p>
            <a:r>
              <a:rPr lang="en-US" dirty="0"/>
              <a:t>Regeneration of the neural Network once per month to include all new images.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782" y="2560320"/>
            <a:ext cx="308086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Apply Drone technology to classify images from the field:               Conducts </a:t>
            </a:r>
            <a:r>
              <a:rPr lang="en-US" sz="2800" dirty="0"/>
              <a:t>onboard processing </a:t>
            </a:r>
            <a:r>
              <a:rPr lang="en-US" sz="2800" dirty="0" smtClean="0"/>
              <a:t>allowing </a:t>
            </a:r>
            <a:r>
              <a:rPr lang="en-US" sz="2800" dirty="0"/>
              <a:t>farmers </a:t>
            </a:r>
            <a:r>
              <a:rPr lang="en-US" sz="2800" dirty="0" smtClean="0"/>
              <a:t>to </a:t>
            </a:r>
            <a:r>
              <a:rPr lang="en-US" sz="2800" dirty="0"/>
              <a:t>address, almost immediately, any Crop anomalies </a:t>
            </a:r>
            <a:r>
              <a:rPr lang="en-US" sz="2800" dirty="0" smtClean="0"/>
              <a:t>making </a:t>
            </a:r>
            <a:r>
              <a:rPr lang="en-US" sz="2800" dirty="0"/>
              <a:t>the Data collection truly </a:t>
            </a:r>
            <a:r>
              <a:rPr lang="en-US" sz="2800" dirty="0" smtClean="0"/>
              <a:t>real-time. Also an accurate Plants </a:t>
            </a:r>
            <a:r>
              <a:rPr lang="en-US" sz="2800" dirty="0"/>
              <a:t>population </a:t>
            </a:r>
            <a:r>
              <a:rPr lang="en-US" sz="2800" dirty="0" smtClean="0"/>
              <a:t>count can be conducted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Create a Blog where farmers can post there infected crop images and collaborate with others to find a cure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8484379" cy="33101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Time Magazine :Strawberries </a:t>
            </a:r>
            <a:r>
              <a:rPr lang="en-US" dirty="0"/>
              <a:t>Top the 'Dirty Dozen' List of Fruits and Vegetables With the Most </a:t>
            </a:r>
            <a:r>
              <a:rPr lang="en-US" dirty="0" smtClean="0"/>
              <a:t>Pesticides</a:t>
            </a:r>
          </a:p>
          <a:p>
            <a:r>
              <a:rPr lang="en-US" dirty="0">
                <a:hlinkClick r:id="rId2"/>
              </a:rPr>
              <a:t>https://www.linkedin.com/pulse/challenges-ai-agriculture-barun-sarkar/?</a:t>
            </a:r>
            <a:r>
              <a:rPr lang="en-US" dirty="0" smtClean="0">
                <a:hlinkClick r:id="rId2"/>
              </a:rPr>
              <a:t>trk=v-feed</a:t>
            </a:r>
            <a:endParaRPr lang="en-US" dirty="0" smtClean="0"/>
          </a:p>
          <a:p>
            <a:r>
              <a:rPr lang="en-US" dirty="0" smtClean="0"/>
              <a:t>www.crowdai.org</a:t>
            </a:r>
            <a:endParaRPr lang="en-US" dirty="0"/>
          </a:p>
          <a:p>
            <a:r>
              <a:rPr lang="en-US" dirty="0" err="1" smtClean="0"/>
              <a:t>PlantVillage</a:t>
            </a:r>
            <a:r>
              <a:rPr lang="en-US" dirty="0" smtClean="0"/>
              <a:t> Project: </a:t>
            </a:r>
            <a:r>
              <a:rPr lang="en-US" dirty="0"/>
              <a:t>https://www.scientificcomputing.com/news/2016/10/deep-learning-app-diagnoses-crop-diseases</a:t>
            </a:r>
            <a:endParaRPr lang="en-US" dirty="0" smtClean="0"/>
          </a:p>
          <a:p>
            <a:r>
              <a:rPr lang="en-US" dirty="0"/>
              <a:t>https://www.linkedin.com/pulse/global-opportunities-smart-agriculture-drivers-adoptions-pareek/?trk=v-feed</a:t>
            </a:r>
            <a:endParaRPr lang="en-US" dirty="0"/>
          </a:p>
          <a:p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Agriculture is one of the most difficult fields to contain for the purpose of Statistical Quantification.</a:t>
            </a:r>
          </a:p>
          <a:p>
            <a:pPr fontAlgn="base"/>
            <a:r>
              <a:rPr lang="en-US" dirty="0"/>
              <a:t>Even within a single field, conditions are always changing from one section to the next. </a:t>
            </a:r>
            <a:r>
              <a:rPr lang="en-US" dirty="0" smtClean="0"/>
              <a:t>Growers </a:t>
            </a:r>
            <a:r>
              <a:rPr lang="en-US" dirty="0"/>
              <a:t>may feel their prospects are Good for an upcoming Harvest, but until that day arrives, the outcome will always be uncertain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Today, more investment and innovation is needed in agriculture to feed more than 10 billion people by 2050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The fourth agricultural revolution is already on its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developing world, more than 80 percent of the agricultural production is </a:t>
            </a:r>
            <a:r>
              <a:rPr lang="en-US" dirty="0" smtClean="0"/>
              <a:t>generated by </a:t>
            </a:r>
            <a:r>
              <a:rPr lang="en-US" dirty="0"/>
              <a:t>smallholder </a:t>
            </a:r>
            <a:r>
              <a:rPr lang="en-US" dirty="0" smtClean="0"/>
              <a:t>farmers </a:t>
            </a:r>
          </a:p>
          <a:p>
            <a:r>
              <a:rPr lang="en-US" dirty="0"/>
              <a:t>Y</a:t>
            </a:r>
            <a:r>
              <a:rPr lang="en-US" dirty="0" smtClean="0"/>
              <a:t>ield </a:t>
            </a:r>
            <a:r>
              <a:rPr lang="en-US" dirty="0"/>
              <a:t>loss of more  than 50% due to pests and diseases are common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iseases </a:t>
            </a:r>
            <a:r>
              <a:rPr lang="en-US" dirty="0"/>
              <a:t>remain a major threat to this supply, and a large fraction of crops are lost each year to diseases.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latest </a:t>
            </a:r>
            <a:r>
              <a:rPr lang="en-US" dirty="0">
                <a:hlinkClick r:id="rId2"/>
              </a:rPr>
              <a:t>report about pesticide residues</a:t>
            </a:r>
            <a:r>
              <a:rPr lang="en-US" dirty="0"/>
              <a:t>, 70% of grown fruits and vegetables contain up to 230 different pesticides or their breakdown products.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 One sample of strawberries, for example, tested positive for 20 different pesticides, and spinach contained nearly twice the pesticide residue by weight than any other fruit or vegetable.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Wouldn't </a:t>
            </a:r>
            <a:r>
              <a:rPr lang="en-US" dirty="0"/>
              <a:t>it be </a:t>
            </a:r>
            <a:r>
              <a:rPr lang="en-US" dirty="0" smtClean="0"/>
              <a:t>great </a:t>
            </a:r>
            <a:r>
              <a:rPr lang="en-US" dirty="0"/>
              <a:t>if the smartphone could be turned into a disease diagnostics tool, </a:t>
            </a:r>
            <a:r>
              <a:rPr lang="en-US" dirty="0" smtClean="0"/>
              <a:t>recognizing </a:t>
            </a:r>
            <a:r>
              <a:rPr lang="en-US" dirty="0"/>
              <a:t>diseases from images it captures with its camera?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 : Mobile app , Web app or a Chat Bot</a:t>
            </a:r>
          </a:p>
          <a:p>
            <a:r>
              <a:rPr lang="en-US" dirty="0" smtClean="0"/>
              <a:t>Input: User capture an image of the infected crop.</a:t>
            </a:r>
          </a:p>
          <a:p>
            <a:r>
              <a:rPr lang="en-US" dirty="0" smtClean="0"/>
              <a:t>Output: the name of the crop and the name of the infected disease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Small scale farmers to fight disease and </a:t>
            </a:r>
            <a:r>
              <a:rPr lang="en-US" smtClean="0"/>
              <a:t>protect their </a:t>
            </a:r>
            <a:r>
              <a:rPr lang="en-US" dirty="0" smtClean="0"/>
              <a:t>crops</a:t>
            </a:r>
          </a:p>
          <a:p>
            <a:r>
              <a:rPr lang="en-US" dirty="0" smtClean="0"/>
              <a:t>Help the production of less contaminated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this app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No global  agricultural Solution :          	                                                   What </a:t>
            </a:r>
            <a:r>
              <a:rPr lang="en-US" dirty="0"/>
              <a:t>may occur with the same Seed and </a:t>
            </a:r>
            <a:r>
              <a:rPr lang="en-US" dirty="0"/>
              <a:t> </a:t>
            </a:r>
            <a:r>
              <a:rPr lang="en-US" dirty="0" smtClean="0"/>
              <a:t>Fertilizer </a:t>
            </a:r>
            <a:r>
              <a:rPr lang="en-US" dirty="0"/>
              <a:t>program </a:t>
            </a:r>
            <a:r>
              <a:rPr lang="en-US" dirty="0" smtClean="0"/>
              <a:t>in one region is almost certainly </a:t>
            </a:r>
            <a:r>
              <a:rPr lang="en-US" dirty="0"/>
              <a:t>unrelated to what may </a:t>
            </a:r>
            <a:r>
              <a:rPr lang="en-US" dirty="0" smtClean="0"/>
              <a:t>occur in another region.</a:t>
            </a:r>
            <a:endParaRPr lang="en-US" dirty="0"/>
          </a:p>
          <a:p>
            <a:pPr fontAlgn="base"/>
            <a:r>
              <a:rPr lang="en-US" dirty="0" smtClean="0"/>
              <a:t>No </a:t>
            </a:r>
            <a:r>
              <a:rPr lang="en-US" dirty="0"/>
              <a:t>two Environments will be exactly </a:t>
            </a:r>
            <a:r>
              <a:rPr lang="en-US" dirty="0" smtClean="0"/>
              <a:t>alike:                                                The </a:t>
            </a:r>
            <a:r>
              <a:rPr lang="en-US" dirty="0"/>
              <a:t>problem with deploying </a:t>
            </a:r>
            <a:r>
              <a:rPr lang="en-US" dirty="0" smtClean="0"/>
              <a:t>Artificial Intelligence </a:t>
            </a:r>
            <a:r>
              <a:rPr lang="en-US" dirty="0"/>
              <a:t>in Agriculture </a:t>
            </a:r>
            <a:r>
              <a:rPr lang="en-US" dirty="0" smtClean="0"/>
              <a:t>is that </a:t>
            </a:r>
            <a:r>
              <a:rPr lang="en-US" dirty="0"/>
              <a:t>no two </a:t>
            </a:r>
            <a:r>
              <a:rPr lang="en-US" dirty="0" smtClean="0"/>
              <a:t>Environments </a:t>
            </a:r>
            <a:r>
              <a:rPr lang="en-US" dirty="0"/>
              <a:t>will be exactly </a:t>
            </a:r>
            <a:r>
              <a:rPr lang="en-US" dirty="0" smtClean="0"/>
              <a:t>alike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Agronomists , Organic farmers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Networks are a category of Neural Networks that have proven very effective in areas such as image recognition and classification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primary purpose of Convolution </a:t>
            </a:r>
            <a:r>
              <a:rPr lang="en-US" dirty="0" smtClean="0"/>
              <a:t>is </a:t>
            </a:r>
            <a:r>
              <a:rPr lang="en-US" dirty="0"/>
              <a:t>to extract features from the input image. Convolution preserves the spatial relationship between pixels by learning image features using small filters.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2634</TotalTime>
  <Words>467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Crop Diseases Classification</vt:lpstr>
      <vt:lpstr>Introduction</vt:lpstr>
      <vt:lpstr>Problems</vt:lpstr>
      <vt:lpstr>Problems</vt:lpstr>
      <vt:lpstr>Solution</vt:lpstr>
      <vt:lpstr>Purpose</vt:lpstr>
      <vt:lpstr>What Makes this app unique</vt:lpstr>
      <vt:lpstr>Targeted Users</vt:lpstr>
      <vt:lpstr>Technical Details</vt:lpstr>
      <vt:lpstr>Technical Details</vt:lpstr>
      <vt:lpstr>Technical Details</vt:lpstr>
      <vt:lpstr>Limitation</vt:lpstr>
      <vt:lpstr>Improvement</vt:lpstr>
      <vt:lpstr>Improvement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Diseases Classification</dc:title>
  <dc:creator>user</dc:creator>
  <cp:lastModifiedBy>user</cp:lastModifiedBy>
  <cp:revision>62</cp:revision>
  <dcterms:created xsi:type="dcterms:W3CDTF">2018-05-14T09:21:24Z</dcterms:created>
  <dcterms:modified xsi:type="dcterms:W3CDTF">2018-05-16T05:15:47Z</dcterms:modified>
</cp:coreProperties>
</file>