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62" r:id="rId2"/>
    <p:sldId id="275" r:id="rId3"/>
    <p:sldId id="270" r:id="rId4"/>
    <p:sldId id="273" r:id="rId5"/>
    <p:sldId id="280" r:id="rId6"/>
    <p:sldId id="279" r:id="rId7"/>
    <p:sldId id="282" r:id="rId8"/>
    <p:sldId id="278" r:id="rId9"/>
    <p:sldId id="281" r:id="rId10"/>
    <p:sldId id="277" r:id="rId11"/>
    <p:sldId id="271" r:id="rId12"/>
    <p:sldId id="266" r:id="rId13"/>
    <p:sldId id="263" r:id="rId14"/>
    <p:sldId id="284" r:id="rId15"/>
    <p:sldId id="283" r:id="rId16"/>
    <p:sldId id="267" r:id="rId17"/>
    <p:sldId id="272" r:id="rId18"/>
    <p:sldId id="26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yrey3333@gmail.com" initials="m" lastIdx="3" clrIdx="0">
    <p:extLst>
      <p:ext uri="{19B8F6BF-5375-455C-9EA6-DF929625EA0E}">
        <p15:presenceInfo xmlns:p15="http://schemas.microsoft.com/office/powerpoint/2012/main" userId="6c94c255f88df81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67487" autoAdjust="0"/>
  </p:normalViewPr>
  <p:slideViewPr>
    <p:cSldViewPr snapToGrid="0">
      <p:cViewPr varScale="1">
        <p:scale>
          <a:sx n="90" d="100"/>
          <a:sy n="90" d="100"/>
        </p:scale>
        <p:origin x="576" y="90"/>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12/19/2023</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12/19/2023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After you’ve done your research, it’s time to put your presentation together.  The first step in the process is to introduce the topic.  This is a great time to connect your topic to something that your audience can relate.  In other words, why should they listen to all the information you will be sharing in your research presentation?  What is in it for them?  You may also want to include a graphic or image to grab their attention.</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Feel free to duplicate this slide by right-clicking on this slide in the slides pane to the left and select </a:t>
            </a:r>
            <a:r>
              <a:rPr lang="en-US" b="1" dirty="0">
                <a:latin typeface="Segoe UI" panose="020B0502040204020203" pitchFamily="34" charset="0"/>
                <a:cs typeface="Segoe UI" panose="020B0502040204020203" pitchFamily="34" charset="0"/>
              </a:rPr>
              <a:t>Duplicate Slide</a:t>
            </a:r>
            <a:r>
              <a:rPr lang="en-US" dirty="0">
                <a:latin typeface="Segoe UI" panose="020B0502040204020203" pitchFamily="34" charset="0"/>
                <a:cs typeface="Segoe UI" panose="020B0502040204020203" pitchFamily="34" charset="0"/>
              </a:rPr>
              <a:t>.</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The next step in your presentation is to state your claim or topic clearly.  Your teacher may even call this your thesis.  As you state your thesis, you may find that this layout is not the best layout for your claim or topic.  You can change the layout by clicking the drop-down menu next to the </a:t>
            </a:r>
            <a:r>
              <a:rPr lang="en-US" b="1" dirty="0">
                <a:latin typeface="Segoe UI" panose="020B0502040204020203" pitchFamily="34" charset="0"/>
                <a:cs typeface="Segoe UI" panose="020B0502040204020203" pitchFamily="34" charset="0"/>
              </a:rPr>
              <a:t>Layout</a:t>
            </a:r>
            <a:r>
              <a:rPr lang="en-US" dirty="0">
                <a:latin typeface="Segoe UI" panose="020B0502040204020203" pitchFamily="34" charset="0"/>
                <a:cs typeface="Segoe UI" panose="020B0502040204020203" pitchFamily="34" charset="0"/>
              </a:rPr>
              <a:t> in the </a:t>
            </a:r>
            <a:r>
              <a:rPr lang="en-US" b="1" dirty="0">
                <a:latin typeface="Segoe UI" panose="020B0502040204020203" pitchFamily="34" charset="0"/>
                <a:cs typeface="Segoe UI" panose="020B0502040204020203" pitchFamily="34" charset="0"/>
              </a:rPr>
              <a:t>Slides</a:t>
            </a:r>
            <a:r>
              <a:rPr lang="en-US" dirty="0">
                <a:latin typeface="Segoe UI" panose="020B0502040204020203" pitchFamily="34" charset="0"/>
                <a:cs typeface="Segoe UI" panose="020B0502040204020203" pitchFamily="34" charset="0"/>
              </a:rPr>
              <a:t> menu section.  You can choose </a:t>
            </a:r>
            <a:r>
              <a:rPr lang="en-US" b="1" dirty="0">
                <a:latin typeface="Segoe UI" panose="020B0502040204020203" pitchFamily="34" charset="0"/>
                <a:cs typeface="Segoe UI" panose="020B0502040204020203" pitchFamily="34" charset="0"/>
              </a:rPr>
              <a:t>Two Content</a:t>
            </a:r>
            <a:r>
              <a:rPr lang="en-US" dirty="0">
                <a:latin typeface="Segoe UI" panose="020B0502040204020203" pitchFamily="34" charset="0"/>
                <a:cs typeface="Segoe UI" panose="020B0502040204020203" pitchFamily="34" charset="0"/>
              </a:rPr>
              <a:t>, </a:t>
            </a:r>
            <a:r>
              <a:rPr lang="en-US" b="1" dirty="0">
                <a:latin typeface="Segoe UI" panose="020B0502040204020203" pitchFamily="34" charset="0"/>
                <a:cs typeface="Segoe UI" panose="020B0502040204020203" pitchFamily="34" charset="0"/>
              </a:rPr>
              <a:t>Comparison</a:t>
            </a:r>
            <a:r>
              <a:rPr lang="en-US" dirty="0">
                <a:latin typeface="Segoe UI" panose="020B0502040204020203" pitchFamily="34" charset="0"/>
                <a:cs typeface="Segoe UI" panose="020B0502040204020203" pitchFamily="34" charset="0"/>
              </a:rPr>
              <a:t>, or </a:t>
            </a:r>
            <a:r>
              <a:rPr lang="en-US" b="1" dirty="0">
                <a:latin typeface="Segoe UI" panose="020B0502040204020203" pitchFamily="34" charset="0"/>
                <a:cs typeface="Segoe UI" panose="020B0502040204020203" pitchFamily="34" charset="0"/>
              </a:rPr>
              <a:t>Picture with Caption</a:t>
            </a:r>
            <a:r>
              <a:rPr lang="en-US" dirty="0">
                <a:latin typeface="Segoe UI" panose="020B0502040204020203" pitchFamily="34" charset="0"/>
                <a:cs typeface="Segoe UI" panose="020B0502040204020203" pitchFamily="34" charset="0"/>
              </a:rPr>
              <a:t>.  </a:t>
            </a:r>
            <a:r>
              <a:rPr lang="en-US" i="1" dirty="0">
                <a:latin typeface="Segoe UI" panose="020B0502040204020203" pitchFamily="34" charset="0"/>
                <a:cs typeface="Segoe UI" panose="020B0502040204020203" pitchFamily="34" charset="0"/>
              </a:rPr>
              <a:t>Note: A different layout might change the look of the icons on this page.</a:t>
            </a:r>
          </a:p>
          <a:p>
            <a:endParaRPr lang="en-US" i="1" dirty="0">
              <a:latin typeface="Segoe UI" panose="020B0502040204020203" pitchFamily="34" charset="0"/>
              <a:cs typeface="Segoe UI" panose="020B0502040204020203" pitchFamily="34" charset="0"/>
            </a:endParaRPr>
          </a:p>
          <a:p>
            <a:r>
              <a:rPr lang="en-US" i="0" dirty="0">
                <a:latin typeface="Segoe UI" panose="020B0502040204020203" pitchFamily="34" charset="0"/>
                <a:cs typeface="Segoe UI" panose="020B0502040204020203" pitchFamily="34" charset="0"/>
              </a:rPr>
              <a:t>You will also want to state your facts.  You have done the research now share some of the interesting facts with your audience.  Facts do not have to be boring; you can communicate facts in a variety of ways by going to the Insert Tab.  In the Insert tab you can: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t>
            </a:r>
            <a:r>
              <a:rPr lang="en-US" b="1" i="0" dirty="0">
                <a:latin typeface="Segoe UI" panose="020B0502040204020203" pitchFamily="34" charset="0"/>
                <a:cs typeface="Segoe UI" panose="020B0502040204020203" pitchFamily="34" charset="0"/>
              </a:rPr>
              <a:t>pictures</a:t>
            </a:r>
            <a:r>
              <a:rPr lang="en-US" i="0" dirty="0">
                <a:latin typeface="Segoe UI" panose="020B0502040204020203" pitchFamily="34" charset="0"/>
                <a:cs typeface="Segoe UI" panose="020B0502040204020203" pitchFamily="34" charset="0"/>
              </a:rPr>
              <a:t> from your computer or </a:t>
            </a:r>
            <a:r>
              <a:rPr lang="en-US" b="1" i="0" dirty="0">
                <a:latin typeface="Segoe UI" panose="020B0502040204020203" pitchFamily="34" charset="0"/>
                <a:cs typeface="Segoe UI" panose="020B0502040204020203" pitchFamily="34" charset="0"/>
              </a:rPr>
              <a:t>online</a:t>
            </a:r>
            <a:r>
              <a:rPr lang="en-US" i="0" dirty="0">
                <a:latin typeface="Segoe UI" panose="020B0502040204020203" pitchFamily="34" charset="0"/>
                <a:cs typeface="Segoe UI" panose="020B0502040204020203" pitchFamily="34" charset="0"/>
              </a:rPr>
              <a: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Add a </a:t>
            </a:r>
            <a:r>
              <a:rPr lang="en-US" b="1" i="0" dirty="0">
                <a:latin typeface="Segoe UI" panose="020B0502040204020203" pitchFamily="34" charset="0"/>
                <a:cs typeface="Segoe UI" panose="020B0502040204020203" pitchFamily="34" charset="0"/>
              </a:rPr>
              <a:t>chart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Create some </a:t>
            </a:r>
            <a:r>
              <a:rPr lang="en-US" b="1" i="0" dirty="0">
                <a:latin typeface="Segoe UI" panose="020B0502040204020203" pitchFamily="34" charset="0"/>
                <a:cs typeface="Segoe UI" panose="020B0502040204020203" pitchFamily="34" charset="0"/>
              </a:rPr>
              <a:t>SmartArt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 variety of icons to help your facts come to life.  Note: You can change the color of the icons by selecting the icon and then click on the </a:t>
            </a:r>
            <a:r>
              <a:rPr lang="en-US" b="1" i="0" dirty="0">
                <a:latin typeface="Segoe UI" panose="020B0502040204020203" pitchFamily="34" charset="0"/>
                <a:cs typeface="Segoe UI" panose="020B0502040204020203" pitchFamily="34" charset="0"/>
              </a:rPr>
              <a:t>Format</a:t>
            </a:r>
            <a:r>
              <a:rPr lang="en-US" i="0" dirty="0">
                <a:latin typeface="Segoe UI" panose="020B0502040204020203" pitchFamily="34" charset="0"/>
                <a:cs typeface="Segoe UI" panose="020B0502040204020203" pitchFamily="34" charset="0"/>
              </a:rPr>
              <a:t> tab and then </a:t>
            </a:r>
            <a:r>
              <a:rPr lang="en-US" b="1" i="0" dirty="0">
                <a:latin typeface="Segoe UI" panose="020B0502040204020203" pitchFamily="34" charset="0"/>
                <a:cs typeface="Segoe UI" panose="020B0502040204020203" pitchFamily="34" charset="0"/>
              </a:rPr>
              <a:t>Graphics Fill</a:t>
            </a:r>
            <a:r>
              <a:rPr lang="en-US" i="0" dirty="0">
                <a:latin typeface="Segoe UI" panose="020B0502040204020203" pitchFamily="34" charset="0"/>
                <a:cs typeface="Segoe UI" panose="020B0502040204020203" pitchFamily="34" charset="0"/>
              </a:rPr>
              <a:t>.  From there, you will choose a color from the list or choose </a:t>
            </a:r>
            <a:r>
              <a:rPr lang="en-US" b="1" i="0" dirty="0">
                <a:latin typeface="Segoe UI" panose="020B0502040204020203" pitchFamily="34" charset="0"/>
                <a:cs typeface="Segoe UI" panose="020B0502040204020203" pitchFamily="34" charset="0"/>
              </a:rPr>
              <a:t>More Fill Colors </a:t>
            </a:r>
            <a:r>
              <a:rPr lang="en-US" i="0" dirty="0">
                <a:latin typeface="Segoe UI" panose="020B0502040204020203" pitchFamily="34" charset="0"/>
                <a:cs typeface="Segoe UI" panose="020B0502040204020203" pitchFamily="34" charset="0"/>
              </a:rPr>
              <a:t>to give you more options.</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Since this research presentation is a result of your hard work and searching, you want to make sure you support the claims or points in your presentation with facts from your research findings.  Make sure you give the author proper credit for helping you share your ideas.  If one of your sources has a video that is relevant to your topic, you can add the video as added support.  Keep in mind the length of the video and the amount of time you have for your presentation.  For a 5 minute speech, the video should be no longer than 30 seconds.  </a:t>
            </a:r>
          </a:p>
          <a:p>
            <a:endParaRPr lang="en-US" dirty="0">
              <a:latin typeface="Segoe UI" panose="020B0502040204020203" pitchFamily="34" charset="0"/>
              <a:cs typeface="Segoe UI" panose="020B0502040204020203" pitchFamily="34" charset="0"/>
            </a:endParaRPr>
          </a:p>
          <a:p>
            <a:r>
              <a:rPr lang="en-US" b="1" i="1" dirty="0">
                <a:latin typeface="Segoe UI" panose="020B0502040204020203" pitchFamily="34" charset="0"/>
                <a:cs typeface="Segoe UI" panose="020B0502040204020203" pitchFamily="34" charset="0"/>
              </a:rPr>
              <a:t>Questions to consider: </a:t>
            </a:r>
          </a:p>
          <a:p>
            <a:pPr marL="228600" indent="-228600">
              <a:buAutoNum type="arabicPeriod"/>
            </a:pPr>
            <a:r>
              <a:rPr lang="en-US" dirty="0">
                <a:latin typeface="Segoe UI" panose="020B0502040204020203" pitchFamily="34" charset="0"/>
                <a:cs typeface="Segoe UI" panose="020B0502040204020203" pitchFamily="34" charset="0"/>
              </a:rPr>
              <a:t>How will you state the author of the source?</a:t>
            </a:r>
          </a:p>
          <a:p>
            <a:pPr marL="228600" indent="-228600">
              <a:buAutoNum type="arabicPeriod"/>
            </a:pPr>
            <a:r>
              <a:rPr lang="en-US" dirty="0">
                <a:latin typeface="Segoe UI" panose="020B0502040204020203" pitchFamily="34" charset="0"/>
                <a:cs typeface="Segoe UI" panose="020B0502040204020203" pitchFamily="34" charset="0"/>
              </a:rPr>
              <a:t>Will you need to cite the source on the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Segoe UI" panose="020B0502040204020203" pitchFamily="34" charset="0"/>
                <a:cs typeface="Segoe UI" panose="020B0502040204020203" pitchFamily="34" charset="0"/>
              </a:rPr>
              <a:t>What are some ways you can engage your audience so they feel like they are a part of the presentation?  Some ideas to consider is by taking a quick poll like: by a show of hands, how many of you think school uniforms are a way to cut down on bullying?  Another suggestion is to have them hold up a certain number of fingers to see if they agree or disagree.  Finally, you can share a story that the audience can relate to that makes them laugh.</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After all the applause, your audience may have some questions.  Be prepared to answer some of their questions by making a list of questions you think they might ask. You may also want to share the presentation with them by providing the link to your presentation, if they want more information.</a:t>
            </a:r>
          </a:p>
        </p:txBody>
      </p:sp>
      <p:sp>
        <p:nvSpPr>
          <p:cNvPr id="4" name="Slide Number Placeholder 3"/>
          <p:cNvSpPr>
            <a:spLocks noGrp="1"/>
          </p:cNvSpPr>
          <p:nvPr>
            <p:ph type="sldNum" sz="quarter" idx="10"/>
          </p:nvPr>
        </p:nvSpPr>
        <p:spPr/>
        <p:txBody>
          <a:bodyPr/>
          <a:lstStyle/>
          <a:p>
            <a:fld id="{BC849E9A-41F7-4779-A581-48A7C374A227}" type="slidenum">
              <a:rPr lang="en-US" smtClean="0"/>
              <a:t>1</a:t>
            </a:fld>
            <a:endParaRPr lang="en-US" dirty="0"/>
          </a:p>
        </p:txBody>
      </p:sp>
    </p:spTree>
    <p:extLst>
      <p:ext uri="{BB962C8B-B14F-4D97-AF65-F5344CB8AC3E}">
        <p14:creationId xmlns:p14="http://schemas.microsoft.com/office/powerpoint/2010/main" val="13358056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Now, that you have narrowed your topic, you will want to organize your research in a structure that works.  There are some common organizational patterns based on the kind of research you are doing.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Organizational Structures: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Cause and Effect- this kind of structure is great for explaining the causes and effects of a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Compare and Contrast- in this pattern you highlight the similarities and differences of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Explain process- this structure is great for outlining a series of steps to follow;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Definition- if you want to make sure your audience understands what something is using illustrations, meanings, clarifying misconceptions, you may want to use this structure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Classification- a common organizational structure is grouping like topics or facts from the research together.  For instance, in the internet safety about social media apps, you may organize the research where you look at each social media app one at a time</a:t>
            </a:r>
          </a:p>
        </p:txBody>
      </p:sp>
      <p:sp>
        <p:nvSpPr>
          <p:cNvPr id="4" name="Slide Number Placeholder 3"/>
          <p:cNvSpPr>
            <a:spLocks noGrp="1"/>
          </p:cNvSpPr>
          <p:nvPr>
            <p:ph type="sldNum" sz="quarter" idx="10"/>
          </p:nvPr>
        </p:nvSpPr>
        <p:spPr/>
        <p:txBody>
          <a:bodyPr/>
          <a:lstStyle/>
          <a:p>
            <a:fld id="{BC849E9A-41F7-4779-A581-48A7C374A227}" type="slidenum">
              <a:rPr lang="en-US" smtClean="0"/>
              <a:t>11</a:t>
            </a:fld>
            <a:endParaRPr lang="en-US" dirty="0"/>
          </a:p>
        </p:txBody>
      </p:sp>
    </p:spTree>
    <p:extLst>
      <p:ext uri="{BB962C8B-B14F-4D97-AF65-F5344CB8AC3E}">
        <p14:creationId xmlns:p14="http://schemas.microsoft.com/office/powerpoint/2010/main" val="13417277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12</a:t>
            </a:fld>
            <a:endParaRPr lang="en-US" dirty="0"/>
          </a:p>
        </p:txBody>
      </p:sp>
    </p:spTree>
    <p:extLst>
      <p:ext uri="{BB962C8B-B14F-4D97-AF65-F5344CB8AC3E}">
        <p14:creationId xmlns:p14="http://schemas.microsoft.com/office/powerpoint/2010/main" val="22959614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Now, that you have narrowed your topic, you will want to organize your research in a structure that works.  There are some common organizational patterns based on the kind of research you are doing.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Organizational Structures: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Cause and Effect- this kind of structure is great for explaining the causes and effects of a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Compare and Contrast- in this pattern you highlight the similarities and differences of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Explain process- this structure is great for outlining a series of steps to follow;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Definition- if you want to make sure your audience understands what something is using illustrations, meanings, clarifying misconceptions, you may want to use this structure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Classification- a common organizational structure is grouping like topics or facts from the research together.  For instance, in the internet safety about social media apps, you may organize the research where you look at each social media app one at a time</a:t>
            </a:r>
          </a:p>
        </p:txBody>
      </p:sp>
      <p:sp>
        <p:nvSpPr>
          <p:cNvPr id="4" name="Slide Number Placeholder 3"/>
          <p:cNvSpPr>
            <a:spLocks noGrp="1"/>
          </p:cNvSpPr>
          <p:nvPr>
            <p:ph type="sldNum" sz="quarter" idx="10"/>
          </p:nvPr>
        </p:nvSpPr>
        <p:spPr/>
        <p:txBody>
          <a:bodyPr/>
          <a:lstStyle/>
          <a:p>
            <a:fld id="{BC849E9A-41F7-4779-A581-48A7C374A227}" type="slidenum">
              <a:rPr lang="en-US" smtClean="0"/>
              <a:t>13</a:t>
            </a:fld>
            <a:endParaRPr lang="en-US" dirty="0"/>
          </a:p>
        </p:txBody>
      </p:sp>
    </p:spTree>
    <p:extLst>
      <p:ext uri="{BB962C8B-B14F-4D97-AF65-F5344CB8AC3E}">
        <p14:creationId xmlns:p14="http://schemas.microsoft.com/office/powerpoint/2010/main" val="18253411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After consulting a variety of sources, you will need to narrow your topic.  For example, the topic of internet safety is huge, but you could narrow that topic to include internet safety in regards to social media apps that teenagers are using heavily.  A topic like that is more specific and will be relevant to your peers.  Some questions to think about to help you narrow your topic: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interest me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will interest my audience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will the audience find more engaging? Shocking? Inspiring?</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15</a:t>
            </a:fld>
            <a:endParaRPr lang="en-US" dirty="0"/>
          </a:p>
        </p:txBody>
      </p:sp>
    </p:spTree>
    <p:extLst>
      <p:ext uri="{BB962C8B-B14F-4D97-AF65-F5344CB8AC3E}">
        <p14:creationId xmlns:p14="http://schemas.microsoft.com/office/powerpoint/2010/main" val="16087329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After consulting a variety of sources, you will need to narrow your topic.  For example, the topic of internet safety is huge, but you could narrow that topic to include internet safety in regards to social media apps that teenagers are using heavily.  A topic like that is more specific and will be relevant to your peers.  Some questions to think about to help you narrow your topic: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interest me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will interest my audience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will the audience find more engaging? Shocking? Inspiring?</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16</a:t>
            </a:fld>
            <a:endParaRPr lang="en-US" dirty="0"/>
          </a:p>
        </p:txBody>
      </p:sp>
    </p:spTree>
    <p:extLst>
      <p:ext uri="{BB962C8B-B14F-4D97-AF65-F5344CB8AC3E}">
        <p14:creationId xmlns:p14="http://schemas.microsoft.com/office/powerpoint/2010/main" val="42243109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After consulting a variety of sources, you will need to narrow your topic.  For example, the topic of internet safety is huge, but you could narrow that topic to include internet safety in regards to social media apps that teenagers are using heavily.  A topic like that is more specific and will be relevant to your peers.  Some questions to think about to help you narrow your topic: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interest me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will interest my audience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will the audience find more engaging? Shocking? Inspiring?</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17</a:t>
            </a:fld>
            <a:endParaRPr lang="en-US" dirty="0"/>
          </a:p>
        </p:txBody>
      </p:sp>
    </p:spTree>
    <p:extLst>
      <p:ext uri="{BB962C8B-B14F-4D97-AF65-F5344CB8AC3E}">
        <p14:creationId xmlns:p14="http://schemas.microsoft.com/office/powerpoint/2010/main" val="29969361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You can use this slide as your opening or closing slide.  Should you choose to use it as a closing, make sure you review the main points of your presentation.  One creative way to do that is by adding animations to the various graphics on a slide.  This slide has 4 different graphics, and, when you view the slideshow, you will see that you can click to reveal the next graphic.  Similarly, as you review the main topics in your presentation, you may want each point to show up when you are addressing that topic.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Add animation to images and graphics: </a:t>
            </a:r>
          </a:p>
          <a:p>
            <a:pPr marL="228600" indent="-228600">
              <a:buAutoNum type="arabicPeriod"/>
            </a:pPr>
            <a:r>
              <a:rPr lang="en-US" dirty="0">
                <a:latin typeface="Segoe UI" panose="020B0502040204020203" pitchFamily="34" charset="0"/>
                <a:cs typeface="Segoe UI" panose="020B0502040204020203" pitchFamily="34" charset="0"/>
              </a:rPr>
              <a:t>Select your image or graphic.</a:t>
            </a:r>
          </a:p>
          <a:p>
            <a:pPr marL="228600" indent="-228600">
              <a:buAutoNum type="arabicPeriod"/>
            </a:pPr>
            <a:r>
              <a:rPr lang="en-US" dirty="0">
                <a:latin typeface="Segoe UI" panose="020B0502040204020203" pitchFamily="34" charset="0"/>
                <a:cs typeface="Segoe UI" panose="020B0502040204020203" pitchFamily="34" charset="0"/>
              </a:rPr>
              <a:t>Click on the Animations tab.</a:t>
            </a:r>
          </a:p>
          <a:p>
            <a:pPr marL="228600" indent="-228600">
              <a:buAutoNum type="arabicPeriod"/>
            </a:pPr>
            <a:r>
              <a:rPr lang="en-US" dirty="0">
                <a:latin typeface="Segoe UI" panose="020B0502040204020203" pitchFamily="34" charset="0"/>
                <a:cs typeface="Segoe UI" panose="020B0502040204020203" pitchFamily="34" charset="0"/>
              </a:rPr>
              <a:t>Choose from the options.  The animation for this slide is “Split”.  The drop-down menu in the Animation section gives even more animations you can use.</a:t>
            </a:r>
          </a:p>
          <a:p>
            <a:pPr marL="228600" indent="-228600">
              <a:buAutoNum type="arabicPeriod"/>
            </a:pPr>
            <a:r>
              <a:rPr lang="en-US" dirty="0">
                <a:latin typeface="Segoe UI" panose="020B0502040204020203" pitchFamily="34" charset="0"/>
                <a:cs typeface="Segoe UI" panose="020B0502040204020203" pitchFamily="34" charset="0"/>
              </a:rPr>
              <a:t>If you have multiple graphics or images, you will see a number appear next to it that notes the order of the animations.</a:t>
            </a:r>
          </a:p>
          <a:p>
            <a:pPr marL="228600" indent="-228600">
              <a:buAutoNum type="arabicPeriod"/>
            </a:pPr>
            <a:endParaRPr lang="en-US" b="1" dirty="0">
              <a:latin typeface="Segoe UI" panose="020B0502040204020203" pitchFamily="34" charset="0"/>
              <a:cs typeface="Segoe UI" panose="020B0502040204020203" pitchFamily="34" charset="0"/>
            </a:endParaRPr>
          </a:p>
          <a:p>
            <a:pPr marL="0" indent="0">
              <a:buNone/>
            </a:pPr>
            <a:r>
              <a:rPr lang="en-US" b="1" dirty="0">
                <a:latin typeface="Segoe UI" panose="020B0502040204020203" pitchFamily="34" charset="0"/>
                <a:cs typeface="Segoe UI" panose="020B0502040204020203" pitchFamily="34" charset="0"/>
              </a:rPr>
              <a:t>Note: You will want to choose the animations carefully.  You do not want to make your audience dizzy from your presentation.</a:t>
            </a:r>
          </a:p>
        </p:txBody>
      </p:sp>
      <p:sp>
        <p:nvSpPr>
          <p:cNvPr id="4" name="Slide Number Placeholder 3"/>
          <p:cNvSpPr>
            <a:spLocks noGrp="1"/>
          </p:cNvSpPr>
          <p:nvPr>
            <p:ph type="sldNum" sz="quarter" idx="10"/>
          </p:nvPr>
        </p:nvSpPr>
        <p:spPr/>
        <p:txBody>
          <a:bodyPr/>
          <a:lstStyle/>
          <a:p>
            <a:fld id="{BC849E9A-41F7-4779-A581-48A7C374A227}" type="slidenum">
              <a:rPr lang="en-US" smtClean="0"/>
              <a:t>18</a:t>
            </a:fld>
            <a:endParaRPr lang="en-US" dirty="0"/>
          </a:p>
        </p:txBody>
      </p:sp>
    </p:spTree>
    <p:extLst>
      <p:ext uri="{BB962C8B-B14F-4D97-AF65-F5344CB8AC3E}">
        <p14:creationId xmlns:p14="http://schemas.microsoft.com/office/powerpoint/2010/main" val="6442024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11194329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8981237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26374955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23263194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36955665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343372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8</a:t>
            </a:fld>
            <a:endParaRPr lang="en-US" dirty="0"/>
          </a:p>
        </p:txBody>
      </p:sp>
    </p:spTree>
    <p:extLst>
      <p:ext uri="{BB962C8B-B14F-4D97-AF65-F5344CB8AC3E}">
        <p14:creationId xmlns:p14="http://schemas.microsoft.com/office/powerpoint/2010/main" val="42534179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9</a:t>
            </a:fld>
            <a:endParaRPr lang="en-US" dirty="0"/>
          </a:p>
        </p:txBody>
      </p:sp>
    </p:spTree>
    <p:extLst>
      <p:ext uri="{BB962C8B-B14F-4D97-AF65-F5344CB8AC3E}">
        <p14:creationId xmlns:p14="http://schemas.microsoft.com/office/powerpoint/2010/main" val="15884008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12/19/2023</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12/19/2023</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12/19/2023</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12/19/2023</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12/19/2023</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12/19/2023</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12/19/2023</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12/19/2023</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12/19/2023</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12/19/2023</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12/19/2023</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12/19/2023</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jp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sv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4.png"/><Relationship Id="rId7" Type="http://schemas.openxmlformats.org/officeDocument/2006/relationships/image" Target="../media/image1.png"/><Relationship Id="rId12"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7.svg"/><Relationship Id="rId11" Type="http://schemas.openxmlformats.org/officeDocument/2006/relationships/image" Target="../media/image28.png"/><Relationship Id="rId5" Type="http://schemas.openxmlformats.org/officeDocument/2006/relationships/image" Target="../media/image6.png"/><Relationship Id="rId10" Type="http://schemas.openxmlformats.org/officeDocument/2006/relationships/image" Target="../media/image10.svg"/><Relationship Id="rId4" Type="http://schemas.openxmlformats.org/officeDocument/2006/relationships/image" Target="../media/image5.svg"/><Relationship Id="rId9"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15.png"/><Relationship Id="rId4" Type="http://schemas.openxmlformats.org/officeDocument/2006/relationships/image" Target="../media/image26.svg"/></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34.svg"/></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34.svg"/></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34.svg"/></Relationships>
</file>

<file path=ppt/slides/_rels/slide18.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image" Target="../media/image35.png"/><Relationship Id="rId7"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38.svg"/><Relationship Id="rId5" Type="http://schemas.openxmlformats.org/officeDocument/2006/relationships/image" Target="../media/image1.png"/><Relationship Id="rId10" Type="http://schemas.openxmlformats.org/officeDocument/2006/relationships/image" Target="../media/image40.svg"/><Relationship Id="rId4" Type="http://schemas.openxmlformats.org/officeDocument/2006/relationships/image" Target="../media/image37.svg"/><Relationship Id="rId9" Type="http://schemas.openxmlformats.org/officeDocument/2006/relationships/image" Target="../media/image6.png"/></Relationships>
</file>

<file path=ppt/slides/_rels/slide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4.png"/><Relationship Id="rId7"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0.svg"/><Relationship Id="rId4" Type="http://schemas.openxmlformats.org/officeDocument/2006/relationships/image" Target="../media/image5.sv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11.png"/><Relationship Id="rId7"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4.svg"/><Relationship Id="rId5" Type="http://schemas.openxmlformats.org/officeDocument/2006/relationships/image" Target="../media/image13.png"/><Relationship Id="rId10" Type="http://schemas.openxmlformats.org/officeDocument/2006/relationships/image" Target="../media/image16.png"/><Relationship Id="rId4" Type="http://schemas.openxmlformats.org/officeDocument/2006/relationships/image" Target="../media/image12.svg"/><Relationship Id="rId9"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7.png"/><Relationship Id="rId4" Type="http://schemas.openxmlformats.org/officeDocument/2006/relationships/image" Target="../media/image7.sv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7.sv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7.sv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7.sv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7.sv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7.sv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590430A8-7125-464C-98BA-3409573DB5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41431" y="816337"/>
            <a:ext cx="5225327" cy="5225327"/>
          </a:xfrm>
          <a:prstGeom prst="rect">
            <a:avLst/>
          </a:prstGeom>
        </p:spPr>
      </p:pic>
      <p:pic>
        <p:nvPicPr>
          <p:cNvPr id="11" name="Picture 10">
            <a:extLst>
              <a:ext uri="{FF2B5EF4-FFF2-40B4-BE49-F238E27FC236}">
                <a16:creationId xmlns:a16="http://schemas.microsoft.com/office/drawing/2014/main" id="{BE7677CD-5C89-5DD3-781D-AD2686CE319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6410" y="317499"/>
            <a:ext cx="11320347" cy="6384383"/>
          </a:xfrm>
          <a:prstGeom prst="rect">
            <a:avLst/>
          </a:prstGeom>
        </p:spPr>
      </p:pic>
      <p:sp>
        <p:nvSpPr>
          <p:cNvPr id="12" name="Title 1">
            <a:extLst>
              <a:ext uri="{FF2B5EF4-FFF2-40B4-BE49-F238E27FC236}">
                <a16:creationId xmlns:a16="http://schemas.microsoft.com/office/drawing/2014/main" id="{27DD056D-D1EB-3819-EF96-FCB04BE38414}"/>
              </a:ext>
            </a:extLst>
          </p:cNvPr>
          <p:cNvSpPr txBox="1">
            <a:spLocks/>
          </p:cNvSpPr>
          <p:nvPr/>
        </p:nvSpPr>
        <p:spPr>
          <a:xfrm>
            <a:off x="2241395" y="317499"/>
            <a:ext cx="9288966" cy="1363215"/>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1" u="none" strike="noStrike" kern="1200" cap="none" spc="0" normalizeH="0" baseline="0" noProof="0" dirty="0">
                <a:ln>
                  <a:noFill/>
                </a:ln>
                <a:solidFill>
                  <a:srgbClr val="ED7D31"/>
                </a:solidFill>
                <a:effectLst/>
                <a:uLnTx/>
                <a:uFillTx/>
                <a:latin typeface="Franklin Gothic Book" panose="020B0503020102020204" pitchFamily="34" charset="0"/>
                <a:ea typeface="+mj-ea"/>
                <a:cs typeface="Segoe UI" panose="020B0502040204020203" pitchFamily="34" charset="0"/>
              </a:rPr>
              <a:t>SYRIATEL CUSTOMER CHURN ANALYSIS</a:t>
            </a:r>
          </a:p>
        </p:txBody>
      </p:sp>
      <p:sp>
        <p:nvSpPr>
          <p:cNvPr id="13" name="Subtitle 2">
            <a:extLst>
              <a:ext uri="{FF2B5EF4-FFF2-40B4-BE49-F238E27FC236}">
                <a16:creationId xmlns:a16="http://schemas.microsoft.com/office/drawing/2014/main" id="{EDA5D430-84E0-B5F6-4A83-2296B8451A8F}"/>
              </a:ext>
            </a:extLst>
          </p:cNvPr>
          <p:cNvSpPr txBox="1">
            <a:spLocks/>
          </p:cNvSpPr>
          <p:nvPr/>
        </p:nvSpPr>
        <p:spPr>
          <a:xfrm>
            <a:off x="486781" y="5753295"/>
            <a:ext cx="5609219" cy="576738"/>
          </a:xfrm>
          <a:prstGeom prst="rect">
            <a:avLst/>
          </a:prstGeom>
        </p:spPr>
        <p:txBody>
          <a:bodyPr vert="horz" lIns="91440" tIns="45720" rIns="91440" bIns="45720" rtlCol="0" anchor="b">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b="1" i="1" dirty="0">
                <a:latin typeface="Franklin Gothic Book" panose="020B0503020102020204" pitchFamily="34" charset="0"/>
              </a:rPr>
              <a:t>PRESENTATION BY:</a:t>
            </a:r>
          </a:p>
          <a:p>
            <a:pPr algn="l"/>
            <a:r>
              <a:rPr lang="en-US" sz="1800" b="1" i="1" dirty="0">
                <a:latin typeface="Franklin Gothic Book" panose="020B0503020102020204" pitchFamily="34" charset="0"/>
              </a:rPr>
              <a:t>VIVIAN MOSOMI</a:t>
            </a:r>
          </a:p>
        </p:txBody>
      </p:sp>
    </p:spTree>
    <p:extLst>
      <p:ext uri="{BB962C8B-B14F-4D97-AF65-F5344CB8AC3E}">
        <p14:creationId xmlns:p14="http://schemas.microsoft.com/office/powerpoint/2010/main" val="28809097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5AB7B43-8787-9E09-3485-6601654820F8}"/>
              </a:ext>
            </a:extLst>
          </p:cNvPr>
          <p:cNvPicPr>
            <a:picLocks noChangeAspect="1"/>
          </p:cNvPicPr>
          <p:nvPr/>
        </p:nvPicPr>
        <p:blipFill>
          <a:blip r:embed="rId2"/>
          <a:stretch>
            <a:fillRect/>
          </a:stretch>
        </p:blipFill>
        <p:spPr>
          <a:xfrm>
            <a:off x="596931" y="1198975"/>
            <a:ext cx="10998137" cy="689057"/>
          </a:xfrm>
          <a:prstGeom prst="rect">
            <a:avLst/>
          </a:prstGeom>
        </p:spPr>
      </p:pic>
      <p:pic>
        <p:nvPicPr>
          <p:cNvPr id="13" name="Picture 12">
            <a:extLst>
              <a:ext uri="{FF2B5EF4-FFF2-40B4-BE49-F238E27FC236}">
                <a16:creationId xmlns:a16="http://schemas.microsoft.com/office/drawing/2014/main" id="{66D6AA45-2E0B-4414-36C5-68BF95EE5E90}"/>
              </a:ext>
            </a:extLst>
          </p:cNvPr>
          <p:cNvPicPr>
            <a:picLocks noChangeAspect="1"/>
          </p:cNvPicPr>
          <p:nvPr/>
        </p:nvPicPr>
        <p:blipFill>
          <a:blip r:embed="rId3"/>
          <a:stretch>
            <a:fillRect/>
          </a:stretch>
        </p:blipFill>
        <p:spPr>
          <a:xfrm>
            <a:off x="3401941" y="-73717"/>
            <a:ext cx="5511262" cy="1353429"/>
          </a:xfrm>
          <a:prstGeom prst="rect">
            <a:avLst/>
          </a:prstGeom>
        </p:spPr>
      </p:pic>
      <p:sp>
        <p:nvSpPr>
          <p:cNvPr id="15" name="TextBox 14">
            <a:extLst>
              <a:ext uri="{FF2B5EF4-FFF2-40B4-BE49-F238E27FC236}">
                <a16:creationId xmlns:a16="http://schemas.microsoft.com/office/drawing/2014/main" id="{CEED5027-2518-493B-17F3-9F21BE27FFED}"/>
              </a:ext>
            </a:extLst>
          </p:cNvPr>
          <p:cNvSpPr txBox="1"/>
          <p:nvPr/>
        </p:nvSpPr>
        <p:spPr>
          <a:xfrm>
            <a:off x="4371279" y="402811"/>
            <a:ext cx="3289610" cy="369332"/>
          </a:xfrm>
          <a:prstGeom prst="rect">
            <a:avLst/>
          </a:prstGeom>
          <a:solidFill>
            <a:schemeClr val="accent2"/>
          </a:solidFill>
        </p:spPr>
        <p:txBody>
          <a:bodyPr wrap="square" rtlCol="0">
            <a:spAutoFit/>
          </a:bodyPr>
          <a:lstStyle/>
          <a:p>
            <a:r>
              <a:rPr lang="en-US" b="1" i="1" dirty="0"/>
              <a:t>MODELLING AND EVALUATION</a:t>
            </a:r>
            <a:endParaRPr lang="en-LS" b="1" i="1" dirty="0"/>
          </a:p>
        </p:txBody>
      </p:sp>
      <p:graphicFrame>
        <p:nvGraphicFramePr>
          <p:cNvPr id="20" name="Table 2" descr="Table Goes Here">
            <a:extLst>
              <a:ext uri="{FF2B5EF4-FFF2-40B4-BE49-F238E27FC236}">
                <a16:creationId xmlns:a16="http://schemas.microsoft.com/office/drawing/2014/main" id="{F311663F-C520-3D9D-BAFA-72B040057CC6}"/>
              </a:ext>
            </a:extLst>
          </p:cNvPr>
          <p:cNvGraphicFramePr>
            <a:graphicFrameLocks/>
          </p:cNvGraphicFramePr>
          <p:nvPr>
            <p:extLst>
              <p:ext uri="{D42A27DB-BD31-4B8C-83A1-F6EECF244321}">
                <p14:modId xmlns:p14="http://schemas.microsoft.com/office/powerpoint/2010/main" val="180713351"/>
              </p:ext>
            </p:extLst>
          </p:nvPr>
        </p:nvGraphicFramePr>
        <p:xfrm>
          <a:off x="514602" y="1198975"/>
          <a:ext cx="11002963" cy="5161533"/>
        </p:xfrm>
        <a:graphic>
          <a:graphicData uri="http://schemas.openxmlformats.org/drawingml/2006/table">
            <a:tbl>
              <a:tblPr firstRow="1">
                <a:tableStyleId>{F2DE63D5-997A-4646-A377-4702673A728D}</a:tableStyleId>
              </a:tblPr>
              <a:tblGrid>
                <a:gridCol w="2182883">
                  <a:extLst>
                    <a:ext uri="{9D8B030D-6E8A-4147-A177-3AD203B41FA5}">
                      <a16:colId xmlns:a16="http://schemas.microsoft.com/office/drawing/2014/main" val="2481577866"/>
                    </a:ext>
                  </a:extLst>
                </a:gridCol>
                <a:gridCol w="2205020">
                  <a:extLst>
                    <a:ext uri="{9D8B030D-6E8A-4147-A177-3AD203B41FA5}">
                      <a16:colId xmlns:a16="http://schemas.microsoft.com/office/drawing/2014/main" val="2836427615"/>
                    </a:ext>
                  </a:extLst>
                </a:gridCol>
                <a:gridCol w="2205020">
                  <a:extLst>
                    <a:ext uri="{9D8B030D-6E8A-4147-A177-3AD203B41FA5}">
                      <a16:colId xmlns:a16="http://schemas.microsoft.com/office/drawing/2014/main" val="310093864"/>
                    </a:ext>
                  </a:extLst>
                </a:gridCol>
                <a:gridCol w="2205020">
                  <a:extLst>
                    <a:ext uri="{9D8B030D-6E8A-4147-A177-3AD203B41FA5}">
                      <a16:colId xmlns:a16="http://schemas.microsoft.com/office/drawing/2014/main" val="2023951014"/>
                    </a:ext>
                  </a:extLst>
                </a:gridCol>
                <a:gridCol w="2205020">
                  <a:extLst>
                    <a:ext uri="{9D8B030D-6E8A-4147-A177-3AD203B41FA5}">
                      <a16:colId xmlns:a16="http://schemas.microsoft.com/office/drawing/2014/main" val="2906063091"/>
                    </a:ext>
                  </a:extLst>
                </a:gridCol>
              </a:tblGrid>
              <a:tr h="855617">
                <a:tc>
                  <a:txBody>
                    <a:bodyPr/>
                    <a:lstStyle/>
                    <a:p>
                      <a:endParaRPr lang="en-US" dirty="0">
                        <a:latin typeface="+mn-lt"/>
                        <a:cs typeface="Biome Light" panose="020B0303030204020804" pitchFamily="34" charset="0"/>
                      </a:endParaRPr>
                    </a:p>
                  </a:txBody>
                  <a:tcPr anchor="ctr">
                    <a:lnL w="635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atin typeface="+mn-lt"/>
                          <a:cs typeface="Biome Light" panose="020B0303030204020804" pitchFamily="34" charset="0"/>
                        </a:rPr>
                        <a:t>Logistic Regression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atin typeface="+mn-lt"/>
                          <a:cs typeface="Biome Light" panose="020B0303030204020804" pitchFamily="34" charset="0"/>
                        </a:rPr>
                        <a:t>Random Forest Classifier</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atin typeface="+mn-lt"/>
                          <a:cs typeface="Biome Light" panose="020B0303030204020804" pitchFamily="34" charset="0"/>
                        </a:rPr>
                        <a:t>Decision Tree classifier</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latin typeface="+mn-lt"/>
                          <a:cs typeface="Biome Light" panose="020B0303030204020804" pitchFamily="34" charset="0"/>
                        </a:rPr>
                        <a:t>XGBoost</a:t>
                      </a:r>
                    </a:p>
                  </a:txBody>
                  <a:tcPr anchor="ctr">
                    <a:lnL w="12700" cap="flat" cmpd="sng" algn="ctr">
                      <a:no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83420419"/>
                  </a:ext>
                </a:extLst>
              </a:tr>
              <a:tr h="1076479">
                <a:tc>
                  <a:txBody>
                    <a:bodyPr/>
                    <a:lstStyle/>
                    <a:p>
                      <a:pPr algn="l"/>
                      <a:r>
                        <a:rPr lang="en-US" sz="1600" spc="300" dirty="0">
                          <a:solidFill>
                            <a:schemeClr val="tx1"/>
                          </a:solidFill>
                          <a:latin typeface="+mn-lt"/>
                          <a:cs typeface="Biome Light" panose="020B0303030204020804" pitchFamily="34" charset="0"/>
                        </a:rPr>
                        <a:t>precision</a:t>
                      </a:r>
                    </a:p>
                  </a:txBody>
                  <a:tcPr marL="182880" anchor="ctr">
                    <a:lnL w="6350" cap="flat" cmpd="sng" algn="ctr">
                      <a:no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no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sz="1400" dirty="0">
                          <a:solidFill>
                            <a:schemeClr val="tx1"/>
                          </a:solidFill>
                          <a:latin typeface="+mn-lt"/>
                          <a:cs typeface="Biome Light" panose="020B0303030204020804" pitchFamily="34" charset="0"/>
                        </a:rPr>
                        <a:t>0.38</a:t>
                      </a:r>
                    </a:p>
                  </a:txBody>
                  <a:tcPr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no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noFill/>
                  </a:tcPr>
                </a:tc>
                <a:tc>
                  <a:txBody>
                    <a:bodyPr/>
                    <a:lstStyle/>
                    <a:p>
                      <a:pPr algn="ctr"/>
                      <a:r>
                        <a:rPr lang="en-US" sz="1400" dirty="0">
                          <a:solidFill>
                            <a:schemeClr val="tx1"/>
                          </a:solidFill>
                          <a:latin typeface="+mn-lt"/>
                          <a:cs typeface="Biome Light" panose="020B0303030204020804" pitchFamily="34" charset="0"/>
                        </a:rPr>
                        <a:t>0.80</a:t>
                      </a:r>
                    </a:p>
                  </a:txBody>
                  <a:tcPr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no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noFill/>
                  </a:tcPr>
                </a:tc>
                <a:tc>
                  <a:txBody>
                    <a:bodyPr/>
                    <a:lstStyle/>
                    <a:p>
                      <a:pPr algn="ctr"/>
                      <a:r>
                        <a:rPr lang="en-US" sz="1400" dirty="0">
                          <a:solidFill>
                            <a:schemeClr val="tx1"/>
                          </a:solidFill>
                          <a:latin typeface="+mn-lt"/>
                          <a:cs typeface="Biome Light" panose="020B0303030204020804" pitchFamily="34" charset="0"/>
                        </a:rPr>
                        <a:t>0.67</a:t>
                      </a:r>
                    </a:p>
                  </a:txBody>
                  <a:tcPr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no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noFill/>
                  </a:tcPr>
                </a:tc>
                <a:tc>
                  <a:txBody>
                    <a:bodyPr/>
                    <a:lstStyle/>
                    <a:p>
                      <a:pPr algn="ctr"/>
                      <a:r>
                        <a:rPr lang="en-US" sz="1400" dirty="0">
                          <a:solidFill>
                            <a:schemeClr val="tx1"/>
                          </a:solidFill>
                          <a:latin typeface="+mn-lt"/>
                          <a:cs typeface="Biome Light" panose="020B0303030204020804" pitchFamily="34" charset="0"/>
                        </a:rPr>
                        <a:t>0.92</a:t>
                      </a:r>
                    </a:p>
                  </a:txBody>
                  <a:tcPr anchor="ctr">
                    <a:lnL w="3175" cap="flat" cmpd="sng" algn="ctr">
                      <a:solidFill>
                        <a:schemeClr val="bg2">
                          <a:lumMod val="50000"/>
                        </a:schemeClr>
                      </a:solidFill>
                      <a:prstDash val="solid"/>
                      <a:round/>
                      <a:headEnd type="none" w="med" len="med"/>
                      <a:tailEnd type="none" w="med" len="med"/>
                    </a:lnL>
                    <a:lnR w="6350"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noFill/>
                  </a:tcPr>
                </a:tc>
                <a:extLst>
                  <a:ext uri="{0D108BD9-81ED-4DB2-BD59-A6C34878D82A}">
                    <a16:rowId xmlns:a16="http://schemas.microsoft.com/office/drawing/2014/main" val="3883246291"/>
                  </a:ext>
                </a:extLst>
              </a:tr>
              <a:tr h="1076479">
                <a:tc>
                  <a:txBody>
                    <a:bodyPr/>
                    <a:lstStyle/>
                    <a:p>
                      <a:pPr algn="l"/>
                      <a:r>
                        <a:rPr lang="en-US" sz="1600" spc="300" dirty="0">
                          <a:solidFill>
                            <a:schemeClr val="tx1"/>
                          </a:solidFill>
                          <a:latin typeface="+mn-lt"/>
                          <a:cs typeface="Biome Light" panose="020B0303030204020804" pitchFamily="34" charset="0"/>
                        </a:rPr>
                        <a:t>Recall </a:t>
                      </a:r>
                    </a:p>
                  </a:txBody>
                  <a:tcPr marL="182880" anchor="ctr">
                    <a:lnL w="6350" cap="flat" cmpd="sng" algn="ctr">
                      <a:no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sz="1400" dirty="0">
                          <a:solidFill>
                            <a:schemeClr val="tx1"/>
                          </a:solidFill>
                          <a:latin typeface="+mn-lt"/>
                          <a:cs typeface="Biome Light" panose="020B0303030204020804" pitchFamily="34" charset="0"/>
                        </a:rPr>
                        <a:t>0.78</a:t>
                      </a:r>
                    </a:p>
                  </a:txBody>
                  <a:tcPr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noFill/>
                  </a:tcPr>
                </a:tc>
                <a:tc>
                  <a:txBody>
                    <a:bodyPr/>
                    <a:lstStyle/>
                    <a:p>
                      <a:pPr algn="ctr"/>
                      <a:r>
                        <a:rPr lang="en-US" sz="1400" dirty="0">
                          <a:solidFill>
                            <a:schemeClr val="tx1"/>
                          </a:solidFill>
                          <a:latin typeface="+mn-lt"/>
                          <a:cs typeface="Biome Light" panose="020B0303030204020804" pitchFamily="34" charset="0"/>
                        </a:rPr>
                        <a:t>0.75</a:t>
                      </a:r>
                    </a:p>
                  </a:txBody>
                  <a:tcPr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noFill/>
                  </a:tcPr>
                </a:tc>
                <a:tc>
                  <a:txBody>
                    <a:bodyPr/>
                    <a:lstStyle/>
                    <a:p>
                      <a:pPr algn="ctr"/>
                      <a:r>
                        <a:rPr lang="en-US" sz="1400" dirty="0">
                          <a:solidFill>
                            <a:schemeClr val="tx1"/>
                          </a:solidFill>
                          <a:latin typeface="+mn-lt"/>
                          <a:cs typeface="Biome Light" panose="020B0303030204020804" pitchFamily="34" charset="0"/>
                        </a:rPr>
                        <a:t>0.71</a:t>
                      </a:r>
                    </a:p>
                  </a:txBody>
                  <a:tcPr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noFill/>
                  </a:tcPr>
                </a:tc>
                <a:tc>
                  <a:txBody>
                    <a:bodyPr/>
                    <a:lstStyle/>
                    <a:p>
                      <a:pPr algn="ctr"/>
                      <a:r>
                        <a:rPr lang="en-US" sz="1400" dirty="0">
                          <a:solidFill>
                            <a:schemeClr val="tx1"/>
                          </a:solidFill>
                          <a:latin typeface="+mn-lt"/>
                          <a:cs typeface="Biome Light" panose="020B0303030204020804" pitchFamily="34" charset="0"/>
                        </a:rPr>
                        <a:t>0.78</a:t>
                      </a:r>
                    </a:p>
                  </a:txBody>
                  <a:tcPr anchor="ctr">
                    <a:lnL w="3175" cap="flat" cmpd="sng" algn="ctr">
                      <a:solidFill>
                        <a:schemeClr val="bg2">
                          <a:lumMod val="5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noFill/>
                  </a:tcPr>
                </a:tc>
                <a:extLst>
                  <a:ext uri="{0D108BD9-81ED-4DB2-BD59-A6C34878D82A}">
                    <a16:rowId xmlns:a16="http://schemas.microsoft.com/office/drawing/2014/main" val="3502607855"/>
                  </a:ext>
                </a:extLst>
              </a:tr>
              <a:tr h="1076479">
                <a:tc>
                  <a:txBody>
                    <a:bodyPr/>
                    <a:lstStyle/>
                    <a:p>
                      <a:pPr algn="l"/>
                      <a:r>
                        <a:rPr lang="en-US" sz="1600" spc="300" dirty="0">
                          <a:solidFill>
                            <a:schemeClr val="tx1"/>
                          </a:solidFill>
                          <a:latin typeface="+mn-lt"/>
                          <a:cs typeface="Biome Light" panose="020B0303030204020804" pitchFamily="34" charset="0"/>
                        </a:rPr>
                        <a:t>F1-score</a:t>
                      </a:r>
                    </a:p>
                  </a:txBody>
                  <a:tcPr marL="182880" anchor="ctr">
                    <a:lnL w="6350" cap="flat" cmpd="sng" algn="ctr">
                      <a:no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noFill/>
                      <a:prstDash val="solid"/>
                      <a:miter lim="800000"/>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tx1"/>
                          </a:solidFill>
                          <a:latin typeface="+mn-lt"/>
                          <a:cs typeface="Biome Light" panose="020B0303030204020804" pitchFamily="34" charset="0"/>
                        </a:rPr>
                        <a:t>0.52</a:t>
                      </a:r>
                    </a:p>
                  </a:txBody>
                  <a:tcPr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noFill/>
                      <a:prstDash val="solid"/>
                      <a:miter lim="800000"/>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tx1"/>
                          </a:solidFill>
                          <a:latin typeface="+mn-lt"/>
                          <a:cs typeface="Biome Light" panose="020B0303030204020804" pitchFamily="34" charset="0"/>
                        </a:rPr>
                        <a:t>0.78</a:t>
                      </a:r>
                    </a:p>
                  </a:txBody>
                  <a:tcPr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noFill/>
                      <a:prstDash val="solid"/>
                      <a:miter lim="800000"/>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tx1"/>
                          </a:solidFill>
                          <a:latin typeface="+mn-lt"/>
                          <a:cs typeface="Biome Light" panose="020B0303030204020804" pitchFamily="34" charset="0"/>
                        </a:rPr>
                        <a:t>0.69</a:t>
                      </a:r>
                    </a:p>
                  </a:txBody>
                  <a:tcPr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noFill/>
                      <a:prstDash val="solid"/>
                      <a:miter lim="800000"/>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tx1"/>
                          </a:solidFill>
                          <a:latin typeface="+mn-lt"/>
                          <a:cs typeface="Biome Light" panose="020B0303030204020804" pitchFamily="34" charset="0"/>
                        </a:rPr>
                        <a:t>0.84</a:t>
                      </a:r>
                    </a:p>
                  </a:txBody>
                  <a:tcPr anchor="ctr">
                    <a:lnL w="3175" cap="flat" cmpd="sng" algn="ctr">
                      <a:solidFill>
                        <a:schemeClr val="bg2">
                          <a:lumMod val="5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miter lim="800000"/>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125802"/>
                  </a:ext>
                </a:extLst>
              </a:tr>
              <a:tr h="1076479">
                <a:tc>
                  <a:txBody>
                    <a:bodyPr/>
                    <a:lstStyle/>
                    <a:p>
                      <a:pPr algn="l"/>
                      <a:r>
                        <a:rPr lang="en-US" sz="1600" spc="300" dirty="0">
                          <a:solidFill>
                            <a:schemeClr val="tx1"/>
                          </a:solidFill>
                          <a:latin typeface="+mn-lt"/>
                          <a:cs typeface="Biome Light" panose="020B0303030204020804" pitchFamily="34" charset="0"/>
                        </a:rPr>
                        <a:t>Accuracy</a:t>
                      </a:r>
                    </a:p>
                  </a:txBody>
                  <a:tcPr marL="182880" anchor="ctr">
                    <a:lnL w="6350" cap="flat" cmpd="sng" algn="ctr">
                      <a:no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noFill/>
                      <a:prstDash val="solid"/>
                      <a:miter lim="800000"/>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tx1"/>
                          </a:solidFill>
                          <a:latin typeface="+mn-lt"/>
                          <a:cs typeface="Biome Light" panose="020B0303030204020804" pitchFamily="34" charset="0"/>
                        </a:rPr>
                        <a:t>0.78</a:t>
                      </a:r>
                    </a:p>
                  </a:txBody>
                  <a:tcPr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noFill/>
                      <a:prstDash val="solid"/>
                      <a:miter lim="800000"/>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tx1"/>
                          </a:solidFill>
                          <a:latin typeface="+mn-lt"/>
                          <a:cs typeface="Biome Light" panose="020B0303030204020804" pitchFamily="34" charset="0"/>
                        </a:rPr>
                        <a:t>0.94</a:t>
                      </a:r>
                    </a:p>
                  </a:txBody>
                  <a:tcPr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noFill/>
                      <a:prstDash val="solid"/>
                      <a:miter lim="800000"/>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tx1"/>
                          </a:solidFill>
                          <a:latin typeface="+mn-lt"/>
                          <a:cs typeface="Biome Light" panose="020B0303030204020804" pitchFamily="34" charset="0"/>
                        </a:rPr>
                        <a:t>0.91</a:t>
                      </a:r>
                    </a:p>
                  </a:txBody>
                  <a:tcPr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noFill/>
                      <a:prstDash val="solid"/>
                      <a:miter lim="800000"/>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tx1"/>
                          </a:solidFill>
                          <a:latin typeface="+mn-lt"/>
                          <a:cs typeface="Biome Light" panose="020B0303030204020804" pitchFamily="34" charset="0"/>
                        </a:rPr>
                        <a:t>0.96</a:t>
                      </a:r>
                    </a:p>
                  </a:txBody>
                  <a:tcPr anchor="ctr">
                    <a:lnL w="3175" cap="flat" cmpd="sng" algn="ctr">
                      <a:solidFill>
                        <a:schemeClr val="bg2">
                          <a:lumMod val="5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miter lim="800000"/>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0836123"/>
                  </a:ext>
                </a:extLst>
              </a:tr>
            </a:tbl>
          </a:graphicData>
        </a:graphic>
      </p:graphicFrame>
    </p:spTree>
    <p:extLst>
      <p:ext uri="{BB962C8B-B14F-4D97-AF65-F5344CB8AC3E}">
        <p14:creationId xmlns:p14="http://schemas.microsoft.com/office/powerpoint/2010/main" val="29928521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6363377-0192-4639-53AB-B80DAF018B6D}"/>
              </a:ext>
            </a:extLst>
          </p:cNvPr>
          <p:cNvPicPr>
            <a:picLocks noChangeAspect="1"/>
          </p:cNvPicPr>
          <p:nvPr/>
        </p:nvPicPr>
        <p:blipFill>
          <a:blip r:embed="rId3"/>
          <a:stretch>
            <a:fillRect/>
          </a:stretch>
        </p:blipFill>
        <p:spPr>
          <a:xfrm>
            <a:off x="690245" y="1188476"/>
            <a:ext cx="10998137" cy="688908"/>
          </a:xfrm>
          <a:prstGeom prst="rect">
            <a:avLst/>
          </a:prstGeom>
        </p:spPr>
      </p:pic>
      <p:pic>
        <p:nvPicPr>
          <p:cNvPr id="8" name="Graphic 7">
            <a:extLst>
              <a:ext uri="{FF2B5EF4-FFF2-40B4-BE49-F238E27FC236}">
                <a16:creationId xmlns:a16="http://schemas.microsoft.com/office/drawing/2014/main" id="{B6C7BDF7-D7AC-4209-A6A9-11B953F882E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graphicFrame>
        <p:nvGraphicFramePr>
          <p:cNvPr id="6" name="Table 2" descr="Table Goes Here">
            <a:extLst>
              <a:ext uri="{FF2B5EF4-FFF2-40B4-BE49-F238E27FC236}">
                <a16:creationId xmlns:a16="http://schemas.microsoft.com/office/drawing/2014/main" id="{D4809F98-3FCF-4A38-3D13-1B84D351BD08}"/>
              </a:ext>
            </a:extLst>
          </p:cNvPr>
          <p:cNvGraphicFramePr>
            <a:graphicFrameLocks/>
          </p:cNvGraphicFramePr>
          <p:nvPr>
            <p:extLst>
              <p:ext uri="{D42A27DB-BD31-4B8C-83A1-F6EECF244321}">
                <p14:modId xmlns:p14="http://schemas.microsoft.com/office/powerpoint/2010/main" val="2585016610"/>
              </p:ext>
            </p:extLst>
          </p:nvPr>
        </p:nvGraphicFramePr>
        <p:xfrm>
          <a:off x="690245" y="1188475"/>
          <a:ext cx="11002963" cy="4814018"/>
        </p:xfrm>
        <a:graphic>
          <a:graphicData uri="http://schemas.openxmlformats.org/drawingml/2006/table">
            <a:tbl>
              <a:tblPr firstRow="1">
                <a:tableStyleId>{F2DE63D5-997A-4646-A377-4702673A728D}</a:tableStyleId>
              </a:tblPr>
              <a:tblGrid>
                <a:gridCol w="2182883">
                  <a:extLst>
                    <a:ext uri="{9D8B030D-6E8A-4147-A177-3AD203B41FA5}">
                      <a16:colId xmlns:a16="http://schemas.microsoft.com/office/drawing/2014/main" val="2481577866"/>
                    </a:ext>
                  </a:extLst>
                </a:gridCol>
                <a:gridCol w="2205020">
                  <a:extLst>
                    <a:ext uri="{9D8B030D-6E8A-4147-A177-3AD203B41FA5}">
                      <a16:colId xmlns:a16="http://schemas.microsoft.com/office/drawing/2014/main" val="2836427615"/>
                    </a:ext>
                  </a:extLst>
                </a:gridCol>
                <a:gridCol w="2205020">
                  <a:extLst>
                    <a:ext uri="{9D8B030D-6E8A-4147-A177-3AD203B41FA5}">
                      <a16:colId xmlns:a16="http://schemas.microsoft.com/office/drawing/2014/main" val="310093864"/>
                    </a:ext>
                  </a:extLst>
                </a:gridCol>
                <a:gridCol w="2205020">
                  <a:extLst>
                    <a:ext uri="{9D8B030D-6E8A-4147-A177-3AD203B41FA5}">
                      <a16:colId xmlns:a16="http://schemas.microsoft.com/office/drawing/2014/main" val="2023951014"/>
                    </a:ext>
                  </a:extLst>
                </a:gridCol>
                <a:gridCol w="2205020">
                  <a:extLst>
                    <a:ext uri="{9D8B030D-6E8A-4147-A177-3AD203B41FA5}">
                      <a16:colId xmlns:a16="http://schemas.microsoft.com/office/drawing/2014/main" val="2906063091"/>
                    </a:ext>
                  </a:extLst>
                </a:gridCol>
              </a:tblGrid>
              <a:tr h="798010">
                <a:tc>
                  <a:txBody>
                    <a:bodyPr/>
                    <a:lstStyle/>
                    <a:p>
                      <a:endParaRPr lang="en-US" dirty="0">
                        <a:latin typeface="+mn-lt"/>
                        <a:cs typeface="Biome Light" panose="020B0303030204020804" pitchFamily="34" charset="0"/>
                      </a:endParaRPr>
                    </a:p>
                  </a:txBody>
                  <a:tcPr anchor="ctr">
                    <a:lnL w="635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solidFill>
                            <a:schemeClr val="bg1"/>
                          </a:solidFill>
                          <a:latin typeface="+mn-lt"/>
                          <a:cs typeface="Biome Light" panose="020B0303030204020804" pitchFamily="34" charset="0"/>
                        </a:rPr>
                        <a:t>Baseline Logistic Regression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solidFill>
                            <a:schemeClr val="bg1"/>
                          </a:solidFill>
                          <a:latin typeface="+mn-lt"/>
                          <a:cs typeface="Biome Light" panose="020B0303030204020804" pitchFamily="34" charset="0"/>
                        </a:rPr>
                        <a:t>Random Forest Classifier</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solidFill>
                            <a:schemeClr val="bg1"/>
                          </a:solidFill>
                          <a:latin typeface="+mn-lt"/>
                          <a:cs typeface="Biome Light" panose="020B0303030204020804" pitchFamily="34" charset="0"/>
                        </a:rPr>
                        <a:t>Decision Tree classifier</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solidFill>
                            <a:schemeClr val="bg1"/>
                          </a:solidFill>
                          <a:latin typeface="+mn-lt"/>
                          <a:cs typeface="Biome Light" panose="020B0303030204020804" pitchFamily="34" charset="0"/>
                        </a:rPr>
                        <a:t>XGBoost</a:t>
                      </a:r>
                    </a:p>
                  </a:txBody>
                  <a:tcPr anchor="ctr">
                    <a:lnL w="12700" cap="flat" cmpd="sng" algn="ctr">
                      <a:no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83420419"/>
                  </a:ext>
                </a:extLst>
              </a:tr>
              <a:tr h="1004002">
                <a:tc>
                  <a:txBody>
                    <a:bodyPr/>
                    <a:lstStyle/>
                    <a:p>
                      <a:pPr algn="l"/>
                      <a:r>
                        <a:rPr lang="en-US" sz="1600" spc="300" dirty="0">
                          <a:solidFill>
                            <a:schemeClr val="tx1"/>
                          </a:solidFill>
                          <a:latin typeface="+mn-lt"/>
                          <a:cs typeface="Biome Light" panose="020B0303030204020804" pitchFamily="34" charset="0"/>
                        </a:rPr>
                        <a:t>precision</a:t>
                      </a:r>
                    </a:p>
                  </a:txBody>
                  <a:tcPr marL="182880" anchor="ctr">
                    <a:lnL w="6350" cap="flat" cmpd="sng" algn="ctr">
                      <a:no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no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sz="1400" dirty="0">
                          <a:solidFill>
                            <a:schemeClr val="tx1"/>
                          </a:solidFill>
                          <a:latin typeface="+mn-lt"/>
                          <a:cs typeface="Biome Light" panose="020B0303030204020804" pitchFamily="34" charset="0"/>
                        </a:rPr>
                        <a:t>0.38</a:t>
                      </a:r>
                    </a:p>
                  </a:txBody>
                  <a:tcPr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no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noFill/>
                  </a:tcPr>
                </a:tc>
                <a:tc>
                  <a:txBody>
                    <a:bodyPr/>
                    <a:lstStyle/>
                    <a:p>
                      <a:pPr algn="ctr"/>
                      <a:r>
                        <a:rPr lang="en-US" sz="1400" dirty="0">
                          <a:solidFill>
                            <a:schemeClr val="tx1"/>
                          </a:solidFill>
                          <a:latin typeface="+mn-lt"/>
                          <a:cs typeface="Biome Light" panose="020B0303030204020804" pitchFamily="34" charset="0"/>
                        </a:rPr>
                        <a:t>0.84</a:t>
                      </a:r>
                    </a:p>
                  </a:txBody>
                  <a:tcPr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no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noFill/>
                  </a:tcPr>
                </a:tc>
                <a:tc>
                  <a:txBody>
                    <a:bodyPr/>
                    <a:lstStyle/>
                    <a:p>
                      <a:pPr algn="ctr"/>
                      <a:r>
                        <a:rPr lang="en-US" sz="1400" dirty="0">
                          <a:solidFill>
                            <a:schemeClr val="tx1"/>
                          </a:solidFill>
                          <a:latin typeface="+mn-lt"/>
                          <a:cs typeface="Biome Light" panose="020B0303030204020804" pitchFamily="34" charset="0"/>
                        </a:rPr>
                        <a:t>0.68</a:t>
                      </a:r>
                    </a:p>
                  </a:txBody>
                  <a:tcPr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no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noFill/>
                  </a:tcPr>
                </a:tc>
                <a:tc>
                  <a:txBody>
                    <a:bodyPr/>
                    <a:lstStyle/>
                    <a:p>
                      <a:pPr algn="ctr"/>
                      <a:r>
                        <a:rPr lang="en-US" sz="1400" dirty="0">
                          <a:solidFill>
                            <a:schemeClr val="tx1"/>
                          </a:solidFill>
                          <a:latin typeface="+mn-lt"/>
                          <a:cs typeface="Biome Light" panose="020B0303030204020804" pitchFamily="34" charset="0"/>
                        </a:rPr>
                        <a:t>0.94</a:t>
                      </a:r>
                    </a:p>
                  </a:txBody>
                  <a:tcPr anchor="ctr">
                    <a:lnL w="3175" cap="flat" cmpd="sng" algn="ctr">
                      <a:solidFill>
                        <a:schemeClr val="bg2">
                          <a:lumMod val="50000"/>
                        </a:schemeClr>
                      </a:solidFill>
                      <a:prstDash val="solid"/>
                      <a:round/>
                      <a:headEnd type="none" w="med" len="med"/>
                      <a:tailEnd type="none" w="med" len="med"/>
                    </a:lnL>
                    <a:lnR w="6350"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noFill/>
                  </a:tcPr>
                </a:tc>
                <a:extLst>
                  <a:ext uri="{0D108BD9-81ED-4DB2-BD59-A6C34878D82A}">
                    <a16:rowId xmlns:a16="http://schemas.microsoft.com/office/drawing/2014/main" val="3883246291"/>
                  </a:ext>
                </a:extLst>
              </a:tr>
              <a:tr h="1004002">
                <a:tc>
                  <a:txBody>
                    <a:bodyPr/>
                    <a:lstStyle/>
                    <a:p>
                      <a:pPr algn="l"/>
                      <a:r>
                        <a:rPr lang="en-US" sz="1600" spc="300" dirty="0">
                          <a:solidFill>
                            <a:schemeClr val="tx1"/>
                          </a:solidFill>
                          <a:latin typeface="+mn-lt"/>
                          <a:cs typeface="Biome Light" panose="020B0303030204020804" pitchFamily="34" charset="0"/>
                        </a:rPr>
                        <a:t>Recall </a:t>
                      </a:r>
                    </a:p>
                  </a:txBody>
                  <a:tcPr marL="182880" anchor="ctr">
                    <a:lnL w="6350" cap="flat" cmpd="sng" algn="ctr">
                      <a:no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sz="1400" dirty="0">
                          <a:solidFill>
                            <a:schemeClr val="tx1"/>
                          </a:solidFill>
                          <a:latin typeface="+mn-lt"/>
                          <a:cs typeface="Biome Light" panose="020B0303030204020804" pitchFamily="34" charset="0"/>
                        </a:rPr>
                        <a:t>0.78</a:t>
                      </a:r>
                    </a:p>
                  </a:txBody>
                  <a:tcPr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noFill/>
                  </a:tcPr>
                </a:tc>
                <a:tc>
                  <a:txBody>
                    <a:bodyPr/>
                    <a:lstStyle/>
                    <a:p>
                      <a:pPr algn="ctr"/>
                      <a:r>
                        <a:rPr lang="en-US" sz="1400" dirty="0">
                          <a:solidFill>
                            <a:schemeClr val="tx1"/>
                          </a:solidFill>
                          <a:latin typeface="+mn-lt"/>
                          <a:cs typeface="Biome Light" panose="020B0303030204020804" pitchFamily="34" charset="0"/>
                        </a:rPr>
                        <a:t>0.77</a:t>
                      </a:r>
                    </a:p>
                  </a:txBody>
                  <a:tcPr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noFill/>
                  </a:tcPr>
                </a:tc>
                <a:tc>
                  <a:txBody>
                    <a:bodyPr/>
                    <a:lstStyle/>
                    <a:p>
                      <a:pPr algn="ctr"/>
                      <a:r>
                        <a:rPr lang="en-US" sz="1400" dirty="0">
                          <a:solidFill>
                            <a:schemeClr val="tx1"/>
                          </a:solidFill>
                          <a:latin typeface="+mn-lt"/>
                          <a:cs typeface="Biome Light" panose="020B0303030204020804" pitchFamily="34" charset="0"/>
                        </a:rPr>
                        <a:t>0.73</a:t>
                      </a:r>
                    </a:p>
                  </a:txBody>
                  <a:tcPr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noFill/>
                  </a:tcPr>
                </a:tc>
                <a:tc>
                  <a:txBody>
                    <a:bodyPr/>
                    <a:lstStyle/>
                    <a:p>
                      <a:pPr algn="ctr"/>
                      <a:r>
                        <a:rPr lang="en-US" sz="1400" dirty="0">
                          <a:solidFill>
                            <a:schemeClr val="tx1"/>
                          </a:solidFill>
                          <a:latin typeface="+mn-lt"/>
                          <a:cs typeface="Biome Light" panose="020B0303030204020804" pitchFamily="34" charset="0"/>
                        </a:rPr>
                        <a:t>0.78</a:t>
                      </a:r>
                    </a:p>
                  </a:txBody>
                  <a:tcPr anchor="ctr">
                    <a:lnL w="3175" cap="flat" cmpd="sng" algn="ctr">
                      <a:solidFill>
                        <a:schemeClr val="bg2">
                          <a:lumMod val="5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noFill/>
                  </a:tcPr>
                </a:tc>
                <a:extLst>
                  <a:ext uri="{0D108BD9-81ED-4DB2-BD59-A6C34878D82A}">
                    <a16:rowId xmlns:a16="http://schemas.microsoft.com/office/drawing/2014/main" val="3502607855"/>
                  </a:ext>
                </a:extLst>
              </a:tr>
              <a:tr h="1004002">
                <a:tc>
                  <a:txBody>
                    <a:bodyPr/>
                    <a:lstStyle/>
                    <a:p>
                      <a:pPr algn="l"/>
                      <a:r>
                        <a:rPr lang="en-US" sz="1600" spc="300" dirty="0">
                          <a:solidFill>
                            <a:schemeClr val="tx1"/>
                          </a:solidFill>
                          <a:latin typeface="+mn-lt"/>
                          <a:cs typeface="Biome Light" panose="020B0303030204020804" pitchFamily="34" charset="0"/>
                        </a:rPr>
                        <a:t>F1-score</a:t>
                      </a:r>
                    </a:p>
                  </a:txBody>
                  <a:tcPr marL="182880" anchor="ctr">
                    <a:lnL w="6350" cap="flat" cmpd="sng" algn="ctr">
                      <a:no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noFill/>
                      <a:prstDash val="solid"/>
                      <a:miter lim="800000"/>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tx1"/>
                          </a:solidFill>
                          <a:latin typeface="+mn-lt"/>
                          <a:cs typeface="Biome Light" panose="020B0303030204020804" pitchFamily="34" charset="0"/>
                        </a:rPr>
                        <a:t>0.52</a:t>
                      </a:r>
                    </a:p>
                  </a:txBody>
                  <a:tcPr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noFill/>
                      <a:prstDash val="solid"/>
                      <a:miter lim="800000"/>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tx1"/>
                          </a:solidFill>
                          <a:latin typeface="+mn-lt"/>
                          <a:cs typeface="Biome Light" panose="020B0303030204020804" pitchFamily="34" charset="0"/>
                        </a:rPr>
                        <a:t>0.80</a:t>
                      </a:r>
                    </a:p>
                  </a:txBody>
                  <a:tcPr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noFill/>
                      <a:prstDash val="solid"/>
                      <a:miter lim="800000"/>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tx1"/>
                          </a:solidFill>
                          <a:latin typeface="+mn-lt"/>
                          <a:cs typeface="Biome Light" panose="020B0303030204020804" pitchFamily="34" charset="0"/>
                        </a:rPr>
                        <a:t>0.70</a:t>
                      </a:r>
                    </a:p>
                  </a:txBody>
                  <a:tcPr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noFill/>
                      <a:prstDash val="solid"/>
                      <a:miter lim="800000"/>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tx1"/>
                          </a:solidFill>
                          <a:latin typeface="+mn-lt"/>
                          <a:cs typeface="Biome Light" panose="020B0303030204020804" pitchFamily="34" charset="0"/>
                        </a:rPr>
                        <a:t>0.85</a:t>
                      </a:r>
                    </a:p>
                  </a:txBody>
                  <a:tcPr anchor="ctr">
                    <a:lnL w="3175" cap="flat" cmpd="sng" algn="ctr">
                      <a:solidFill>
                        <a:schemeClr val="bg2">
                          <a:lumMod val="5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miter lim="800000"/>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125802"/>
                  </a:ext>
                </a:extLst>
              </a:tr>
              <a:tr h="1004002">
                <a:tc>
                  <a:txBody>
                    <a:bodyPr/>
                    <a:lstStyle/>
                    <a:p>
                      <a:pPr algn="l"/>
                      <a:r>
                        <a:rPr lang="en-US" sz="1600" spc="300" dirty="0">
                          <a:solidFill>
                            <a:schemeClr val="tx1"/>
                          </a:solidFill>
                          <a:latin typeface="+mn-lt"/>
                          <a:cs typeface="Biome Light" panose="020B0303030204020804" pitchFamily="34" charset="0"/>
                        </a:rPr>
                        <a:t>Accuracy</a:t>
                      </a:r>
                    </a:p>
                  </a:txBody>
                  <a:tcPr marL="182880" anchor="ctr">
                    <a:lnL w="6350" cap="flat" cmpd="sng" algn="ctr">
                      <a:no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noFill/>
                      <a:prstDash val="solid"/>
                      <a:miter lim="800000"/>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tx1"/>
                          </a:solidFill>
                          <a:latin typeface="+mn-lt"/>
                          <a:cs typeface="Biome Light" panose="020B0303030204020804" pitchFamily="34" charset="0"/>
                        </a:rPr>
                        <a:t>0.78</a:t>
                      </a:r>
                    </a:p>
                  </a:txBody>
                  <a:tcPr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noFill/>
                      <a:prstDash val="solid"/>
                      <a:miter lim="800000"/>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tx1"/>
                          </a:solidFill>
                          <a:latin typeface="+mn-lt"/>
                          <a:cs typeface="Biome Light" panose="020B0303030204020804" pitchFamily="34" charset="0"/>
                        </a:rPr>
                        <a:t>0.94</a:t>
                      </a:r>
                    </a:p>
                  </a:txBody>
                  <a:tcPr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noFill/>
                      <a:prstDash val="solid"/>
                      <a:miter lim="800000"/>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tx1"/>
                          </a:solidFill>
                          <a:latin typeface="+mn-lt"/>
                          <a:cs typeface="Biome Light" panose="020B0303030204020804" pitchFamily="34" charset="0"/>
                        </a:rPr>
                        <a:t>0.91</a:t>
                      </a:r>
                    </a:p>
                  </a:txBody>
                  <a:tcPr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noFill/>
                      <a:prstDash val="solid"/>
                      <a:miter lim="800000"/>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tx1"/>
                          </a:solidFill>
                          <a:latin typeface="+mn-lt"/>
                          <a:cs typeface="Biome Light" panose="020B0303030204020804" pitchFamily="34" charset="0"/>
                        </a:rPr>
                        <a:t>0.96</a:t>
                      </a:r>
                    </a:p>
                  </a:txBody>
                  <a:tcPr anchor="ctr">
                    <a:lnL w="3175" cap="flat" cmpd="sng" algn="ctr">
                      <a:solidFill>
                        <a:schemeClr val="bg2">
                          <a:lumMod val="5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miter lim="800000"/>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0836123"/>
                  </a:ext>
                </a:extLst>
              </a:tr>
            </a:tbl>
          </a:graphicData>
        </a:graphic>
      </p:graphicFrame>
      <p:pic>
        <p:nvPicPr>
          <p:cNvPr id="9" name="Picture 8">
            <a:extLst>
              <a:ext uri="{FF2B5EF4-FFF2-40B4-BE49-F238E27FC236}">
                <a16:creationId xmlns:a16="http://schemas.microsoft.com/office/drawing/2014/main" id="{7A1B97B9-A9D6-EC21-C1F4-A254048B2134}"/>
              </a:ext>
            </a:extLst>
          </p:cNvPr>
          <p:cNvPicPr>
            <a:picLocks noChangeAspect="1"/>
          </p:cNvPicPr>
          <p:nvPr/>
        </p:nvPicPr>
        <p:blipFill>
          <a:blip r:embed="rId6"/>
          <a:stretch>
            <a:fillRect/>
          </a:stretch>
        </p:blipFill>
        <p:spPr>
          <a:xfrm>
            <a:off x="685419" y="91100"/>
            <a:ext cx="1097375" cy="1097375"/>
          </a:xfrm>
          <a:prstGeom prst="rect">
            <a:avLst/>
          </a:prstGeom>
        </p:spPr>
      </p:pic>
      <p:sp>
        <p:nvSpPr>
          <p:cNvPr id="10" name="TextBox 9">
            <a:extLst>
              <a:ext uri="{FF2B5EF4-FFF2-40B4-BE49-F238E27FC236}">
                <a16:creationId xmlns:a16="http://schemas.microsoft.com/office/drawing/2014/main" id="{1C6B1E6C-8EE1-E093-0891-E75C8366170C}"/>
              </a:ext>
            </a:extLst>
          </p:cNvPr>
          <p:cNvSpPr txBox="1"/>
          <p:nvPr/>
        </p:nvSpPr>
        <p:spPr>
          <a:xfrm>
            <a:off x="1702828" y="488009"/>
            <a:ext cx="2434856" cy="646331"/>
          </a:xfrm>
          <a:prstGeom prst="rect">
            <a:avLst/>
          </a:prstGeom>
          <a:noFill/>
        </p:spPr>
        <p:txBody>
          <a:bodyPr wrap="square" rtlCol="0">
            <a:spAutoFit/>
          </a:bodyPr>
          <a:lstStyle/>
          <a:p>
            <a:r>
              <a:rPr lang="en-US" b="1" dirty="0"/>
              <a:t>AFTER  MODEL  TUNING</a:t>
            </a:r>
            <a:endParaRPr lang="en-LS" b="1" dirty="0"/>
          </a:p>
        </p:txBody>
      </p:sp>
    </p:spTree>
    <p:extLst>
      <p:ext uri="{BB962C8B-B14F-4D97-AF65-F5344CB8AC3E}">
        <p14:creationId xmlns:p14="http://schemas.microsoft.com/office/powerpoint/2010/main" val="4023833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D9B4E-C292-45AA-8116-562703040382}"/>
              </a:ext>
            </a:extLst>
          </p:cNvPr>
          <p:cNvSpPr>
            <a:spLocks noGrp="1"/>
          </p:cNvSpPr>
          <p:nvPr>
            <p:ph type="title"/>
          </p:nvPr>
        </p:nvSpPr>
        <p:spPr>
          <a:xfrm>
            <a:off x="9522065" y="1456659"/>
            <a:ext cx="1376307" cy="932173"/>
          </a:xfrm>
        </p:spPr>
        <p:txBody>
          <a:bodyPr anchor="ctr">
            <a:normAutofit/>
          </a:bodyPr>
          <a:lstStyle/>
          <a:p>
            <a:r>
              <a:rPr lang="en-US" sz="2400" b="1" i="1" dirty="0">
                <a:latin typeface="+mn-lt"/>
                <a:cs typeface="Segoe UI" panose="020B0502040204020203" pitchFamily="34" charset="0"/>
              </a:rPr>
              <a:t>AFTER TUNING</a:t>
            </a:r>
          </a:p>
        </p:txBody>
      </p:sp>
      <p:pic>
        <p:nvPicPr>
          <p:cNvPr id="5" name="Graphic 4" descr="Open Book">
            <a:extLst>
              <a:ext uri="{FF2B5EF4-FFF2-40B4-BE49-F238E27FC236}">
                <a16:creationId xmlns:a16="http://schemas.microsoft.com/office/drawing/2014/main" id="{DEFE964D-9F1C-4F69-ADD3-0E1AB324E1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89314" y="1164287"/>
            <a:ext cx="1605223" cy="1618092"/>
          </a:xfrm>
          <a:prstGeom prst="rect">
            <a:avLst/>
          </a:prstGeom>
        </p:spPr>
      </p:pic>
      <p:pic>
        <p:nvPicPr>
          <p:cNvPr id="9" name="Graphic 8">
            <a:extLst>
              <a:ext uri="{FF2B5EF4-FFF2-40B4-BE49-F238E27FC236}">
                <a16:creationId xmlns:a16="http://schemas.microsoft.com/office/drawing/2014/main" id="{35127EDA-5861-47AB-8729-620CFC7DAC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alphaModFix amt="15000"/>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641431" y="816337"/>
            <a:ext cx="5225327" cy="5225327"/>
          </a:xfrm>
          <a:prstGeom prst="rect">
            <a:avLst/>
          </a:prstGeom>
        </p:spPr>
      </p:pic>
      <p:pic>
        <p:nvPicPr>
          <p:cNvPr id="4" name="Graphic 3" descr="Chat">
            <a:extLst>
              <a:ext uri="{FF2B5EF4-FFF2-40B4-BE49-F238E27FC236}">
                <a16:creationId xmlns:a16="http://schemas.microsoft.com/office/drawing/2014/main" id="{299601A9-BDC7-186B-BAD1-E41426F3CE6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5693" y="1073887"/>
            <a:ext cx="4007958" cy="1828801"/>
          </a:xfrm>
          <a:prstGeom prst="rect">
            <a:avLst/>
          </a:prstGeom>
        </p:spPr>
      </p:pic>
      <p:sp>
        <p:nvSpPr>
          <p:cNvPr id="6" name="TextBox 5">
            <a:extLst>
              <a:ext uri="{FF2B5EF4-FFF2-40B4-BE49-F238E27FC236}">
                <a16:creationId xmlns:a16="http://schemas.microsoft.com/office/drawing/2014/main" id="{392250C0-15A1-C278-0017-E6C910AD61DB}"/>
              </a:ext>
            </a:extLst>
          </p:cNvPr>
          <p:cNvSpPr txBox="1"/>
          <p:nvPr/>
        </p:nvSpPr>
        <p:spPr>
          <a:xfrm>
            <a:off x="2069977" y="1557835"/>
            <a:ext cx="1374972" cy="830997"/>
          </a:xfrm>
          <a:prstGeom prst="rect">
            <a:avLst/>
          </a:prstGeom>
          <a:noFill/>
        </p:spPr>
        <p:txBody>
          <a:bodyPr wrap="square" rtlCol="0">
            <a:spAutoFit/>
          </a:bodyPr>
          <a:lstStyle/>
          <a:p>
            <a:r>
              <a:rPr lang="en-US" sz="2400" b="1" i="1" dirty="0"/>
              <a:t>BEFORE TUNING</a:t>
            </a:r>
          </a:p>
        </p:txBody>
      </p:sp>
      <p:pic>
        <p:nvPicPr>
          <p:cNvPr id="8" name="Graphic 7" descr="Blackboard">
            <a:extLst>
              <a:ext uri="{FF2B5EF4-FFF2-40B4-BE49-F238E27FC236}">
                <a16:creationId xmlns:a16="http://schemas.microsoft.com/office/drawing/2014/main" id="{6F6FBE5E-1874-E0F4-605A-92A58F04EFE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018838" y="-88893"/>
            <a:ext cx="5508701" cy="1352739"/>
          </a:xfrm>
          <a:prstGeom prst="rect">
            <a:avLst/>
          </a:prstGeom>
        </p:spPr>
      </p:pic>
      <p:sp>
        <p:nvSpPr>
          <p:cNvPr id="10" name="TextBox 9">
            <a:extLst>
              <a:ext uri="{FF2B5EF4-FFF2-40B4-BE49-F238E27FC236}">
                <a16:creationId xmlns:a16="http://schemas.microsoft.com/office/drawing/2014/main" id="{726D9BB2-66FA-4DFE-4EE1-D6A20BBA4B68}"/>
              </a:ext>
            </a:extLst>
          </p:cNvPr>
          <p:cNvSpPr txBox="1"/>
          <p:nvPr/>
        </p:nvSpPr>
        <p:spPr>
          <a:xfrm>
            <a:off x="4729002" y="402811"/>
            <a:ext cx="2279901" cy="369332"/>
          </a:xfrm>
          <a:prstGeom prst="rect">
            <a:avLst/>
          </a:prstGeom>
          <a:solidFill>
            <a:schemeClr val="accent2"/>
          </a:solidFill>
        </p:spPr>
        <p:txBody>
          <a:bodyPr wrap="square" rtlCol="0">
            <a:spAutoFit/>
          </a:bodyPr>
          <a:lstStyle/>
          <a:p>
            <a:r>
              <a:rPr lang="en-US" b="1" i="1" dirty="0"/>
              <a:t>ROC CURVE ANALYSIS</a:t>
            </a:r>
            <a:endParaRPr lang="en-LS" b="1" i="1" dirty="0"/>
          </a:p>
        </p:txBody>
      </p:sp>
      <p:pic>
        <p:nvPicPr>
          <p:cNvPr id="14" name="Picture 13">
            <a:extLst>
              <a:ext uri="{FF2B5EF4-FFF2-40B4-BE49-F238E27FC236}">
                <a16:creationId xmlns:a16="http://schemas.microsoft.com/office/drawing/2014/main" id="{7EC7F1AE-0E63-1B6B-0F79-C00C317BCFB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5693" y="2754429"/>
            <a:ext cx="5534797" cy="3429479"/>
          </a:xfrm>
          <a:prstGeom prst="rect">
            <a:avLst/>
          </a:prstGeom>
        </p:spPr>
      </p:pic>
      <p:pic>
        <p:nvPicPr>
          <p:cNvPr id="16" name="Picture 15">
            <a:extLst>
              <a:ext uri="{FF2B5EF4-FFF2-40B4-BE49-F238E27FC236}">
                <a16:creationId xmlns:a16="http://schemas.microsoft.com/office/drawing/2014/main" id="{28638EED-A7D3-DB7A-FE28-252824D309A3}"/>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943011" y="2702046"/>
            <a:ext cx="6230219" cy="3419952"/>
          </a:xfrm>
          <a:prstGeom prst="rect">
            <a:avLst/>
          </a:prstGeom>
        </p:spPr>
      </p:pic>
    </p:spTree>
    <p:extLst>
      <p:ext uri="{BB962C8B-B14F-4D97-AF65-F5344CB8AC3E}">
        <p14:creationId xmlns:p14="http://schemas.microsoft.com/office/powerpoint/2010/main" val="3816597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B6C7BDF7-D7AC-4209-A6A9-11B953F882E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41431" y="816337"/>
            <a:ext cx="5225327" cy="5225327"/>
          </a:xfrm>
          <a:prstGeom prst="rect">
            <a:avLst/>
          </a:prstGeom>
        </p:spPr>
      </p:pic>
      <p:pic>
        <p:nvPicPr>
          <p:cNvPr id="2" name="Picture 1">
            <a:extLst>
              <a:ext uri="{FF2B5EF4-FFF2-40B4-BE49-F238E27FC236}">
                <a16:creationId xmlns:a16="http://schemas.microsoft.com/office/drawing/2014/main" id="{1DAB3E5F-E425-7F7F-9F2E-AC0E23737E57}"/>
              </a:ext>
            </a:extLst>
          </p:cNvPr>
          <p:cNvPicPr>
            <a:picLocks noChangeAspect="1"/>
          </p:cNvPicPr>
          <p:nvPr/>
        </p:nvPicPr>
        <p:blipFill>
          <a:blip r:embed="rId5"/>
          <a:stretch>
            <a:fillRect/>
          </a:stretch>
        </p:blipFill>
        <p:spPr>
          <a:xfrm>
            <a:off x="3106452" y="0"/>
            <a:ext cx="5511262" cy="1353429"/>
          </a:xfrm>
          <a:prstGeom prst="rect">
            <a:avLst/>
          </a:prstGeom>
        </p:spPr>
      </p:pic>
      <p:sp>
        <p:nvSpPr>
          <p:cNvPr id="6" name="TextBox 5">
            <a:extLst>
              <a:ext uri="{FF2B5EF4-FFF2-40B4-BE49-F238E27FC236}">
                <a16:creationId xmlns:a16="http://schemas.microsoft.com/office/drawing/2014/main" id="{4C1F778C-05DA-4876-32EB-707740C812A6}"/>
              </a:ext>
            </a:extLst>
          </p:cNvPr>
          <p:cNvSpPr txBox="1"/>
          <p:nvPr/>
        </p:nvSpPr>
        <p:spPr>
          <a:xfrm>
            <a:off x="4338084" y="492048"/>
            <a:ext cx="3274827" cy="369332"/>
          </a:xfrm>
          <a:prstGeom prst="rect">
            <a:avLst/>
          </a:prstGeom>
          <a:solidFill>
            <a:schemeClr val="accent2"/>
          </a:solidFill>
        </p:spPr>
        <p:txBody>
          <a:bodyPr wrap="square" rtlCol="0">
            <a:spAutoFit/>
          </a:bodyPr>
          <a:lstStyle/>
          <a:p>
            <a:r>
              <a:rPr lang="en-US" b="1" i="1" dirty="0"/>
              <a:t>SELECTING OUR MODEL</a:t>
            </a:r>
            <a:endParaRPr lang="en-LS" b="1" i="1" dirty="0"/>
          </a:p>
        </p:txBody>
      </p:sp>
      <p:sp>
        <p:nvSpPr>
          <p:cNvPr id="9" name="TextBox 8">
            <a:extLst>
              <a:ext uri="{FF2B5EF4-FFF2-40B4-BE49-F238E27FC236}">
                <a16:creationId xmlns:a16="http://schemas.microsoft.com/office/drawing/2014/main" id="{8946E27C-9201-501E-A826-89342A8D493C}"/>
              </a:ext>
            </a:extLst>
          </p:cNvPr>
          <p:cNvSpPr txBox="1"/>
          <p:nvPr/>
        </p:nvSpPr>
        <p:spPr>
          <a:xfrm>
            <a:off x="5318929" y="2505670"/>
            <a:ext cx="5932967" cy="923330"/>
          </a:xfrm>
          <a:prstGeom prst="rect">
            <a:avLst/>
          </a:prstGeom>
          <a:noFill/>
        </p:spPr>
        <p:txBody>
          <a:bodyPr wrap="square" rtlCol="0">
            <a:spAutoFit/>
          </a:bodyPr>
          <a:lstStyle/>
          <a:p>
            <a:pPr marL="285750" indent="-285750">
              <a:buFont typeface="Arial" panose="020B0604020202020204" pitchFamily="34" charset="0"/>
              <a:buChar char="•"/>
            </a:pPr>
            <a:r>
              <a:rPr lang="en-US" dirty="0"/>
              <a:t>The  XGBoost  and Random Forest  models were the most suitable due to its strong performance in terms of recall and F1 score</a:t>
            </a:r>
            <a:endParaRPr lang="en-LS" dirty="0"/>
          </a:p>
        </p:txBody>
      </p:sp>
      <p:pic>
        <p:nvPicPr>
          <p:cNvPr id="10" name="Picture 9">
            <a:extLst>
              <a:ext uri="{FF2B5EF4-FFF2-40B4-BE49-F238E27FC236}">
                <a16:creationId xmlns:a16="http://schemas.microsoft.com/office/drawing/2014/main" id="{D560C6BB-5132-D686-4466-4E8FB5D470CE}"/>
              </a:ext>
            </a:extLst>
          </p:cNvPr>
          <p:cNvPicPr>
            <a:picLocks noChangeAspect="1"/>
          </p:cNvPicPr>
          <p:nvPr/>
        </p:nvPicPr>
        <p:blipFill>
          <a:blip r:embed="rId6"/>
          <a:stretch>
            <a:fillRect/>
          </a:stretch>
        </p:blipFill>
        <p:spPr>
          <a:xfrm>
            <a:off x="1412195" y="2270336"/>
            <a:ext cx="1603387" cy="1615580"/>
          </a:xfrm>
          <a:prstGeom prst="rect">
            <a:avLst/>
          </a:prstGeom>
        </p:spPr>
      </p:pic>
    </p:spTree>
    <p:extLst>
      <p:ext uri="{BB962C8B-B14F-4D97-AF65-F5344CB8AC3E}">
        <p14:creationId xmlns:p14="http://schemas.microsoft.com/office/powerpoint/2010/main" val="3514892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9C1CAF0-6D1D-10C1-3254-4A07E0EDFD81}"/>
              </a:ext>
            </a:extLst>
          </p:cNvPr>
          <p:cNvSpPr txBox="1"/>
          <p:nvPr/>
        </p:nvSpPr>
        <p:spPr>
          <a:xfrm flipH="1">
            <a:off x="439910" y="5124894"/>
            <a:ext cx="5365466" cy="923330"/>
          </a:xfrm>
          <a:prstGeom prst="rect">
            <a:avLst/>
          </a:prstGeom>
          <a:noFill/>
        </p:spPr>
        <p:txBody>
          <a:bodyPr wrap="square" rtlCol="0">
            <a:spAutoFit/>
          </a:bodyPr>
          <a:lstStyle/>
          <a:p>
            <a:pPr marL="285750" indent="-285750">
              <a:buFont typeface="Arial" panose="020B0604020202020204" pitchFamily="34" charset="0"/>
              <a:buChar char="•"/>
            </a:pPr>
            <a:r>
              <a:rPr lang="en-US" dirty="0"/>
              <a:t>3 top most important features for this model are: number of voicemail messages, total day charge and total day minutes</a:t>
            </a:r>
            <a:endParaRPr lang="en-LS" dirty="0"/>
          </a:p>
        </p:txBody>
      </p:sp>
      <p:sp>
        <p:nvSpPr>
          <p:cNvPr id="5" name="TextBox 4">
            <a:extLst>
              <a:ext uri="{FF2B5EF4-FFF2-40B4-BE49-F238E27FC236}">
                <a16:creationId xmlns:a16="http://schemas.microsoft.com/office/drawing/2014/main" id="{0B6343E3-6242-F894-F6C8-019189BF745C}"/>
              </a:ext>
            </a:extLst>
          </p:cNvPr>
          <p:cNvSpPr txBox="1"/>
          <p:nvPr/>
        </p:nvSpPr>
        <p:spPr>
          <a:xfrm>
            <a:off x="6386624" y="5124894"/>
            <a:ext cx="5365466" cy="92333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000000"/>
                </a:solidFill>
              </a:rPr>
              <a:t>3 top most important features from this model are:</a:t>
            </a:r>
            <a:r>
              <a:rPr lang="en-US" b="0" i="0" dirty="0">
                <a:solidFill>
                  <a:srgbClr val="000000"/>
                </a:solidFill>
                <a:effectLst/>
              </a:rPr>
              <a:t> </a:t>
            </a:r>
            <a:r>
              <a:rPr lang="en-US" i="0" dirty="0">
                <a:solidFill>
                  <a:srgbClr val="000000"/>
                </a:solidFill>
                <a:effectLst/>
              </a:rPr>
              <a:t>total day minutes, total day charge and area code</a:t>
            </a:r>
            <a:endParaRPr lang="en-LS" dirty="0"/>
          </a:p>
        </p:txBody>
      </p:sp>
      <p:pic>
        <p:nvPicPr>
          <p:cNvPr id="7" name="Picture 6">
            <a:extLst>
              <a:ext uri="{FF2B5EF4-FFF2-40B4-BE49-F238E27FC236}">
                <a16:creationId xmlns:a16="http://schemas.microsoft.com/office/drawing/2014/main" id="{34C4DFE9-4483-86C8-1B57-763411121B5C}"/>
              </a:ext>
            </a:extLst>
          </p:cNvPr>
          <p:cNvPicPr>
            <a:picLocks noChangeAspect="1"/>
          </p:cNvPicPr>
          <p:nvPr/>
        </p:nvPicPr>
        <p:blipFill rotWithShape="1">
          <a:blip r:embed="rId2">
            <a:extLst>
              <a:ext uri="{28A0092B-C50C-407E-A947-70E740481C1C}">
                <a14:useLocalDpi xmlns:a14="http://schemas.microsoft.com/office/drawing/2010/main" val="0"/>
              </a:ext>
            </a:extLst>
          </a:blip>
          <a:srcRect l="24451" t="28218" r="31541" b="21705"/>
          <a:stretch/>
        </p:blipFill>
        <p:spPr>
          <a:xfrm>
            <a:off x="6209414" y="1015457"/>
            <a:ext cx="5617105" cy="3595385"/>
          </a:xfrm>
          <a:prstGeom prst="rect">
            <a:avLst/>
          </a:prstGeom>
        </p:spPr>
      </p:pic>
      <p:pic>
        <p:nvPicPr>
          <p:cNvPr id="9" name="Picture 8">
            <a:extLst>
              <a:ext uri="{FF2B5EF4-FFF2-40B4-BE49-F238E27FC236}">
                <a16:creationId xmlns:a16="http://schemas.microsoft.com/office/drawing/2014/main" id="{797CF1C4-B096-AE84-66A7-1F820E642926}"/>
              </a:ext>
            </a:extLst>
          </p:cNvPr>
          <p:cNvPicPr>
            <a:picLocks noChangeAspect="1"/>
          </p:cNvPicPr>
          <p:nvPr/>
        </p:nvPicPr>
        <p:blipFill rotWithShape="1">
          <a:blip r:embed="rId3">
            <a:extLst>
              <a:ext uri="{28A0092B-C50C-407E-A947-70E740481C1C}">
                <a14:useLocalDpi xmlns:a14="http://schemas.microsoft.com/office/drawing/2010/main" val="0"/>
              </a:ext>
            </a:extLst>
          </a:blip>
          <a:srcRect l="23900" t="31628" r="32091" b="18604"/>
          <a:stretch/>
        </p:blipFill>
        <p:spPr>
          <a:xfrm>
            <a:off x="439909" y="1015458"/>
            <a:ext cx="5365467" cy="3516694"/>
          </a:xfrm>
          <a:prstGeom prst="rect">
            <a:avLst/>
          </a:prstGeom>
        </p:spPr>
      </p:pic>
    </p:spTree>
    <p:extLst>
      <p:ext uri="{BB962C8B-B14F-4D97-AF65-F5344CB8AC3E}">
        <p14:creationId xmlns:p14="http://schemas.microsoft.com/office/powerpoint/2010/main" val="22613811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Graphic 3" descr="Books on Shelf">
            <a:extLst>
              <a:ext uri="{FF2B5EF4-FFF2-40B4-BE49-F238E27FC236}">
                <a16:creationId xmlns:a16="http://schemas.microsoft.com/office/drawing/2014/main" id="{3DE94ADA-0031-43D4-A79A-B89B9599308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2880360"/>
            <a:ext cx="1097280" cy="1097280"/>
          </a:xfrm>
          <a:prstGeom prst="rect">
            <a:avLst/>
          </a:prstGeom>
        </p:spPr>
      </p:pic>
      <p:pic>
        <p:nvPicPr>
          <p:cNvPr id="8" name="Graphic 7">
            <a:extLst>
              <a:ext uri="{FF2B5EF4-FFF2-40B4-BE49-F238E27FC236}">
                <a16:creationId xmlns:a16="http://schemas.microsoft.com/office/drawing/2014/main" id="{984A409A-26BF-476C-858A-CFA0EBFAB6F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alphaModFix amt="15000"/>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641431" y="816337"/>
            <a:ext cx="5225327" cy="5225327"/>
          </a:xfrm>
          <a:prstGeom prst="rect">
            <a:avLst/>
          </a:prstGeom>
        </p:spPr>
      </p:pic>
      <p:pic>
        <p:nvPicPr>
          <p:cNvPr id="5" name="Picture 4">
            <a:extLst>
              <a:ext uri="{FF2B5EF4-FFF2-40B4-BE49-F238E27FC236}">
                <a16:creationId xmlns:a16="http://schemas.microsoft.com/office/drawing/2014/main" id="{9A1DBF16-DB1A-2B6E-473D-48CC004CC920}"/>
              </a:ext>
            </a:extLst>
          </p:cNvPr>
          <p:cNvPicPr>
            <a:picLocks noChangeAspect="1"/>
          </p:cNvPicPr>
          <p:nvPr/>
        </p:nvPicPr>
        <p:blipFill>
          <a:blip r:embed="rId7"/>
          <a:stretch>
            <a:fillRect/>
          </a:stretch>
        </p:blipFill>
        <p:spPr>
          <a:xfrm>
            <a:off x="3228857" y="0"/>
            <a:ext cx="5511262" cy="1353429"/>
          </a:xfrm>
          <a:prstGeom prst="rect">
            <a:avLst/>
          </a:prstGeom>
        </p:spPr>
      </p:pic>
      <p:sp>
        <p:nvSpPr>
          <p:cNvPr id="6" name="TextBox 5">
            <a:extLst>
              <a:ext uri="{FF2B5EF4-FFF2-40B4-BE49-F238E27FC236}">
                <a16:creationId xmlns:a16="http://schemas.microsoft.com/office/drawing/2014/main" id="{9A82C01D-EB04-E553-8E47-30CDE66B8C20}"/>
              </a:ext>
            </a:extLst>
          </p:cNvPr>
          <p:cNvSpPr txBox="1"/>
          <p:nvPr/>
        </p:nvSpPr>
        <p:spPr>
          <a:xfrm>
            <a:off x="5234100" y="481670"/>
            <a:ext cx="1500776" cy="369332"/>
          </a:xfrm>
          <a:prstGeom prst="rect">
            <a:avLst/>
          </a:prstGeom>
          <a:solidFill>
            <a:schemeClr val="accent2"/>
          </a:solidFill>
        </p:spPr>
        <p:txBody>
          <a:bodyPr wrap="square" rtlCol="0">
            <a:spAutoFit/>
          </a:bodyPr>
          <a:lstStyle/>
          <a:p>
            <a:r>
              <a:rPr lang="en-US" b="1" i="1" dirty="0"/>
              <a:t>CONCLUSION</a:t>
            </a:r>
            <a:endParaRPr lang="en-LS" b="1" i="1" dirty="0"/>
          </a:p>
        </p:txBody>
      </p:sp>
      <p:sp>
        <p:nvSpPr>
          <p:cNvPr id="13" name="TextBox 12">
            <a:extLst>
              <a:ext uri="{FF2B5EF4-FFF2-40B4-BE49-F238E27FC236}">
                <a16:creationId xmlns:a16="http://schemas.microsoft.com/office/drawing/2014/main" id="{BAEE9E64-3916-AC11-AF25-239304C55BC4}"/>
              </a:ext>
            </a:extLst>
          </p:cNvPr>
          <p:cNvSpPr txBox="1"/>
          <p:nvPr/>
        </p:nvSpPr>
        <p:spPr>
          <a:xfrm>
            <a:off x="1935480" y="1353429"/>
            <a:ext cx="10256520" cy="4247317"/>
          </a:xfrm>
          <a:prstGeom prst="rect">
            <a:avLst/>
          </a:prstGeom>
          <a:noFill/>
        </p:spPr>
        <p:txBody>
          <a:bodyPr wrap="square" rtlCol="0">
            <a:spAutoFit/>
          </a:bodyPr>
          <a:lstStyle/>
          <a:p>
            <a:pPr marL="285750" indent="-285750" algn="l">
              <a:buFont typeface="Arial" panose="020B0604020202020204" pitchFamily="34" charset="0"/>
              <a:buChar char="•"/>
            </a:pPr>
            <a:r>
              <a:rPr lang="en-US" b="0" i="0" dirty="0">
                <a:solidFill>
                  <a:srgbClr val="000000"/>
                </a:solidFill>
                <a:effectLst/>
              </a:rPr>
              <a:t>Using the important features from our top tuned classifiers, that is Random Forest and XGBoost:</a:t>
            </a:r>
          </a:p>
          <a:p>
            <a:pPr algn="l"/>
            <a:endParaRPr lang="en-US" b="0" i="0" dirty="0">
              <a:solidFill>
                <a:srgbClr val="000000"/>
              </a:solidFill>
              <a:effectLst/>
            </a:endParaRPr>
          </a:p>
          <a:p>
            <a:pPr algn="l"/>
            <a:r>
              <a:rPr lang="en-US" dirty="0">
                <a:solidFill>
                  <a:srgbClr val="000000"/>
                </a:solidFill>
              </a:rPr>
              <a:t>        -</a:t>
            </a:r>
            <a:r>
              <a:rPr lang="en-US" b="0" i="0" dirty="0">
                <a:solidFill>
                  <a:srgbClr val="000000"/>
                </a:solidFill>
                <a:effectLst/>
              </a:rPr>
              <a:t>Random Forest has the following important features: - Total day charge - Total day minutes - Area code</a:t>
            </a:r>
          </a:p>
          <a:p>
            <a:pPr algn="l"/>
            <a:endParaRPr lang="en-US" b="0" i="0" dirty="0">
              <a:solidFill>
                <a:srgbClr val="000000"/>
              </a:solidFill>
              <a:effectLst/>
            </a:endParaRPr>
          </a:p>
          <a:p>
            <a:pPr algn="l"/>
            <a:r>
              <a:rPr lang="en-US" dirty="0">
                <a:solidFill>
                  <a:srgbClr val="000000"/>
                </a:solidFill>
              </a:rPr>
              <a:t>        -</a:t>
            </a:r>
            <a:r>
              <a:rPr lang="en-US" b="0" i="0" dirty="0">
                <a:solidFill>
                  <a:srgbClr val="000000"/>
                </a:solidFill>
                <a:effectLst/>
              </a:rPr>
              <a:t> XGBoost Classifier has the following important features: - Number of Voice Mail Messages - Total day charge - Total day minutes</a:t>
            </a:r>
          </a:p>
          <a:p>
            <a:pPr algn="l"/>
            <a:endParaRPr lang="en-US" b="0" i="0" dirty="0">
              <a:solidFill>
                <a:srgbClr val="000000"/>
              </a:solidFill>
              <a:effectLst/>
            </a:endParaRPr>
          </a:p>
          <a:p>
            <a:pPr marL="285750" indent="-285750" algn="l">
              <a:buFont typeface="Arial" panose="020B0604020202020204" pitchFamily="34" charset="0"/>
              <a:buChar char="•"/>
            </a:pPr>
            <a:r>
              <a:rPr lang="en-US" b="0" i="0" dirty="0">
                <a:solidFill>
                  <a:srgbClr val="000000"/>
                </a:solidFill>
                <a:effectLst/>
              </a:rPr>
              <a:t>From the above we can tell that the high total day charge and number of voice mail messages influence churn rate as they are deemed as the important features in the two models.</a:t>
            </a:r>
          </a:p>
          <a:p>
            <a:pPr marL="285750" indent="-285750" algn="l">
              <a:buFont typeface="Arial" panose="020B0604020202020204" pitchFamily="34" charset="0"/>
              <a:buChar char="•"/>
            </a:pPr>
            <a:r>
              <a:rPr lang="en-US" b="0" i="0" dirty="0">
                <a:solidFill>
                  <a:srgbClr val="000000"/>
                </a:solidFill>
                <a:effectLst/>
              </a:rPr>
              <a:t>From Exploratory Data Analysis, we saw that total evening charge, total night charge and customer service calls also have an influence on the churn rate of customers.</a:t>
            </a:r>
          </a:p>
          <a:p>
            <a:pPr marL="285750" indent="-285750" algn="l">
              <a:buFont typeface="Arial" panose="020B0604020202020204" pitchFamily="34" charset="0"/>
              <a:buChar char="•"/>
            </a:pPr>
            <a:r>
              <a:rPr lang="en-US" b="0" i="0" dirty="0">
                <a:solidFill>
                  <a:srgbClr val="000000"/>
                </a:solidFill>
                <a:effectLst/>
              </a:rPr>
              <a:t>The states New Jersey, California and Texas have higher churn rates.</a:t>
            </a:r>
          </a:p>
          <a:p>
            <a:pPr marL="285750" indent="-285750" algn="l">
              <a:buFont typeface="Arial" panose="020B0604020202020204" pitchFamily="34" charset="0"/>
              <a:buChar char="•"/>
            </a:pPr>
            <a:r>
              <a:rPr lang="en-US" b="0" i="0" dirty="0">
                <a:solidFill>
                  <a:srgbClr val="000000"/>
                </a:solidFill>
                <a:effectLst/>
              </a:rPr>
              <a:t>This suggests that addressing service-related issues might mitigate high churn rates. These findings can help direct efforts to retain customers and improve service quality</a:t>
            </a:r>
          </a:p>
          <a:p>
            <a:endParaRPr lang="en-LS" dirty="0"/>
          </a:p>
        </p:txBody>
      </p:sp>
    </p:spTree>
    <p:extLst>
      <p:ext uri="{BB962C8B-B14F-4D97-AF65-F5344CB8AC3E}">
        <p14:creationId xmlns:p14="http://schemas.microsoft.com/office/powerpoint/2010/main" val="41850468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Graphic 3" descr="Books on Shelf">
            <a:extLst>
              <a:ext uri="{FF2B5EF4-FFF2-40B4-BE49-F238E27FC236}">
                <a16:creationId xmlns:a16="http://schemas.microsoft.com/office/drawing/2014/main" id="{3DE94ADA-0031-43D4-A79A-B89B9599308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2880360"/>
            <a:ext cx="1097280" cy="1097280"/>
          </a:xfrm>
          <a:prstGeom prst="rect">
            <a:avLst/>
          </a:prstGeom>
        </p:spPr>
      </p:pic>
      <p:pic>
        <p:nvPicPr>
          <p:cNvPr id="8" name="Graphic 7">
            <a:extLst>
              <a:ext uri="{FF2B5EF4-FFF2-40B4-BE49-F238E27FC236}">
                <a16:creationId xmlns:a16="http://schemas.microsoft.com/office/drawing/2014/main" id="{984A409A-26BF-476C-858A-CFA0EBFAB6F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alphaModFix amt="15000"/>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641431" y="816337"/>
            <a:ext cx="5225327" cy="5225327"/>
          </a:xfrm>
          <a:prstGeom prst="rect">
            <a:avLst/>
          </a:prstGeom>
        </p:spPr>
      </p:pic>
      <p:pic>
        <p:nvPicPr>
          <p:cNvPr id="5" name="Picture 4">
            <a:extLst>
              <a:ext uri="{FF2B5EF4-FFF2-40B4-BE49-F238E27FC236}">
                <a16:creationId xmlns:a16="http://schemas.microsoft.com/office/drawing/2014/main" id="{9A1DBF16-DB1A-2B6E-473D-48CC004CC920}"/>
              </a:ext>
            </a:extLst>
          </p:cNvPr>
          <p:cNvPicPr>
            <a:picLocks noChangeAspect="1"/>
          </p:cNvPicPr>
          <p:nvPr/>
        </p:nvPicPr>
        <p:blipFill>
          <a:blip r:embed="rId7"/>
          <a:stretch>
            <a:fillRect/>
          </a:stretch>
        </p:blipFill>
        <p:spPr>
          <a:xfrm>
            <a:off x="3228857" y="0"/>
            <a:ext cx="5511262" cy="1353429"/>
          </a:xfrm>
          <a:prstGeom prst="rect">
            <a:avLst/>
          </a:prstGeom>
        </p:spPr>
      </p:pic>
      <p:sp>
        <p:nvSpPr>
          <p:cNvPr id="6" name="TextBox 5">
            <a:extLst>
              <a:ext uri="{FF2B5EF4-FFF2-40B4-BE49-F238E27FC236}">
                <a16:creationId xmlns:a16="http://schemas.microsoft.com/office/drawing/2014/main" id="{9A82C01D-EB04-E553-8E47-30CDE66B8C20}"/>
              </a:ext>
            </a:extLst>
          </p:cNvPr>
          <p:cNvSpPr txBox="1"/>
          <p:nvPr/>
        </p:nvSpPr>
        <p:spPr>
          <a:xfrm>
            <a:off x="4699590" y="492048"/>
            <a:ext cx="2392325" cy="369332"/>
          </a:xfrm>
          <a:prstGeom prst="rect">
            <a:avLst/>
          </a:prstGeom>
          <a:solidFill>
            <a:schemeClr val="accent2"/>
          </a:solidFill>
        </p:spPr>
        <p:txBody>
          <a:bodyPr wrap="square" rtlCol="0">
            <a:spAutoFit/>
          </a:bodyPr>
          <a:lstStyle/>
          <a:p>
            <a:r>
              <a:rPr lang="en-US" b="1" i="1" dirty="0"/>
              <a:t>RECOMMENDATIONS</a:t>
            </a:r>
            <a:endParaRPr lang="en-LS" b="1" i="1" dirty="0"/>
          </a:p>
        </p:txBody>
      </p:sp>
      <p:sp>
        <p:nvSpPr>
          <p:cNvPr id="12" name="TextBox 11">
            <a:extLst>
              <a:ext uri="{FF2B5EF4-FFF2-40B4-BE49-F238E27FC236}">
                <a16:creationId xmlns:a16="http://schemas.microsoft.com/office/drawing/2014/main" id="{8ED28E3E-1BFB-63C1-F278-B8577F4E5380}"/>
              </a:ext>
            </a:extLst>
          </p:cNvPr>
          <p:cNvSpPr txBox="1"/>
          <p:nvPr/>
        </p:nvSpPr>
        <p:spPr>
          <a:xfrm>
            <a:off x="2073348" y="1185668"/>
            <a:ext cx="9590567" cy="4801314"/>
          </a:xfrm>
          <a:prstGeom prst="rect">
            <a:avLst/>
          </a:prstGeom>
          <a:noFill/>
        </p:spPr>
        <p:txBody>
          <a:bodyPr wrap="square" rtlCol="0">
            <a:spAutoFit/>
          </a:bodyPr>
          <a:lstStyle/>
          <a:p>
            <a:pPr marL="285750" indent="-285750" algn="l">
              <a:buFont typeface="Arial" panose="020B0604020202020204" pitchFamily="34" charset="0"/>
              <a:buChar char="•"/>
            </a:pPr>
            <a:r>
              <a:rPr lang="en-US" b="0" i="0" dirty="0">
                <a:solidFill>
                  <a:srgbClr val="000000"/>
                </a:solidFill>
                <a:effectLst/>
              </a:rPr>
              <a:t>Based on the insights gained, it is recommended to focus on enhancing the following:</a:t>
            </a:r>
          </a:p>
          <a:p>
            <a:pPr algn="l"/>
            <a:r>
              <a:rPr lang="en-US" b="0" i="0" dirty="0">
                <a:solidFill>
                  <a:srgbClr val="000000"/>
                </a:solidFill>
                <a:effectLst/>
              </a:rPr>
              <a:t>- </a:t>
            </a:r>
            <a:r>
              <a:rPr lang="en-US" b="1" i="0" dirty="0">
                <a:solidFill>
                  <a:srgbClr val="000000"/>
                </a:solidFill>
                <a:effectLst/>
              </a:rPr>
              <a:t>Improve customer service quality</a:t>
            </a:r>
            <a:r>
              <a:rPr lang="en-US" b="0" i="0" dirty="0">
                <a:solidFill>
                  <a:srgbClr val="000000"/>
                </a:solidFill>
                <a:effectLst/>
              </a:rPr>
              <a:t> so as to reduce the high customer service calls that increase the churn rate. That can be done by first understanding the individual customer needs and trying to maintain high standard of service.</a:t>
            </a:r>
          </a:p>
          <a:p>
            <a:pPr algn="l"/>
            <a:endParaRPr lang="en-US" b="0" i="0" dirty="0">
              <a:solidFill>
                <a:srgbClr val="000000"/>
              </a:solidFill>
              <a:effectLst/>
            </a:endParaRPr>
          </a:p>
          <a:p>
            <a:pPr algn="l"/>
            <a:r>
              <a:rPr lang="en-US" b="0" i="0" dirty="0">
                <a:solidFill>
                  <a:srgbClr val="000000"/>
                </a:solidFill>
                <a:effectLst/>
              </a:rPr>
              <a:t>-Syria Tel Company can take measures to </a:t>
            </a:r>
            <a:r>
              <a:rPr lang="en-US" b="1" i="0" dirty="0">
                <a:solidFill>
                  <a:srgbClr val="000000"/>
                </a:solidFill>
                <a:effectLst/>
              </a:rPr>
              <a:t>revise pricing strategies for day</a:t>
            </a:r>
            <a:r>
              <a:rPr lang="en-US" b="0" i="0" dirty="0">
                <a:solidFill>
                  <a:srgbClr val="000000"/>
                </a:solidFill>
                <a:effectLst/>
              </a:rPr>
              <a:t>, evening and night call charges. The company can negotiate for different plans that offer reduced call charges hence preventing customer attrition.</a:t>
            </a:r>
          </a:p>
          <a:p>
            <a:pPr algn="l"/>
            <a:endParaRPr lang="en-US" b="0" i="0" dirty="0">
              <a:solidFill>
                <a:srgbClr val="000000"/>
              </a:solidFill>
              <a:effectLst/>
            </a:endParaRPr>
          </a:p>
          <a:p>
            <a:pPr algn="l"/>
            <a:r>
              <a:rPr lang="en-US" dirty="0">
                <a:solidFill>
                  <a:srgbClr val="000000"/>
                </a:solidFill>
              </a:rPr>
              <a:t>-</a:t>
            </a:r>
            <a:r>
              <a:rPr lang="en-US" b="1" i="0" dirty="0">
                <a:solidFill>
                  <a:srgbClr val="000000"/>
                </a:solidFill>
                <a:effectLst/>
              </a:rPr>
              <a:t>Looking into the cause of high churn rate in New Jersey, California and Texas.</a:t>
            </a:r>
            <a:r>
              <a:rPr lang="en-US" b="0" i="0" dirty="0">
                <a:solidFill>
                  <a:srgbClr val="000000"/>
                </a:solidFill>
                <a:effectLst/>
              </a:rPr>
              <a:t> It may be that these states experience poor network coverage or service disruptions hence leading to high churn rate. The Company can also consider marketing the company in those specific states.</a:t>
            </a:r>
          </a:p>
          <a:p>
            <a:pPr algn="l"/>
            <a:endParaRPr lang="en-US" b="0" i="0" dirty="0">
              <a:solidFill>
                <a:srgbClr val="000000"/>
              </a:solidFill>
              <a:effectLst/>
            </a:endParaRPr>
          </a:p>
          <a:p>
            <a:pPr algn="l"/>
            <a:r>
              <a:rPr lang="en-US" dirty="0">
                <a:solidFill>
                  <a:srgbClr val="000000"/>
                </a:solidFill>
              </a:rPr>
              <a:t>-</a:t>
            </a:r>
            <a:r>
              <a:rPr lang="en-US" b="0" i="0" dirty="0">
                <a:solidFill>
                  <a:srgbClr val="000000"/>
                </a:solidFill>
                <a:effectLst/>
              </a:rPr>
              <a:t>Area Code is also highlighted as one of the important features and hence, the company can look into area codes that have high churn rates and introduce </a:t>
            </a:r>
            <a:r>
              <a:rPr lang="en-US" b="0" i="0" dirty="0" err="1">
                <a:solidFill>
                  <a:srgbClr val="000000"/>
                </a:solidFill>
                <a:effectLst/>
              </a:rPr>
              <a:t>acitivites</a:t>
            </a:r>
            <a:r>
              <a:rPr lang="en-US" b="0" i="0" dirty="0">
                <a:solidFill>
                  <a:srgbClr val="000000"/>
                </a:solidFill>
                <a:effectLst/>
              </a:rPr>
              <a:t> that will reduce churn rate such as marketing and offering promotions to customers.</a:t>
            </a:r>
          </a:p>
          <a:p>
            <a:endParaRPr lang="en-LS" dirty="0"/>
          </a:p>
        </p:txBody>
      </p:sp>
    </p:spTree>
    <p:extLst>
      <p:ext uri="{BB962C8B-B14F-4D97-AF65-F5344CB8AC3E}">
        <p14:creationId xmlns:p14="http://schemas.microsoft.com/office/powerpoint/2010/main" val="3970725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Graphic 3" descr="Books on Shelf">
            <a:extLst>
              <a:ext uri="{FF2B5EF4-FFF2-40B4-BE49-F238E27FC236}">
                <a16:creationId xmlns:a16="http://schemas.microsoft.com/office/drawing/2014/main" id="{3DE94ADA-0031-43D4-A79A-B89B9599308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7325" y="2625179"/>
            <a:ext cx="1097280" cy="1097280"/>
          </a:xfrm>
          <a:prstGeom prst="rect">
            <a:avLst/>
          </a:prstGeom>
        </p:spPr>
      </p:pic>
      <p:pic>
        <p:nvPicPr>
          <p:cNvPr id="8" name="Graphic 7">
            <a:extLst>
              <a:ext uri="{FF2B5EF4-FFF2-40B4-BE49-F238E27FC236}">
                <a16:creationId xmlns:a16="http://schemas.microsoft.com/office/drawing/2014/main" id="{984A409A-26BF-476C-858A-CFA0EBFAB6F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alphaModFix amt="15000"/>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641431" y="816337"/>
            <a:ext cx="5225327" cy="5225327"/>
          </a:xfrm>
          <a:prstGeom prst="rect">
            <a:avLst/>
          </a:prstGeom>
        </p:spPr>
      </p:pic>
      <p:sp>
        <p:nvSpPr>
          <p:cNvPr id="10" name="TextBox 9">
            <a:extLst>
              <a:ext uri="{FF2B5EF4-FFF2-40B4-BE49-F238E27FC236}">
                <a16:creationId xmlns:a16="http://schemas.microsoft.com/office/drawing/2014/main" id="{70667F1D-AB58-F857-8FCC-1D5A27CE8FD6}"/>
              </a:ext>
            </a:extLst>
          </p:cNvPr>
          <p:cNvSpPr txBox="1"/>
          <p:nvPr/>
        </p:nvSpPr>
        <p:spPr>
          <a:xfrm>
            <a:off x="2009553" y="2625179"/>
            <a:ext cx="9857205" cy="1200329"/>
          </a:xfrm>
          <a:prstGeom prst="rect">
            <a:avLst/>
          </a:prstGeom>
          <a:noFill/>
        </p:spPr>
        <p:txBody>
          <a:bodyPr wrap="square" rtlCol="0">
            <a:spAutoFit/>
          </a:bodyPr>
          <a:lstStyle/>
          <a:p>
            <a:pPr marL="285750" indent="-285750">
              <a:buFont typeface="Arial" panose="020B0604020202020204" pitchFamily="34" charset="0"/>
              <a:buChar char="•"/>
            </a:pPr>
            <a:r>
              <a:rPr lang="en-US" b="1" i="0" dirty="0">
                <a:solidFill>
                  <a:srgbClr val="000000"/>
                </a:solidFill>
                <a:effectLst/>
              </a:rPr>
              <a:t>Limitation:</a:t>
            </a:r>
            <a:r>
              <a:rPr lang="en-US" b="0" i="0" dirty="0">
                <a:solidFill>
                  <a:srgbClr val="000000"/>
                </a:solidFill>
                <a:effectLst/>
              </a:rPr>
              <a:t> Syria Tel can consider using the above predictive models to predict customer churn and take measures to enable proactive retention </a:t>
            </a:r>
            <a:r>
              <a:rPr lang="en-US" b="0" i="0" dirty="0" err="1">
                <a:solidFill>
                  <a:srgbClr val="000000"/>
                </a:solidFill>
                <a:effectLst/>
              </a:rPr>
              <a:t>strategies,but</a:t>
            </a:r>
            <a:r>
              <a:rPr lang="en-US" b="0" i="0" dirty="0">
                <a:solidFill>
                  <a:srgbClr val="000000"/>
                </a:solidFill>
                <a:effectLst/>
              </a:rPr>
              <a:t> should be aware of </a:t>
            </a:r>
            <a:r>
              <a:rPr lang="en-US" b="1" i="0" dirty="0">
                <a:solidFill>
                  <a:srgbClr val="000000"/>
                </a:solidFill>
                <a:effectLst/>
              </a:rPr>
              <a:t>computational ability limitations</a:t>
            </a:r>
            <a:r>
              <a:rPr lang="en-US" b="0" i="0" dirty="0">
                <a:solidFill>
                  <a:srgbClr val="000000"/>
                </a:solidFill>
                <a:effectLst/>
              </a:rPr>
              <a:t>, especially with models such as random forest and </a:t>
            </a:r>
            <a:r>
              <a:rPr lang="en-US" b="0" i="0" dirty="0" err="1">
                <a:solidFill>
                  <a:srgbClr val="000000"/>
                </a:solidFill>
                <a:effectLst/>
              </a:rPr>
              <a:t>xgboost</a:t>
            </a:r>
            <a:r>
              <a:rPr lang="en-US" b="0" i="0" dirty="0">
                <a:solidFill>
                  <a:srgbClr val="000000"/>
                </a:solidFill>
                <a:effectLst/>
              </a:rPr>
              <a:t> when using a high number of trees when tuning.</a:t>
            </a:r>
            <a:endParaRPr lang="en-LS" dirty="0"/>
          </a:p>
        </p:txBody>
      </p:sp>
    </p:spTree>
    <p:extLst>
      <p:ext uri="{BB962C8B-B14F-4D97-AF65-F5344CB8AC3E}">
        <p14:creationId xmlns:p14="http://schemas.microsoft.com/office/powerpoint/2010/main" val="42371297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0041" y="982364"/>
            <a:ext cx="2659472" cy="2659472"/>
          </a:xfrm>
          <a:prstGeom prst="rect">
            <a:avLst/>
          </a:prstGeom>
        </p:spPr>
      </p:pic>
      <p:cxnSp>
        <p:nvCxnSpPr>
          <p:cNvPr id="16" name="Straight Connector 15">
            <a:extLst>
              <a:ext uri="{FF2B5EF4-FFF2-40B4-BE49-F238E27FC236}">
                <a16:creationId xmlns:a16="http://schemas.microsoft.com/office/drawing/2014/main" id="{DFDA47BC-3069-47F5-8257-24B3B1F76A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2927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90143" y="983211"/>
            <a:ext cx="2646677" cy="2646677"/>
          </a:xfrm>
          <a:prstGeom prst="rect">
            <a:avLst/>
          </a:prstGeom>
        </p:spPr>
      </p:pic>
      <p:cxnSp>
        <p:nvCxnSpPr>
          <p:cNvPr id="20" name="Straight Connector 19">
            <a:extLst>
              <a:ext uri="{FF2B5EF4-FFF2-40B4-BE49-F238E27FC236}">
                <a16:creationId xmlns:a16="http://schemas.microsoft.com/office/drawing/2014/main" id="{942B920A-73AD-402A-8EEF-B88E1A9398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768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56859" y="982364"/>
            <a:ext cx="2648371" cy="2648371"/>
          </a:xfrm>
          <a:prstGeom prst="rect">
            <a:avLst/>
          </a:prstGeom>
        </p:spPr>
      </p:pic>
      <p:cxnSp>
        <p:nvCxnSpPr>
          <p:cNvPr id="22" name="Straight Connector 21">
            <a:extLst>
              <a:ext uri="{FF2B5EF4-FFF2-40B4-BE49-F238E27FC236}">
                <a16:creationId xmlns:a16="http://schemas.microsoft.com/office/drawing/2014/main" id="{00C9EB70-BC82-414A-BF8D-AD7FC67276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6609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225269" y="1004677"/>
            <a:ext cx="2648372" cy="2648372"/>
          </a:xfrm>
          <a:prstGeom prst="rect">
            <a:avLst/>
          </a:prstGeom>
        </p:spPr>
      </p:pic>
      <p:sp>
        <p:nvSpPr>
          <p:cNvPr id="18" name="Rectangle 17">
            <a:extLst>
              <a:ext uri="{FF2B5EF4-FFF2-40B4-BE49-F238E27FC236}">
                <a16:creationId xmlns:a16="http://schemas.microsoft.com/office/drawing/2014/main" id="{7AE95D8F-9825-4222-8846-E3461598C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527538" y="4756638"/>
            <a:ext cx="11139854" cy="930447"/>
          </a:xfrm>
        </p:spPr>
        <p:txBody>
          <a:bodyPr>
            <a:normAutofit/>
          </a:bodyPr>
          <a:lstStyle/>
          <a:p>
            <a:r>
              <a:rPr lang="en-US" sz="5400" dirty="0">
                <a:solidFill>
                  <a:srgbClr val="FFFFFF"/>
                </a:solidFill>
                <a:latin typeface="Franklin Gothic Book" panose="020B0503020102020204" pitchFamily="34" charset="0"/>
                <a:cs typeface="Segoe UI" panose="020B0502040204020203" pitchFamily="34" charset="0"/>
              </a:rPr>
              <a:t>Project Presentation End</a:t>
            </a:r>
          </a:p>
        </p:txBody>
      </p:sp>
      <p:cxnSp>
        <p:nvCxnSpPr>
          <p:cNvPr id="24" name="Straight Connector 23">
            <a:extLst>
              <a:ext uri="{FF2B5EF4-FFF2-40B4-BE49-F238E27FC236}">
                <a16:creationId xmlns:a16="http://schemas.microsoft.com/office/drawing/2014/main" id="{3217665F-0036-444A-8D4A-33AF36A36A4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1339362" y="5815698"/>
            <a:ext cx="9144000" cy="420001"/>
          </a:xfrm>
        </p:spPr>
        <p:txBody>
          <a:bodyPr>
            <a:normAutofit/>
          </a:bodyPr>
          <a:lstStyle/>
          <a:p>
            <a:r>
              <a:rPr lang="en-US" sz="2000" dirty="0">
                <a:solidFill>
                  <a:srgbClr val="E7E6E6"/>
                </a:solidFill>
                <a:latin typeface="Segoe UI" panose="020B0502040204020203" pitchFamily="34" charset="0"/>
                <a:cs typeface="Segoe UI" panose="020B0502040204020203" pitchFamily="34" charset="0"/>
              </a:rPr>
              <a:t>THANK YOU!!</a:t>
            </a:r>
          </a:p>
        </p:txBody>
      </p:sp>
    </p:spTree>
    <p:extLst>
      <p:ext uri="{BB962C8B-B14F-4D97-AF65-F5344CB8AC3E}">
        <p14:creationId xmlns:p14="http://schemas.microsoft.com/office/powerpoint/2010/main" val="2372968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D9B4E-C292-45AA-8116-562703040382}"/>
              </a:ext>
            </a:extLst>
          </p:cNvPr>
          <p:cNvSpPr>
            <a:spLocks noGrp="1"/>
          </p:cNvSpPr>
          <p:nvPr>
            <p:ph type="title"/>
          </p:nvPr>
        </p:nvSpPr>
        <p:spPr>
          <a:xfrm>
            <a:off x="2062940" y="3861933"/>
            <a:ext cx="2040710" cy="1267201"/>
          </a:xfrm>
        </p:spPr>
        <p:txBody>
          <a:bodyPr anchor="ctr">
            <a:normAutofit/>
          </a:bodyPr>
          <a:lstStyle/>
          <a:p>
            <a:r>
              <a:rPr lang="en-US" sz="2400" b="1" i="1" dirty="0">
                <a:latin typeface="+mn-lt"/>
                <a:cs typeface="Segoe UI" panose="020B0502040204020203" pitchFamily="34" charset="0"/>
              </a:rPr>
              <a:t>OBJECTIVE</a:t>
            </a:r>
          </a:p>
        </p:txBody>
      </p:sp>
      <p:pic>
        <p:nvPicPr>
          <p:cNvPr id="5" name="Graphic 4" descr="Open Book">
            <a:extLst>
              <a:ext uri="{FF2B5EF4-FFF2-40B4-BE49-F238E27FC236}">
                <a16:creationId xmlns:a16="http://schemas.microsoft.com/office/drawing/2014/main" id="{DEFE964D-9F1C-4F69-ADD3-0E1AB324E1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5242" y="3790384"/>
            <a:ext cx="1605223" cy="1618092"/>
          </a:xfrm>
          <a:prstGeom prst="rect">
            <a:avLst/>
          </a:prstGeom>
        </p:spPr>
      </p:pic>
      <p:sp>
        <p:nvSpPr>
          <p:cNvPr id="3" name="Content Placeholder 2">
            <a:extLst>
              <a:ext uri="{FF2B5EF4-FFF2-40B4-BE49-F238E27FC236}">
                <a16:creationId xmlns:a16="http://schemas.microsoft.com/office/drawing/2014/main" id="{81072FAC-EEE9-4F26-A784-BC07EACCBE9F}"/>
              </a:ext>
            </a:extLst>
          </p:cNvPr>
          <p:cNvSpPr>
            <a:spLocks noGrp="1"/>
          </p:cNvSpPr>
          <p:nvPr>
            <p:ph idx="1"/>
          </p:nvPr>
        </p:nvSpPr>
        <p:spPr>
          <a:xfrm>
            <a:off x="4904946" y="4084990"/>
            <a:ext cx="5406902" cy="1688746"/>
          </a:xfrm>
        </p:spPr>
        <p:txBody>
          <a:bodyPr vert="horz" lIns="91440" tIns="45720" rIns="91440" bIns="45720" rtlCol="0" anchor="t">
            <a:normAutofit/>
          </a:bodyPr>
          <a:lstStyle/>
          <a:p>
            <a:r>
              <a:rPr lang="en-US" sz="1800" dirty="0">
                <a:cs typeface="Segoe UI" panose="020B0502040204020203" pitchFamily="34" charset="0"/>
              </a:rPr>
              <a:t>To be </a:t>
            </a:r>
            <a:r>
              <a:rPr lang="en-US" sz="1800" b="0" i="0" dirty="0">
                <a:solidFill>
                  <a:srgbClr val="000000"/>
                </a:solidFill>
                <a:effectLst/>
              </a:rPr>
              <a:t>able to predict and identify factors causing customer churn, this will help the company can take measures to retain customers and prevent financial loss</a:t>
            </a:r>
            <a:endParaRPr lang="en-US" sz="1800" dirty="0">
              <a:cs typeface="Segoe UI" panose="020B0502040204020203" pitchFamily="34" charset="0"/>
            </a:endParaRPr>
          </a:p>
        </p:txBody>
      </p:sp>
      <p:pic>
        <p:nvPicPr>
          <p:cNvPr id="9" name="Graphic 8">
            <a:extLst>
              <a:ext uri="{FF2B5EF4-FFF2-40B4-BE49-F238E27FC236}">
                <a16:creationId xmlns:a16="http://schemas.microsoft.com/office/drawing/2014/main" id="{35127EDA-5861-47AB-8729-620CFC7DAC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alphaModFix amt="15000"/>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641431" y="816337"/>
            <a:ext cx="5225327" cy="5225327"/>
          </a:xfrm>
          <a:prstGeom prst="rect">
            <a:avLst/>
          </a:prstGeom>
        </p:spPr>
      </p:pic>
      <p:pic>
        <p:nvPicPr>
          <p:cNvPr id="4" name="Graphic 3" descr="Chat">
            <a:extLst>
              <a:ext uri="{FF2B5EF4-FFF2-40B4-BE49-F238E27FC236}">
                <a16:creationId xmlns:a16="http://schemas.microsoft.com/office/drawing/2014/main" id="{299601A9-BDC7-186B-BAD1-E41426F3CE6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35650" y="557561"/>
            <a:ext cx="4597180" cy="3089336"/>
          </a:xfrm>
          <a:prstGeom prst="rect">
            <a:avLst/>
          </a:prstGeom>
        </p:spPr>
      </p:pic>
      <p:sp>
        <p:nvSpPr>
          <p:cNvPr id="6" name="TextBox 5">
            <a:extLst>
              <a:ext uri="{FF2B5EF4-FFF2-40B4-BE49-F238E27FC236}">
                <a16:creationId xmlns:a16="http://schemas.microsoft.com/office/drawing/2014/main" id="{392250C0-15A1-C278-0017-E6C910AD61DB}"/>
              </a:ext>
            </a:extLst>
          </p:cNvPr>
          <p:cNvSpPr txBox="1"/>
          <p:nvPr/>
        </p:nvSpPr>
        <p:spPr>
          <a:xfrm>
            <a:off x="2069977" y="1557835"/>
            <a:ext cx="2426298" cy="830997"/>
          </a:xfrm>
          <a:prstGeom prst="rect">
            <a:avLst/>
          </a:prstGeom>
          <a:noFill/>
        </p:spPr>
        <p:txBody>
          <a:bodyPr wrap="square" rtlCol="0">
            <a:spAutoFit/>
          </a:bodyPr>
          <a:lstStyle/>
          <a:p>
            <a:r>
              <a:rPr lang="en-US" sz="2400" b="1" i="1" dirty="0"/>
              <a:t>BUSINESS </a:t>
            </a:r>
          </a:p>
          <a:p>
            <a:r>
              <a:rPr lang="en-US" sz="2400" b="1" i="1" dirty="0"/>
              <a:t>PROBLEM</a:t>
            </a:r>
            <a:endParaRPr lang="en-LS" sz="2400" b="1" i="1" dirty="0"/>
          </a:p>
        </p:txBody>
      </p:sp>
      <p:sp>
        <p:nvSpPr>
          <p:cNvPr id="7" name="TextBox 6">
            <a:extLst>
              <a:ext uri="{FF2B5EF4-FFF2-40B4-BE49-F238E27FC236}">
                <a16:creationId xmlns:a16="http://schemas.microsoft.com/office/drawing/2014/main" id="{3038455E-B3A7-DA1B-DDFC-5723B9576A73}"/>
              </a:ext>
            </a:extLst>
          </p:cNvPr>
          <p:cNvSpPr txBox="1"/>
          <p:nvPr/>
        </p:nvSpPr>
        <p:spPr>
          <a:xfrm>
            <a:off x="4904946" y="1237786"/>
            <a:ext cx="7369324" cy="2000548"/>
          </a:xfrm>
          <a:prstGeom prst="rect">
            <a:avLst/>
          </a:prstGeom>
          <a:noFill/>
        </p:spPr>
        <p:txBody>
          <a:bodyPr wrap="square" rtlCol="0">
            <a:spAutoFit/>
          </a:bodyPr>
          <a:lstStyle/>
          <a:p>
            <a:pPr marL="285750" indent="-285750" algn="l">
              <a:buFont typeface="Arial" panose="020B0604020202020204" pitchFamily="34" charset="0"/>
              <a:buChar char="•"/>
            </a:pPr>
            <a:r>
              <a:rPr lang="en-US" b="0" i="0" dirty="0" err="1">
                <a:solidFill>
                  <a:srgbClr val="000000"/>
                </a:solidFill>
                <a:effectLst/>
              </a:rPr>
              <a:t>SyriaTel</a:t>
            </a:r>
            <a:r>
              <a:rPr lang="en-US" b="0" i="0" dirty="0">
                <a:solidFill>
                  <a:srgbClr val="000000"/>
                </a:solidFill>
                <a:effectLst/>
              </a:rPr>
              <a:t> - A Telecommunication Company, is facing customer attrition.</a:t>
            </a:r>
          </a:p>
          <a:p>
            <a:pPr algn="l"/>
            <a:r>
              <a:rPr lang="en-US" b="0" i="0" dirty="0">
                <a:solidFill>
                  <a:srgbClr val="000000"/>
                </a:solidFill>
                <a:effectLst/>
              </a:rPr>
              <a:t>Understanding and predicting customer churn is crucial for the company's sustainability and growth in the telecommunications industry. The company is interested in reducing how much money is lost because of customers who don't stick around very long by being able to use a predictive model that can identify customers who are likely to churn based on various factors.</a:t>
            </a:r>
          </a:p>
          <a:p>
            <a:endParaRPr lang="en-LS" sz="1600" dirty="0"/>
          </a:p>
        </p:txBody>
      </p:sp>
      <p:pic>
        <p:nvPicPr>
          <p:cNvPr id="8" name="Graphic 7" descr="Blackboard">
            <a:extLst>
              <a:ext uri="{FF2B5EF4-FFF2-40B4-BE49-F238E27FC236}">
                <a16:creationId xmlns:a16="http://schemas.microsoft.com/office/drawing/2014/main" id="{6F6FBE5E-1874-E0F4-605A-92A58F04EFE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018838" y="-88893"/>
            <a:ext cx="5508701" cy="1352739"/>
          </a:xfrm>
          <a:prstGeom prst="rect">
            <a:avLst/>
          </a:prstGeom>
        </p:spPr>
      </p:pic>
      <p:sp>
        <p:nvSpPr>
          <p:cNvPr id="10" name="TextBox 9">
            <a:extLst>
              <a:ext uri="{FF2B5EF4-FFF2-40B4-BE49-F238E27FC236}">
                <a16:creationId xmlns:a16="http://schemas.microsoft.com/office/drawing/2014/main" id="{726D9BB2-66FA-4DFE-4EE1-D6A20BBA4B68}"/>
              </a:ext>
            </a:extLst>
          </p:cNvPr>
          <p:cNvSpPr txBox="1"/>
          <p:nvPr/>
        </p:nvSpPr>
        <p:spPr>
          <a:xfrm>
            <a:off x="4718369" y="402811"/>
            <a:ext cx="2279901" cy="369332"/>
          </a:xfrm>
          <a:prstGeom prst="rect">
            <a:avLst/>
          </a:prstGeom>
          <a:solidFill>
            <a:schemeClr val="accent2"/>
          </a:solidFill>
        </p:spPr>
        <p:txBody>
          <a:bodyPr wrap="square" rtlCol="0">
            <a:spAutoFit/>
          </a:bodyPr>
          <a:lstStyle/>
          <a:p>
            <a:r>
              <a:rPr lang="en-US" b="1" i="1" dirty="0"/>
              <a:t>INTRODUCTION</a:t>
            </a:r>
            <a:endParaRPr lang="en-LS" b="1" i="1" dirty="0"/>
          </a:p>
        </p:txBody>
      </p:sp>
    </p:spTree>
    <p:extLst>
      <p:ext uri="{BB962C8B-B14F-4D97-AF65-F5344CB8AC3E}">
        <p14:creationId xmlns:p14="http://schemas.microsoft.com/office/powerpoint/2010/main" val="1023393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078794" y="3429000"/>
            <a:ext cx="5406902" cy="1469965"/>
          </a:xfrm>
        </p:spPr>
        <p:txBody>
          <a:bodyPr anchor="ctr">
            <a:normAutofit/>
          </a:bodyPr>
          <a:lstStyle/>
          <a:p>
            <a:r>
              <a:rPr lang="en-US" sz="2400" b="1" i="1" dirty="0">
                <a:latin typeface="+mn-lt"/>
                <a:cs typeface="Segoe UI" panose="020B0502040204020203" pitchFamily="34" charset="0"/>
              </a:rPr>
              <a:t>FEATURE</a:t>
            </a:r>
            <a:r>
              <a:rPr lang="en-US" sz="2000" b="1" i="1" dirty="0">
                <a:latin typeface="+mn-lt"/>
                <a:cs typeface="Segoe UI" panose="020B0502040204020203" pitchFamily="34" charset="0"/>
              </a:rPr>
              <a:t> COLUMNS</a:t>
            </a:r>
          </a:p>
        </p:txBody>
      </p:sp>
      <p:pic>
        <p:nvPicPr>
          <p:cNvPr id="4" name="Content Placeholder 4" descr="Scales of Justice">
            <a:extLst>
              <a:ext uri="{FF2B5EF4-FFF2-40B4-BE49-F238E27FC236}">
                <a16:creationId xmlns:a16="http://schemas.microsoft.com/office/drawing/2014/main" id="{53025FED-9BCD-4BE9-B74C-707E5FD7402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6542" y="1014761"/>
            <a:ext cx="1097280" cy="1097280"/>
          </a:xfrm>
          <a:prstGeom prst="rect">
            <a:avLst/>
          </a:prstGeom>
        </p:spPr>
      </p:pic>
      <p:pic>
        <p:nvPicPr>
          <p:cNvPr id="8" name="Content Placeholder 4">
            <a:extLst>
              <a:ext uri="{FF2B5EF4-FFF2-40B4-BE49-F238E27FC236}">
                <a16:creationId xmlns:a16="http://schemas.microsoft.com/office/drawing/2014/main" id="{17062073-5027-4AA3-AB16-4D2C8C505AF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alphaModFix amt="15000"/>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641431" y="816337"/>
            <a:ext cx="5225327" cy="5225327"/>
          </a:xfrm>
          <a:prstGeom prst="rect">
            <a:avLst/>
          </a:prstGeom>
        </p:spPr>
      </p:pic>
      <p:pic>
        <p:nvPicPr>
          <p:cNvPr id="6" name="Graphic 5" descr="Open Book">
            <a:extLst>
              <a:ext uri="{FF2B5EF4-FFF2-40B4-BE49-F238E27FC236}">
                <a16:creationId xmlns:a16="http://schemas.microsoft.com/office/drawing/2014/main" id="{766074FD-A7E4-626B-98AF-80211EE280C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25242" y="3534777"/>
            <a:ext cx="1636279" cy="1636279"/>
          </a:xfrm>
          <a:prstGeom prst="rect">
            <a:avLst/>
          </a:prstGeom>
        </p:spPr>
      </p:pic>
      <p:sp>
        <p:nvSpPr>
          <p:cNvPr id="9" name="TextBox 8">
            <a:extLst>
              <a:ext uri="{FF2B5EF4-FFF2-40B4-BE49-F238E27FC236}">
                <a16:creationId xmlns:a16="http://schemas.microsoft.com/office/drawing/2014/main" id="{71B03B9B-2363-D1EE-9A99-BD27366D71C4}"/>
              </a:ext>
            </a:extLst>
          </p:cNvPr>
          <p:cNvSpPr txBox="1"/>
          <p:nvPr/>
        </p:nvSpPr>
        <p:spPr>
          <a:xfrm>
            <a:off x="1961281" y="1014761"/>
            <a:ext cx="2488041" cy="830997"/>
          </a:xfrm>
          <a:prstGeom prst="rect">
            <a:avLst/>
          </a:prstGeom>
          <a:noFill/>
        </p:spPr>
        <p:txBody>
          <a:bodyPr wrap="square" rtlCol="0">
            <a:spAutoFit/>
          </a:bodyPr>
          <a:lstStyle/>
          <a:p>
            <a:r>
              <a:rPr lang="en-US" sz="2400" b="1" i="1" dirty="0"/>
              <a:t>DATA UNDERSTANDING</a:t>
            </a:r>
            <a:endParaRPr lang="en-LS" sz="2400" b="1" i="1" dirty="0"/>
          </a:p>
        </p:txBody>
      </p:sp>
      <p:sp>
        <p:nvSpPr>
          <p:cNvPr id="11" name="TextBox 10">
            <a:extLst>
              <a:ext uri="{FF2B5EF4-FFF2-40B4-BE49-F238E27FC236}">
                <a16:creationId xmlns:a16="http://schemas.microsoft.com/office/drawing/2014/main" id="{750F9FA5-A4E0-0915-89DA-038DA3F682AF}"/>
              </a:ext>
            </a:extLst>
          </p:cNvPr>
          <p:cNvSpPr txBox="1"/>
          <p:nvPr/>
        </p:nvSpPr>
        <p:spPr>
          <a:xfrm>
            <a:off x="5234590" y="1014761"/>
            <a:ext cx="4906537" cy="369332"/>
          </a:xfrm>
          <a:prstGeom prst="rect">
            <a:avLst/>
          </a:prstGeom>
          <a:noFill/>
        </p:spPr>
        <p:txBody>
          <a:bodyPr wrap="square" rtlCol="0">
            <a:spAutoFit/>
          </a:bodyPr>
          <a:lstStyle/>
          <a:p>
            <a:pPr marL="285750" indent="-285750">
              <a:buFont typeface="Arial" panose="020B0604020202020204" pitchFamily="34" charset="0"/>
              <a:buChar char="•"/>
            </a:pPr>
            <a:r>
              <a:rPr lang="en-US" dirty="0"/>
              <a:t>The dataset consists of 3333 rows, 21 columns </a:t>
            </a:r>
            <a:endParaRPr lang="en-LS" dirty="0"/>
          </a:p>
        </p:txBody>
      </p:sp>
      <p:sp>
        <p:nvSpPr>
          <p:cNvPr id="15" name="TextBox 14">
            <a:extLst>
              <a:ext uri="{FF2B5EF4-FFF2-40B4-BE49-F238E27FC236}">
                <a16:creationId xmlns:a16="http://schemas.microsoft.com/office/drawing/2014/main" id="{5B119F2F-265D-8DEF-8884-C5554C4380CB}"/>
              </a:ext>
            </a:extLst>
          </p:cNvPr>
          <p:cNvSpPr txBox="1"/>
          <p:nvPr/>
        </p:nvSpPr>
        <p:spPr>
          <a:xfrm>
            <a:off x="4871317" y="3337253"/>
            <a:ext cx="6995441" cy="2031325"/>
          </a:xfrm>
          <a:prstGeom prst="rect">
            <a:avLst/>
          </a:prstGeom>
          <a:noFill/>
        </p:spPr>
        <p:txBody>
          <a:bodyPr wrap="none" rtlCol="0">
            <a:spAutoFit/>
          </a:bodyPr>
          <a:lstStyle/>
          <a:p>
            <a:r>
              <a:rPr kumimoji="0" lang="en-LS" altLang="en-LS" sz="1800" b="0" i="0" u="none" strike="noStrike" cap="none" normalizeH="0" baseline="0" dirty="0">
                <a:ln>
                  <a:noFill/>
                </a:ln>
                <a:solidFill>
                  <a:srgbClr val="000000"/>
                </a:solidFill>
                <a:effectLst/>
              </a:rPr>
              <a:t>state, account length, area code, phone number, international plan,</a:t>
            </a:r>
            <a:endParaRPr kumimoji="0" lang="en-US" altLang="en-LS" sz="1800" b="0" i="0" u="none" strike="noStrike" cap="none" normalizeH="0" baseline="0" dirty="0">
              <a:ln>
                <a:noFill/>
              </a:ln>
              <a:solidFill>
                <a:srgbClr val="000000"/>
              </a:solidFill>
              <a:effectLst/>
            </a:endParaRPr>
          </a:p>
          <a:p>
            <a:r>
              <a:rPr kumimoji="0" lang="en-LS" altLang="en-LS" sz="1800" b="0" i="0" u="none" strike="noStrike" cap="none" normalizeH="0" baseline="0" dirty="0">
                <a:ln>
                  <a:noFill/>
                </a:ln>
                <a:solidFill>
                  <a:srgbClr val="000000"/>
                </a:solidFill>
                <a:effectLst/>
              </a:rPr>
              <a:t> voice mail plan</a:t>
            </a:r>
            <a:r>
              <a:rPr kumimoji="0" lang="en-US" altLang="en-LS" sz="1800" b="0" i="0" u="none" strike="noStrike" cap="none" normalizeH="0" baseline="0" dirty="0">
                <a:ln>
                  <a:noFill/>
                </a:ln>
                <a:solidFill>
                  <a:srgbClr val="000000"/>
                </a:solidFill>
                <a:effectLst/>
              </a:rPr>
              <a:t>, </a:t>
            </a:r>
            <a:r>
              <a:rPr kumimoji="0" lang="en-LS" altLang="en-LS" sz="1800" b="0" i="0" u="none" strike="noStrike" cap="none" normalizeH="0" baseline="0" dirty="0">
                <a:ln>
                  <a:noFill/>
                </a:ln>
                <a:solidFill>
                  <a:srgbClr val="000000"/>
                </a:solidFill>
                <a:effectLst/>
              </a:rPr>
              <a:t>number </a:t>
            </a:r>
            <a:r>
              <a:rPr kumimoji="0" lang="en-LS" altLang="en-LS" sz="1800" b="0" i="0" u="none" strike="noStrike" cap="none" normalizeH="0" baseline="0" dirty="0" err="1">
                <a:ln>
                  <a:noFill/>
                </a:ln>
                <a:solidFill>
                  <a:srgbClr val="000000"/>
                </a:solidFill>
                <a:effectLst/>
              </a:rPr>
              <a:t>vmail</a:t>
            </a:r>
            <a:r>
              <a:rPr kumimoji="0" lang="en-LS" altLang="en-LS" sz="1800" b="0" i="0" u="none" strike="noStrike" cap="none" normalizeH="0" baseline="0" dirty="0">
                <a:ln>
                  <a:noFill/>
                </a:ln>
                <a:solidFill>
                  <a:srgbClr val="000000"/>
                </a:solidFill>
                <a:effectLst/>
              </a:rPr>
              <a:t> messages, total day minutes, </a:t>
            </a:r>
            <a:endParaRPr kumimoji="0" lang="en-US" altLang="en-LS" sz="1800" b="0" i="0" u="none" strike="noStrike" cap="none" normalizeH="0" baseline="0" dirty="0">
              <a:ln>
                <a:noFill/>
              </a:ln>
              <a:solidFill>
                <a:srgbClr val="000000"/>
              </a:solidFill>
              <a:effectLst/>
            </a:endParaRPr>
          </a:p>
          <a:p>
            <a:r>
              <a:rPr kumimoji="0" lang="en-LS" altLang="en-LS" sz="1800" b="0" i="0" u="none" strike="noStrike" cap="none" normalizeH="0" baseline="0" dirty="0">
                <a:ln>
                  <a:noFill/>
                </a:ln>
                <a:solidFill>
                  <a:srgbClr val="000000"/>
                </a:solidFill>
                <a:effectLst/>
              </a:rPr>
              <a:t>total day calls,</a:t>
            </a:r>
            <a:r>
              <a:rPr kumimoji="0" lang="en-US" altLang="en-LS" sz="1800" b="0" i="0" u="none" strike="noStrike" cap="none" normalizeH="0" baseline="0" dirty="0">
                <a:ln>
                  <a:noFill/>
                </a:ln>
                <a:solidFill>
                  <a:srgbClr val="000000"/>
                </a:solidFill>
                <a:effectLst/>
              </a:rPr>
              <a:t> </a:t>
            </a:r>
            <a:r>
              <a:rPr kumimoji="0" lang="en-LS" altLang="en-LS" sz="1800" b="0" i="0" u="none" strike="noStrike" cap="none" normalizeH="0" baseline="0" dirty="0">
                <a:ln>
                  <a:noFill/>
                </a:ln>
                <a:solidFill>
                  <a:srgbClr val="000000"/>
                </a:solidFill>
                <a:effectLst/>
              </a:rPr>
              <a:t>total day charge, total eve minutes</a:t>
            </a:r>
            <a:r>
              <a:rPr kumimoji="0" lang="en-US" altLang="en-LS" sz="1800" b="0" i="0" u="none" strike="noStrike" cap="none" normalizeH="0" baseline="0" dirty="0">
                <a:ln>
                  <a:noFill/>
                </a:ln>
                <a:solidFill>
                  <a:srgbClr val="000000"/>
                </a:solidFill>
                <a:effectLst/>
              </a:rPr>
              <a:t>,</a:t>
            </a:r>
            <a:r>
              <a:rPr kumimoji="0" lang="en-LS" altLang="en-LS" sz="1800" b="0" i="0" u="none" strike="noStrike" cap="none" normalizeH="0" baseline="0" dirty="0">
                <a:ln>
                  <a:noFill/>
                </a:ln>
                <a:solidFill>
                  <a:srgbClr val="000000"/>
                </a:solidFill>
                <a:effectLst/>
              </a:rPr>
              <a:t> total eve calls, </a:t>
            </a:r>
            <a:endParaRPr kumimoji="0" lang="en-US" altLang="en-LS" sz="1800" b="0" i="0" u="none" strike="noStrike" cap="none" normalizeH="0" baseline="0" dirty="0">
              <a:ln>
                <a:noFill/>
              </a:ln>
              <a:solidFill>
                <a:srgbClr val="000000"/>
              </a:solidFill>
              <a:effectLst/>
            </a:endParaRPr>
          </a:p>
          <a:p>
            <a:r>
              <a:rPr kumimoji="0" lang="en-LS" altLang="en-LS" sz="1800" b="0" i="0" u="none" strike="noStrike" cap="none" normalizeH="0" baseline="0" dirty="0">
                <a:ln>
                  <a:noFill/>
                </a:ln>
                <a:solidFill>
                  <a:srgbClr val="000000"/>
                </a:solidFill>
                <a:effectLst/>
              </a:rPr>
              <a:t>total eve</a:t>
            </a:r>
            <a:r>
              <a:rPr kumimoji="0" lang="en-US" altLang="en-LS" sz="1800" b="0" i="0" u="none" strike="noStrike" cap="none" normalizeH="0" baseline="0" dirty="0">
                <a:ln>
                  <a:noFill/>
                </a:ln>
                <a:solidFill>
                  <a:srgbClr val="000000"/>
                </a:solidFill>
                <a:effectLst/>
              </a:rPr>
              <a:t> </a:t>
            </a:r>
            <a:r>
              <a:rPr kumimoji="0" lang="en-LS" altLang="en-LS" sz="1800" b="0" i="0" u="none" strike="noStrike" cap="none" normalizeH="0" baseline="0" dirty="0">
                <a:ln>
                  <a:noFill/>
                </a:ln>
                <a:solidFill>
                  <a:srgbClr val="000000"/>
                </a:solidFill>
                <a:effectLst/>
              </a:rPr>
              <a:t>charge, total night minutes, total night calls, total night charge, </a:t>
            </a:r>
            <a:endParaRPr kumimoji="0" lang="en-US" altLang="en-LS" sz="1800" b="0" i="0" u="none" strike="noStrike" cap="none" normalizeH="0" baseline="0" dirty="0">
              <a:ln>
                <a:noFill/>
              </a:ln>
              <a:solidFill>
                <a:srgbClr val="000000"/>
              </a:solidFill>
              <a:effectLst/>
            </a:endParaRPr>
          </a:p>
          <a:p>
            <a:r>
              <a:rPr kumimoji="0" lang="en-LS" altLang="en-LS" sz="1800" b="0" i="0" u="none" strike="noStrike" cap="none" normalizeH="0" baseline="0" dirty="0">
                <a:ln>
                  <a:noFill/>
                </a:ln>
                <a:solidFill>
                  <a:srgbClr val="000000"/>
                </a:solidFill>
                <a:effectLst/>
              </a:rPr>
              <a:t>total </a:t>
            </a:r>
            <a:r>
              <a:rPr kumimoji="0" lang="en-LS" altLang="en-LS" sz="1800" b="0" i="0" u="none" strike="noStrike" cap="none" normalizeH="0" baseline="0" dirty="0" err="1">
                <a:ln>
                  <a:noFill/>
                </a:ln>
                <a:solidFill>
                  <a:srgbClr val="000000"/>
                </a:solidFill>
                <a:effectLst/>
              </a:rPr>
              <a:t>intl</a:t>
            </a:r>
            <a:r>
              <a:rPr kumimoji="0" lang="en-LS" altLang="en-LS" sz="1800" b="0" i="0" u="none" strike="noStrike" cap="none" normalizeH="0" baseline="0" dirty="0">
                <a:ln>
                  <a:noFill/>
                </a:ln>
                <a:solidFill>
                  <a:srgbClr val="000000"/>
                </a:solidFill>
                <a:effectLst/>
              </a:rPr>
              <a:t> minutes, total </a:t>
            </a:r>
            <a:r>
              <a:rPr kumimoji="0" lang="en-LS" altLang="en-LS" sz="1800" b="0" i="0" u="none" strike="noStrike" cap="none" normalizeH="0" baseline="0" dirty="0" err="1">
                <a:ln>
                  <a:noFill/>
                </a:ln>
                <a:solidFill>
                  <a:srgbClr val="000000"/>
                </a:solidFill>
                <a:effectLst/>
              </a:rPr>
              <a:t>intl</a:t>
            </a:r>
            <a:r>
              <a:rPr kumimoji="0" lang="en-LS" altLang="en-LS" sz="1800" b="0" i="0" u="none" strike="noStrike" cap="none" normalizeH="0" baseline="0" dirty="0">
                <a:ln>
                  <a:noFill/>
                </a:ln>
                <a:solidFill>
                  <a:srgbClr val="000000"/>
                </a:solidFill>
                <a:effectLst/>
              </a:rPr>
              <a:t> calls, total </a:t>
            </a:r>
            <a:r>
              <a:rPr kumimoji="0" lang="en-LS" altLang="en-LS" sz="1800" b="0" i="0" u="none" strike="noStrike" cap="none" normalizeH="0" baseline="0" dirty="0" err="1">
                <a:ln>
                  <a:noFill/>
                </a:ln>
                <a:solidFill>
                  <a:srgbClr val="000000"/>
                </a:solidFill>
                <a:effectLst/>
              </a:rPr>
              <a:t>intl</a:t>
            </a:r>
            <a:r>
              <a:rPr kumimoji="0" lang="en-LS" altLang="en-LS" sz="1800" b="0" i="0" u="none" strike="noStrike" cap="none" normalizeH="0" baseline="0" dirty="0">
                <a:ln>
                  <a:noFill/>
                </a:ln>
                <a:solidFill>
                  <a:srgbClr val="000000"/>
                </a:solidFill>
                <a:effectLst/>
              </a:rPr>
              <a:t> charge, customer service calls, </a:t>
            </a:r>
            <a:endParaRPr lang="en-US" altLang="en-LS" dirty="0">
              <a:solidFill>
                <a:srgbClr val="000000"/>
              </a:solidFill>
            </a:endParaRPr>
          </a:p>
          <a:p>
            <a:r>
              <a:rPr kumimoji="0" lang="en-LS" altLang="en-LS" sz="1800" b="0" i="0" u="none" strike="noStrike" cap="none" normalizeH="0" baseline="0" dirty="0">
                <a:ln>
                  <a:noFill/>
                </a:ln>
                <a:solidFill>
                  <a:srgbClr val="000000"/>
                </a:solidFill>
                <a:effectLst/>
              </a:rPr>
              <a:t>churn</a:t>
            </a:r>
            <a:endParaRPr kumimoji="0" lang="en-LS" altLang="en-LS" sz="1800" b="0" i="0" u="none" strike="noStrike" cap="none" normalizeH="0" baseline="0" dirty="0">
              <a:ln>
                <a:noFill/>
              </a:ln>
              <a:solidFill>
                <a:schemeClr val="tx1"/>
              </a:solidFill>
              <a:effectLst/>
            </a:endParaRPr>
          </a:p>
          <a:p>
            <a:endParaRPr lang="en-LS" dirty="0"/>
          </a:p>
        </p:txBody>
      </p:sp>
      <p:pic>
        <p:nvPicPr>
          <p:cNvPr id="17" name="Picture 16">
            <a:extLst>
              <a:ext uri="{FF2B5EF4-FFF2-40B4-BE49-F238E27FC236}">
                <a16:creationId xmlns:a16="http://schemas.microsoft.com/office/drawing/2014/main" id="{09AD5F62-79E3-CAB4-A581-C1D5391A0C7C}"/>
              </a:ext>
            </a:extLst>
          </p:cNvPr>
          <p:cNvPicPr>
            <a:picLocks noChangeAspect="1"/>
          </p:cNvPicPr>
          <p:nvPr/>
        </p:nvPicPr>
        <p:blipFill>
          <a:blip r:embed="rId9"/>
          <a:stretch>
            <a:fillRect/>
          </a:stretch>
        </p:blipFill>
        <p:spPr>
          <a:xfrm>
            <a:off x="2857775" y="1"/>
            <a:ext cx="5511262" cy="816336"/>
          </a:xfrm>
          <a:prstGeom prst="rect">
            <a:avLst/>
          </a:prstGeom>
        </p:spPr>
      </p:pic>
      <p:pic>
        <p:nvPicPr>
          <p:cNvPr id="18" name="Picture 17">
            <a:extLst>
              <a:ext uri="{FF2B5EF4-FFF2-40B4-BE49-F238E27FC236}">
                <a16:creationId xmlns:a16="http://schemas.microsoft.com/office/drawing/2014/main" id="{C25FCFC4-4D95-F2EE-111A-0EAE7EA89EC6}"/>
              </a:ext>
            </a:extLst>
          </p:cNvPr>
          <p:cNvPicPr>
            <a:picLocks noChangeAspect="1"/>
          </p:cNvPicPr>
          <p:nvPr/>
        </p:nvPicPr>
        <p:blipFill>
          <a:blip r:embed="rId10"/>
          <a:stretch>
            <a:fillRect/>
          </a:stretch>
        </p:blipFill>
        <p:spPr>
          <a:xfrm>
            <a:off x="3885040" y="223307"/>
            <a:ext cx="3456732" cy="394606"/>
          </a:xfrm>
          <a:prstGeom prst="rect">
            <a:avLst/>
          </a:prstGeom>
        </p:spPr>
      </p:pic>
    </p:spTree>
    <p:extLst>
      <p:ext uri="{BB962C8B-B14F-4D97-AF65-F5344CB8AC3E}">
        <p14:creationId xmlns:p14="http://schemas.microsoft.com/office/powerpoint/2010/main" val="882630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35127EDA-5861-47AB-8729-620CFC7DAC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41431" y="816337"/>
            <a:ext cx="5225327" cy="5225327"/>
          </a:xfrm>
          <a:prstGeom prst="rect">
            <a:avLst/>
          </a:prstGeom>
        </p:spPr>
      </p:pic>
      <p:pic>
        <p:nvPicPr>
          <p:cNvPr id="12" name="Picture 11">
            <a:extLst>
              <a:ext uri="{FF2B5EF4-FFF2-40B4-BE49-F238E27FC236}">
                <a16:creationId xmlns:a16="http://schemas.microsoft.com/office/drawing/2014/main" id="{FB396583-3840-2F67-F7F9-0CBEAA97157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5242" y="816336"/>
            <a:ext cx="9002381" cy="5772956"/>
          </a:xfrm>
          <a:prstGeom prst="rect">
            <a:avLst/>
          </a:prstGeom>
        </p:spPr>
      </p:pic>
      <p:pic>
        <p:nvPicPr>
          <p:cNvPr id="13" name="Picture 12">
            <a:extLst>
              <a:ext uri="{FF2B5EF4-FFF2-40B4-BE49-F238E27FC236}">
                <a16:creationId xmlns:a16="http://schemas.microsoft.com/office/drawing/2014/main" id="{E0D824E6-A2FA-19B0-1385-A05EEACDC708}"/>
              </a:ext>
            </a:extLst>
          </p:cNvPr>
          <p:cNvPicPr>
            <a:picLocks noChangeAspect="1"/>
          </p:cNvPicPr>
          <p:nvPr/>
        </p:nvPicPr>
        <p:blipFill>
          <a:blip r:embed="rId6"/>
          <a:stretch>
            <a:fillRect/>
          </a:stretch>
        </p:blipFill>
        <p:spPr>
          <a:xfrm>
            <a:off x="4132106" y="122662"/>
            <a:ext cx="5511262" cy="836343"/>
          </a:xfrm>
          <a:prstGeom prst="rect">
            <a:avLst/>
          </a:prstGeom>
        </p:spPr>
      </p:pic>
      <p:sp>
        <p:nvSpPr>
          <p:cNvPr id="16" name="TextBox 15">
            <a:extLst>
              <a:ext uri="{FF2B5EF4-FFF2-40B4-BE49-F238E27FC236}">
                <a16:creationId xmlns:a16="http://schemas.microsoft.com/office/drawing/2014/main" id="{1E7B04D8-028A-07D3-89D3-1B35FAAF9CBB}"/>
              </a:ext>
            </a:extLst>
          </p:cNvPr>
          <p:cNvSpPr txBox="1"/>
          <p:nvPr/>
        </p:nvSpPr>
        <p:spPr>
          <a:xfrm>
            <a:off x="5441795" y="356167"/>
            <a:ext cx="2720897" cy="369332"/>
          </a:xfrm>
          <a:prstGeom prst="rect">
            <a:avLst/>
          </a:prstGeom>
          <a:solidFill>
            <a:schemeClr val="accent2"/>
          </a:solidFill>
        </p:spPr>
        <p:txBody>
          <a:bodyPr wrap="square" rtlCol="0">
            <a:spAutoFit/>
          </a:bodyPr>
          <a:lstStyle/>
          <a:p>
            <a:r>
              <a:rPr lang="en-US" b="1" i="1" dirty="0"/>
              <a:t>VISUALIZATION</a:t>
            </a:r>
            <a:endParaRPr lang="en-LS" b="1" i="1" dirty="0"/>
          </a:p>
        </p:txBody>
      </p:sp>
      <p:sp>
        <p:nvSpPr>
          <p:cNvPr id="21" name="TextBox 20">
            <a:extLst>
              <a:ext uri="{FF2B5EF4-FFF2-40B4-BE49-F238E27FC236}">
                <a16:creationId xmlns:a16="http://schemas.microsoft.com/office/drawing/2014/main" id="{089673E8-63D3-9B0D-2BB4-B55413F12DB9}"/>
              </a:ext>
            </a:extLst>
          </p:cNvPr>
          <p:cNvSpPr txBox="1"/>
          <p:nvPr/>
        </p:nvSpPr>
        <p:spPr>
          <a:xfrm>
            <a:off x="9643367" y="1455828"/>
            <a:ext cx="1976203" cy="1200329"/>
          </a:xfrm>
          <a:prstGeom prst="rect">
            <a:avLst/>
          </a:prstGeom>
          <a:noFill/>
        </p:spPr>
        <p:txBody>
          <a:bodyPr wrap="square" rtlCol="0">
            <a:spAutoFit/>
          </a:bodyPr>
          <a:lstStyle/>
          <a:p>
            <a:pPr marL="285750" indent="-285750">
              <a:buFont typeface="Arial" panose="020B0604020202020204" pitchFamily="34" charset="0"/>
              <a:buChar char="•"/>
            </a:pPr>
            <a:r>
              <a:rPr lang="en-US" dirty="0"/>
              <a:t> analyzing the outliers in every numeric column</a:t>
            </a:r>
            <a:endParaRPr lang="en-LS" dirty="0"/>
          </a:p>
        </p:txBody>
      </p:sp>
    </p:spTree>
    <p:extLst>
      <p:ext uri="{BB962C8B-B14F-4D97-AF65-F5344CB8AC3E}">
        <p14:creationId xmlns:p14="http://schemas.microsoft.com/office/powerpoint/2010/main" val="2322905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35127EDA-5861-47AB-8729-620CFC7DAC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41431" y="816337"/>
            <a:ext cx="5225327" cy="5225327"/>
          </a:xfrm>
          <a:prstGeom prst="rect">
            <a:avLst/>
          </a:prstGeom>
        </p:spPr>
      </p:pic>
      <p:pic>
        <p:nvPicPr>
          <p:cNvPr id="3" name="Picture 2">
            <a:extLst>
              <a:ext uri="{FF2B5EF4-FFF2-40B4-BE49-F238E27FC236}">
                <a16:creationId xmlns:a16="http://schemas.microsoft.com/office/drawing/2014/main" id="{3412CCEA-3217-B4DE-A2D9-BF84EDC4EF0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6245" y="331351"/>
            <a:ext cx="3982006" cy="2381582"/>
          </a:xfrm>
          <a:prstGeom prst="rect">
            <a:avLst/>
          </a:prstGeom>
        </p:spPr>
      </p:pic>
      <p:pic>
        <p:nvPicPr>
          <p:cNvPr id="5" name="Picture 4">
            <a:extLst>
              <a:ext uri="{FF2B5EF4-FFF2-40B4-BE49-F238E27FC236}">
                <a16:creationId xmlns:a16="http://schemas.microsoft.com/office/drawing/2014/main" id="{A4AC200F-67FB-3607-0E43-A8D336F2519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6245" y="2912762"/>
            <a:ext cx="5420481" cy="3753374"/>
          </a:xfrm>
          <a:prstGeom prst="rect">
            <a:avLst/>
          </a:prstGeom>
        </p:spPr>
      </p:pic>
      <p:sp>
        <p:nvSpPr>
          <p:cNvPr id="6" name="TextBox 5">
            <a:extLst>
              <a:ext uri="{FF2B5EF4-FFF2-40B4-BE49-F238E27FC236}">
                <a16:creationId xmlns:a16="http://schemas.microsoft.com/office/drawing/2014/main" id="{C60B493D-ADE7-4A2D-F41C-355FCF6EE066}"/>
              </a:ext>
            </a:extLst>
          </p:cNvPr>
          <p:cNvSpPr txBox="1"/>
          <p:nvPr/>
        </p:nvSpPr>
        <p:spPr>
          <a:xfrm>
            <a:off x="6844539" y="598812"/>
            <a:ext cx="4034406" cy="923330"/>
          </a:xfrm>
          <a:prstGeom prst="rect">
            <a:avLst/>
          </a:prstGeom>
          <a:noFill/>
        </p:spPr>
        <p:txBody>
          <a:bodyPr wrap="square" rtlCol="0">
            <a:spAutoFit/>
          </a:bodyPr>
          <a:lstStyle/>
          <a:p>
            <a:pPr marL="285750" indent="-285750">
              <a:buFont typeface="Arial" panose="020B0604020202020204" pitchFamily="34" charset="0"/>
              <a:buChar char="•"/>
            </a:pPr>
            <a:r>
              <a:rPr lang="en-US" dirty="0"/>
              <a:t>Visualizing the relationship between number of churn and not churned instances</a:t>
            </a:r>
            <a:endParaRPr lang="en-LS" dirty="0"/>
          </a:p>
        </p:txBody>
      </p:sp>
      <p:sp>
        <p:nvSpPr>
          <p:cNvPr id="7" name="TextBox 6">
            <a:extLst>
              <a:ext uri="{FF2B5EF4-FFF2-40B4-BE49-F238E27FC236}">
                <a16:creationId xmlns:a16="http://schemas.microsoft.com/office/drawing/2014/main" id="{57224B55-FC46-5118-3214-5C0D870B68BF}"/>
              </a:ext>
            </a:extLst>
          </p:cNvPr>
          <p:cNvSpPr txBox="1"/>
          <p:nvPr/>
        </p:nvSpPr>
        <p:spPr>
          <a:xfrm>
            <a:off x="7125629" y="3334214"/>
            <a:ext cx="3847170" cy="646331"/>
          </a:xfrm>
          <a:prstGeom prst="rect">
            <a:avLst/>
          </a:prstGeom>
          <a:noFill/>
        </p:spPr>
        <p:txBody>
          <a:bodyPr wrap="square" rtlCol="0">
            <a:spAutoFit/>
          </a:bodyPr>
          <a:lstStyle/>
          <a:p>
            <a:pPr marL="285750" indent="-285750">
              <a:buFont typeface="Arial" panose="020B0604020202020204" pitchFamily="34" charset="0"/>
              <a:buChar char="•"/>
            </a:pPr>
            <a:r>
              <a:rPr lang="en-US" dirty="0"/>
              <a:t>Visualizing the churn distribution by voice mail plan</a:t>
            </a:r>
            <a:endParaRPr lang="en-LS" dirty="0"/>
          </a:p>
        </p:txBody>
      </p:sp>
    </p:spTree>
    <p:extLst>
      <p:ext uri="{BB962C8B-B14F-4D97-AF65-F5344CB8AC3E}">
        <p14:creationId xmlns:p14="http://schemas.microsoft.com/office/powerpoint/2010/main" val="2279454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35127EDA-5861-47AB-8729-620CFC7DAC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41431" y="816337"/>
            <a:ext cx="5225327" cy="5225327"/>
          </a:xfrm>
          <a:prstGeom prst="rect">
            <a:avLst/>
          </a:prstGeom>
        </p:spPr>
      </p:pic>
      <p:pic>
        <p:nvPicPr>
          <p:cNvPr id="3" name="Picture 2">
            <a:extLst>
              <a:ext uri="{FF2B5EF4-FFF2-40B4-BE49-F238E27FC236}">
                <a16:creationId xmlns:a16="http://schemas.microsoft.com/office/drawing/2014/main" id="{F49A29A7-3070-2250-246C-858CC48C54D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834" y="1286419"/>
            <a:ext cx="5668166" cy="3839111"/>
          </a:xfrm>
          <a:prstGeom prst="rect">
            <a:avLst/>
          </a:prstGeom>
        </p:spPr>
      </p:pic>
      <p:sp>
        <p:nvSpPr>
          <p:cNvPr id="7" name="TextBox 6">
            <a:extLst>
              <a:ext uri="{FF2B5EF4-FFF2-40B4-BE49-F238E27FC236}">
                <a16:creationId xmlns:a16="http://schemas.microsoft.com/office/drawing/2014/main" id="{F90EF421-84B7-1085-95A4-DF595D8FFBA4}"/>
              </a:ext>
            </a:extLst>
          </p:cNvPr>
          <p:cNvSpPr txBox="1"/>
          <p:nvPr/>
        </p:nvSpPr>
        <p:spPr>
          <a:xfrm>
            <a:off x="7002966" y="1717288"/>
            <a:ext cx="3724507" cy="646331"/>
          </a:xfrm>
          <a:prstGeom prst="rect">
            <a:avLst/>
          </a:prstGeom>
          <a:noFill/>
        </p:spPr>
        <p:txBody>
          <a:bodyPr wrap="square" rtlCol="0">
            <a:spAutoFit/>
          </a:bodyPr>
          <a:lstStyle/>
          <a:p>
            <a:pPr marL="285750" indent="-285750">
              <a:buFont typeface="Arial" panose="020B0604020202020204" pitchFamily="34" charset="0"/>
              <a:buChar char="•"/>
            </a:pPr>
            <a:r>
              <a:rPr lang="en-US" dirty="0"/>
              <a:t>Visualizing the churn distribution by international plan</a:t>
            </a:r>
            <a:endParaRPr lang="en-LS" dirty="0"/>
          </a:p>
        </p:txBody>
      </p:sp>
      <p:sp>
        <p:nvSpPr>
          <p:cNvPr id="8" name="TextBox 7">
            <a:extLst>
              <a:ext uri="{FF2B5EF4-FFF2-40B4-BE49-F238E27FC236}">
                <a16:creationId xmlns:a16="http://schemas.microsoft.com/office/drawing/2014/main" id="{6A2F4918-C800-F2F2-A63F-2E689605AE95}"/>
              </a:ext>
            </a:extLst>
          </p:cNvPr>
          <p:cNvSpPr txBox="1"/>
          <p:nvPr/>
        </p:nvSpPr>
        <p:spPr>
          <a:xfrm>
            <a:off x="756609" y="5397190"/>
            <a:ext cx="10678781" cy="646331"/>
          </a:xfrm>
          <a:prstGeom prst="rect">
            <a:avLst/>
          </a:prstGeom>
          <a:noFill/>
        </p:spPr>
        <p:txBody>
          <a:bodyPr wrap="square" rtlCol="0">
            <a:spAutoFit/>
          </a:bodyPr>
          <a:lstStyle/>
          <a:p>
            <a:pPr marL="285750" indent="-285750">
              <a:buFont typeface="Arial" panose="020B0604020202020204" pitchFamily="34" charset="0"/>
              <a:buChar char="•"/>
            </a:pPr>
            <a:r>
              <a:rPr lang="en-US" dirty="0"/>
              <a:t>From the above plots of voice mail plan and international plan, we can see that the count of customers with no voice mail and international plan have a high churn count.</a:t>
            </a:r>
            <a:endParaRPr lang="en-LS" dirty="0"/>
          </a:p>
        </p:txBody>
      </p:sp>
    </p:spTree>
    <p:extLst>
      <p:ext uri="{BB962C8B-B14F-4D97-AF65-F5344CB8AC3E}">
        <p14:creationId xmlns:p14="http://schemas.microsoft.com/office/powerpoint/2010/main" val="3927261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35127EDA-5861-47AB-8729-620CFC7DAC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41431" y="816337"/>
            <a:ext cx="5225327" cy="5225327"/>
          </a:xfrm>
          <a:prstGeom prst="rect">
            <a:avLst/>
          </a:prstGeom>
        </p:spPr>
      </p:pic>
      <p:pic>
        <p:nvPicPr>
          <p:cNvPr id="4" name="Picture 3">
            <a:extLst>
              <a:ext uri="{FF2B5EF4-FFF2-40B4-BE49-F238E27FC236}">
                <a16:creationId xmlns:a16="http://schemas.microsoft.com/office/drawing/2014/main" id="{BBB06E79-9EED-CB9E-06F0-082B01F80630}"/>
              </a:ext>
            </a:extLst>
          </p:cNvPr>
          <p:cNvPicPr>
            <a:picLocks noChangeAspect="1"/>
          </p:cNvPicPr>
          <p:nvPr/>
        </p:nvPicPr>
        <p:blipFill>
          <a:blip r:embed="rId5"/>
          <a:stretch>
            <a:fillRect/>
          </a:stretch>
        </p:blipFill>
        <p:spPr>
          <a:xfrm>
            <a:off x="485425" y="816337"/>
            <a:ext cx="5712447" cy="3914078"/>
          </a:xfrm>
          <a:prstGeom prst="rect">
            <a:avLst/>
          </a:prstGeom>
        </p:spPr>
      </p:pic>
      <p:sp>
        <p:nvSpPr>
          <p:cNvPr id="8" name="TextBox 7">
            <a:extLst>
              <a:ext uri="{FF2B5EF4-FFF2-40B4-BE49-F238E27FC236}">
                <a16:creationId xmlns:a16="http://schemas.microsoft.com/office/drawing/2014/main" id="{DB49D187-F13A-0A57-5317-ADB91B79EBE5}"/>
              </a:ext>
            </a:extLst>
          </p:cNvPr>
          <p:cNvSpPr txBox="1"/>
          <p:nvPr/>
        </p:nvSpPr>
        <p:spPr>
          <a:xfrm>
            <a:off x="7014282" y="976357"/>
            <a:ext cx="4479624" cy="646331"/>
          </a:xfrm>
          <a:prstGeom prst="rect">
            <a:avLst/>
          </a:prstGeom>
          <a:noFill/>
        </p:spPr>
        <p:txBody>
          <a:bodyPr wrap="none" rtlCol="0">
            <a:spAutoFit/>
          </a:bodyPr>
          <a:lstStyle/>
          <a:p>
            <a:pPr marL="285750" indent="-285750" algn="l">
              <a:buFont typeface="Arial" panose="020B0604020202020204" pitchFamily="34" charset="0"/>
              <a:buChar char="•"/>
            </a:pPr>
            <a:r>
              <a:rPr lang="en-US" i="0" dirty="0">
                <a:solidFill>
                  <a:srgbClr val="000000"/>
                </a:solidFill>
                <a:effectLst/>
              </a:rPr>
              <a:t>Visualizing the relationship between </a:t>
            </a:r>
          </a:p>
          <a:p>
            <a:pPr algn="l"/>
            <a:r>
              <a:rPr lang="en-US" i="0" dirty="0">
                <a:solidFill>
                  <a:srgbClr val="000000"/>
                </a:solidFill>
                <a:effectLst/>
              </a:rPr>
              <a:t>customer service with churn and non-churner</a:t>
            </a:r>
          </a:p>
        </p:txBody>
      </p:sp>
      <p:sp>
        <p:nvSpPr>
          <p:cNvPr id="10" name="TextBox 9">
            <a:extLst>
              <a:ext uri="{FF2B5EF4-FFF2-40B4-BE49-F238E27FC236}">
                <a16:creationId xmlns:a16="http://schemas.microsoft.com/office/drawing/2014/main" id="{BAC56F63-2A01-805F-EAE8-2F326251B332}"/>
              </a:ext>
            </a:extLst>
          </p:cNvPr>
          <p:cNvSpPr txBox="1"/>
          <p:nvPr/>
        </p:nvSpPr>
        <p:spPr>
          <a:xfrm>
            <a:off x="192396" y="5235312"/>
            <a:ext cx="11807207" cy="646331"/>
          </a:xfrm>
          <a:prstGeom prst="rect">
            <a:avLst/>
          </a:prstGeom>
          <a:noFill/>
        </p:spPr>
        <p:txBody>
          <a:bodyPr wrap="none" rtlCol="0">
            <a:spAutoFit/>
          </a:bodyPr>
          <a:lstStyle/>
          <a:p>
            <a:pPr marL="285750" indent="-285750">
              <a:buFont typeface="Arial" panose="020B0604020202020204" pitchFamily="34" charset="0"/>
              <a:buChar char="•"/>
            </a:pPr>
            <a:r>
              <a:rPr lang="en-US" dirty="0"/>
              <a:t>From the above plot for customer service calls with churn rate, we can see that there's high rate of customer service calls</a:t>
            </a:r>
          </a:p>
          <a:p>
            <a:r>
              <a:rPr lang="en-US" dirty="0"/>
              <a:t>for churn customers.</a:t>
            </a:r>
            <a:endParaRPr lang="en-LS" dirty="0"/>
          </a:p>
        </p:txBody>
      </p:sp>
    </p:spTree>
    <p:extLst>
      <p:ext uri="{BB962C8B-B14F-4D97-AF65-F5344CB8AC3E}">
        <p14:creationId xmlns:p14="http://schemas.microsoft.com/office/powerpoint/2010/main" val="1280944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35127EDA-5861-47AB-8729-620CFC7DAC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41431" y="816337"/>
            <a:ext cx="5225327" cy="5225327"/>
          </a:xfrm>
          <a:prstGeom prst="rect">
            <a:avLst/>
          </a:prstGeom>
        </p:spPr>
      </p:pic>
      <p:pic>
        <p:nvPicPr>
          <p:cNvPr id="2" name="Picture 1">
            <a:extLst>
              <a:ext uri="{FF2B5EF4-FFF2-40B4-BE49-F238E27FC236}">
                <a16:creationId xmlns:a16="http://schemas.microsoft.com/office/drawing/2014/main" id="{B77FD0EC-3F73-1369-110E-E56F09116EA1}"/>
              </a:ext>
            </a:extLst>
          </p:cNvPr>
          <p:cNvPicPr>
            <a:picLocks noChangeAspect="1"/>
          </p:cNvPicPr>
          <p:nvPr/>
        </p:nvPicPr>
        <p:blipFill>
          <a:blip r:embed="rId5"/>
          <a:stretch>
            <a:fillRect/>
          </a:stretch>
        </p:blipFill>
        <p:spPr>
          <a:xfrm>
            <a:off x="571500" y="816336"/>
            <a:ext cx="10767060" cy="3142881"/>
          </a:xfrm>
          <a:prstGeom prst="rect">
            <a:avLst/>
          </a:prstGeom>
        </p:spPr>
      </p:pic>
      <p:sp>
        <p:nvSpPr>
          <p:cNvPr id="4" name="TextBox 3">
            <a:extLst>
              <a:ext uri="{FF2B5EF4-FFF2-40B4-BE49-F238E27FC236}">
                <a16:creationId xmlns:a16="http://schemas.microsoft.com/office/drawing/2014/main" id="{08DF496F-0D42-73C4-0D8A-EF5210D04F16}"/>
              </a:ext>
            </a:extLst>
          </p:cNvPr>
          <p:cNvSpPr txBox="1"/>
          <p:nvPr/>
        </p:nvSpPr>
        <p:spPr>
          <a:xfrm>
            <a:off x="937260" y="4354109"/>
            <a:ext cx="6670801" cy="646331"/>
          </a:xfrm>
          <a:prstGeom prst="rect">
            <a:avLst/>
          </a:prstGeom>
          <a:noFill/>
        </p:spPr>
        <p:txBody>
          <a:bodyPr wrap="none" rtlCol="0">
            <a:spAutoFit/>
          </a:bodyPr>
          <a:lstStyle/>
          <a:p>
            <a:pPr marL="285750" indent="-285750">
              <a:buFont typeface="Arial" panose="020B0604020202020204" pitchFamily="34" charset="0"/>
              <a:buChar char="•"/>
            </a:pPr>
            <a:r>
              <a:rPr lang="en-US" i="0" dirty="0">
                <a:solidFill>
                  <a:srgbClr val="000000"/>
                </a:solidFill>
                <a:effectLst/>
              </a:rPr>
              <a:t>Distribution of churn and charges(day, evening and night charges)</a:t>
            </a:r>
          </a:p>
          <a:p>
            <a:endParaRPr lang="en-LS" dirty="0"/>
          </a:p>
        </p:txBody>
      </p:sp>
      <p:sp>
        <p:nvSpPr>
          <p:cNvPr id="5" name="TextBox 4">
            <a:extLst>
              <a:ext uri="{FF2B5EF4-FFF2-40B4-BE49-F238E27FC236}">
                <a16:creationId xmlns:a16="http://schemas.microsoft.com/office/drawing/2014/main" id="{2B72B9B2-9F4E-7A2A-3996-A37D264368A8}"/>
              </a:ext>
            </a:extLst>
          </p:cNvPr>
          <p:cNvSpPr txBox="1"/>
          <p:nvPr/>
        </p:nvSpPr>
        <p:spPr>
          <a:xfrm>
            <a:off x="1160225" y="4874720"/>
            <a:ext cx="9871549" cy="646331"/>
          </a:xfrm>
          <a:prstGeom prst="rect">
            <a:avLst/>
          </a:prstGeom>
          <a:noFill/>
        </p:spPr>
        <p:txBody>
          <a:bodyPr wrap="none" rtlCol="0">
            <a:spAutoFit/>
          </a:bodyPr>
          <a:lstStyle/>
          <a:p>
            <a:r>
              <a:rPr lang="en-US" dirty="0"/>
              <a:t>From the charges plot above, we can see that the higher the charges the higher the churn rate.</a:t>
            </a:r>
          </a:p>
          <a:p>
            <a:r>
              <a:rPr lang="en-US" dirty="0"/>
              <a:t>For total evening charge and night charge, the churn rate is slightly higher than those who do not churn</a:t>
            </a:r>
            <a:endParaRPr lang="en-LS" dirty="0"/>
          </a:p>
        </p:txBody>
      </p:sp>
    </p:spTree>
    <p:extLst>
      <p:ext uri="{BB962C8B-B14F-4D97-AF65-F5344CB8AC3E}">
        <p14:creationId xmlns:p14="http://schemas.microsoft.com/office/powerpoint/2010/main" val="4070010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35127EDA-5861-47AB-8729-620CFC7DAC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41431" y="816337"/>
            <a:ext cx="5225327" cy="5225327"/>
          </a:xfrm>
          <a:prstGeom prst="rect">
            <a:avLst/>
          </a:prstGeom>
        </p:spPr>
      </p:pic>
      <p:pic>
        <p:nvPicPr>
          <p:cNvPr id="3" name="Picture 2">
            <a:extLst>
              <a:ext uri="{FF2B5EF4-FFF2-40B4-BE49-F238E27FC236}">
                <a16:creationId xmlns:a16="http://schemas.microsoft.com/office/drawing/2014/main" id="{CF57A492-EA4D-F2E9-9BD8-A041886CEB3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4773" y="542522"/>
            <a:ext cx="7544853" cy="5772956"/>
          </a:xfrm>
          <a:prstGeom prst="rect">
            <a:avLst/>
          </a:prstGeom>
        </p:spPr>
      </p:pic>
      <p:sp>
        <p:nvSpPr>
          <p:cNvPr id="10" name="TextBox 9">
            <a:extLst>
              <a:ext uri="{FF2B5EF4-FFF2-40B4-BE49-F238E27FC236}">
                <a16:creationId xmlns:a16="http://schemas.microsoft.com/office/drawing/2014/main" id="{27C8FB7F-6664-AEDB-4A84-D6B3ABA9A674}"/>
              </a:ext>
            </a:extLst>
          </p:cNvPr>
          <p:cNvSpPr txBox="1"/>
          <p:nvPr/>
        </p:nvSpPr>
        <p:spPr>
          <a:xfrm>
            <a:off x="8463775" y="992459"/>
            <a:ext cx="2921619" cy="5078313"/>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000000"/>
                </a:solidFill>
                <a:effectLst/>
                <a:latin typeface="Helvetica Neue"/>
              </a:rPr>
              <a:t>From the correlation matrix, most of the features do not appear to be perfectly correlated but features like:-</a:t>
            </a:r>
          </a:p>
          <a:p>
            <a:r>
              <a:rPr lang="en-US" sz="1800" dirty="0"/>
              <a:t>total day charge and total day minutes,</a:t>
            </a:r>
          </a:p>
          <a:p>
            <a:endParaRPr lang="en-US" sz="1800" dirty="0"/>
          </a:p>
          <a:p>
            <a:r>
              <a:rPr lang="en-US" sz="1800" dirty="0"/>
              <a:t>-total evening charge and total evening minutes,</a:t>
            </a:r>
          </a:p>
          <a:p>
            <a:endParaRPr lang="en-US" sz="1800" dirty="0"/>
          </a:p>
          <a:p>
            <a:r>
              <a:rPr lang="en-US" sz="1800" dirty="0"/>
              <a:t>-total night charge and total night minutes,</a:t>
            </a:r>
          </a:p>
          <a:p>
            <a:endParaRPr lang="en-US" sz="1800" dirty="0"/>
          </a:p>
          <a:p>
            <a:r>
              <a:rPr lang="en-US" sz="1800" dirty="0"/>
              <a:t>-total </a:t>
            </a:r>
            <a:r>
              <a:rPr lang="en-US" sz="1800" dirty="0" err="1"/>
              <a:t>intl</a:t>
            </a:r>
            <a:r>
              <a:rPr lang="en-US" sz="1800" dirty="0"/>
              <a:t> charge and total </a:t>
            </a:r>
            <a:r>
              <a:rPr lang="en-US" sz="1800" dirty="0" err="1"/>
              <a:t>intl</a:t>
            </a:r>
            <a:r>
              <a:rPr lang="en-US" sz="1800" dirty="0"/>
              <a:t> minutes</a:t>
            </a:r>
            <a:endParaRPr lang="en-LS" sz="1800" dirty="0"/>
          </a:p>
          <a:p>
            <a:endParaRPr lang="en-US" b="0" i="0" dirty="0">
              <a:solidFill>
                <a:srgbClr val="000000"/>
              </a:solidFill>
              <a:effectLst/>
              <a:latin typeface="Helvetica Neue"/>
            </a:endParaRPr>
          </a:p>
        </p:txBody>
      </p:sp>
    </p:spTree>
    <p:extLst>
      <p:ext uri="{BB962C8B-B14F-4D97-AF65-F5344CB8AC3E}">
        <p14:creationId xmlns:p14="http://schemas.microsoft.com/office/powerpoint/2010/main" val="21421277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win32_fixed.potx" id="{FFA6945E-0D2E-49A3-B8AE-0157B47B7617}" vid="{3D53E5D5-FE42-40E3-89B4-70F55FAC326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Research presentation</Template>
  <TotalTime>1052</TotalTime>
  <Words>3362</Words>
  <Application>Microsoft Office PowerPoint</Application>
  <PresentationFormat>Widescreen</PresentationFormat>
  <Paragraphs>257</Paragraphs>
  <Slides>18</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Franklin Gothic Book</vt:lpstr>
      <vt:lpstr>Helvetica Neue</vt:lpstr>
      <vt:lpstr>Segoe UI</vt:lpstr>
      <vt:lpstr>Office Theme</vt:lpstr>
      <vt:lpstr>PowerPoint Presentation</vt:lpstr>
      <vt:lpstr>OBJECTIVE</vt:lpstr>
      <vt:lpstr>FEATURE COLUMNS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AFTER TUNING</vt:lpstr>
      <vt:lpstr>PowerPoint Presentation</vt:lpstr>
      <vt:lpstr>PowerPoint Presentation</vt:lpstr>
      <vt:lpstr>PowerPoint Presentation</vt:lpstr>
      <vt:lpstr>PowerPoint Presentation</vt:lpstr>
      <vt:lpstr>PowerPoint Presentation</vt:lpstr>
      <vt:lpstr>Project Presentation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mayrey3333@gmail.com</dc:creator>
  <cp:lastModifiedBy>mayrey3333@gmail.com</cp:lastModifiedBy>
  <cp:revision>8</cp:revision>
  <dcterms:created xsi:type="dcterms:W3CDTF">2023-12-18T10:13:24Z</dcterms:created>
  <dcterms:modified xsi:type="dcterms:W3CDTF">2023-12-19T11:12:46Z</dcterms:modified>
</cp:coreProperties>
</file>