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7d65e8c7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7d65e8c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7d65e8c7f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7d65e8c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7d65e8c7f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7d65e8c7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7d65e8c7f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7d65e8c7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7d65e8c7f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7d65e8c7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7d65e8c7f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7d65e8c7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7d65e8c7f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7d65e8c7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7d65e8c7f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7d65e8c7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7d65e8c7f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7d65e8c7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7d65e8c7f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7d65e8c7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7d65e8c7f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7d65e8c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7d65e8c7f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7d65e8c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7d65e8c7f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7d65e8c7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7d65e8c7f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7d65e8c7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7d65e8c7f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27d65e8c7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7d65e8c7f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27d65e8c7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7d65e8c7f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27d65e8c7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7d65e8c7f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7d65e8c7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7d65e8c7f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7d65e8c7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7d65e8c7f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7d65e8c7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7d65e8c7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7d65e8c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7d65e8c7f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7d65e8c7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7d65e8c7f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27d65e8c7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7d65e8c7f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7d65e8c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7d65e8c7f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7d65e8c7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7d65e8c7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7d65e8c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7d65e8c7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7d65e8c7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7d65e8c7f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7d65e8c7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7d65e8c7f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7d65e8c7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7d65e8c7f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7d65e8c7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EXPLORATORY DATA ANALYSIS</a:t>
            </a:r>
            <a:endParaRPr sz="3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152400" y="1161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a:t>
            </a:r>
            <a:r>
              <a:rPr b="1" lang="en" sz="1800">
                <a:solidFill>
                  <a:schemeClr val="dk2"/>
                </a:solidFill>
                <a:latin typeface="Roboto"/>
                <a:ea typeface="Roboto"/>
                <a:cs typeface="Roboto"/>
                <a:sym typeface="Roboto"/>
              </a:rPr>
              <a:t>) Housing Loans</a:t>
            </a:r>
            <a:endParaRPr b="1" sz="1800">
              <a:solidFill>
                <a:schemeClr val="dk2"/>
              </a:solidFill>
              <a:latin typeface="Roboto"/>
              <a:ea typeface="Roboto"/>
              <a:cs typeface="Roboto"/>
              <a:sym typeface="Roboto"/>
            </a:endParaRPr>
          </a:p>
        </p:txBody>
      </p:sp>
      <p:pic>
        <p:nvPicPr>
          <p:cNvPr id="126" name="Google Shape;126;p22"/>
          <p:cNvPicPr preferRelativeResize="0"/>
          <p:nvPr/>
        </p:nvPicPr>
        <p:blipFill>
          <a:blip r:embed="rId3">
            <a:alphaModFix/>
          </a:blip>
          <a:stretch>
            <a:fillRect/>
          </a:stretch>
        </p:blipFill>
        <p:spPr>
          <a:xfrm>
            <a:off x="152400" y="680750"/>
            <a:ext cx="4581525" cy="3676650"/>
          </a:xfrm>
          <a:prstGeom prst="rect">
            <a:avLst/>
          </a:prstGeom>
          <a:noFill/>
          <a:ln>
            <a:noFill/>
          </a:ln>
        </p:spPr>
      </p:pic>
      <p:sp>
        <p:nvSpPr>
          <p:cNvPr id="127" name="Google Shape;127;p22"/>
          <p:cNvSpPr/>
          <p:nvPr/>
        </p:nvSpPr>
        <p:spPr>
          <a:xfrm>
            <a:off x="5951100" y="753250"/>
            <a:ext cx="2848125" cy="3597650"/>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950">
                <a:solidFill>
                  <a:schemeClr val="lt1"/>
                </a:solidFill>
              </a:rPr>
              <a:t>Most people have housing loans cause of the higher percentage of 52.4%</a:t>
            </a:r>
            <a:endParaRPr sz="195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152400" y="948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vii</a:t>
            </a:r>
            <a:r>
              <a:rPr b="1" lang="en" sz="1800">
                <a:solidFill>
                  <a:schemeClr val="dk2"/>
                </a:solidFill>
                <a:latin typeface="Roboto"/>
                <a:ea typeface="Roboto"/>
                <a:cs typeface="Roboto"/>
                <a:sym typeface="Roboto"/>
              </a:rPr>
              <a:t>) Personal Loans</a:t>
            </a:r>
            <a:endParaRPr b="1" sz="1800">
              <a:solidFill>
                <a:schemeClr val="dk2"/>
              </a:solidFill>
              <a:latin typeface="Roboto"/>
              <a:ea typeface="Roboto"/>
              <a:cs typeface="Roboto"/>
              <a:sym typeface="Roboto"/>
            </a:endParaRPr>
          </a:p>
        </p:txBody>
      </p:sp>
      <p:pic>
        <p:nvPicPr>
          <p:cNvPr id="133" name="Google Shape;133;p23"/>
          <p:cNvPicPr preferRelativeResize="0"/>
          <p:nvPr/>
        </p:nvPicPr>
        <p:blipFill>
          <a:blip r:embed="rId3">
            <a:alphaModFix/>
          </a:blip>
          <a:stretch>
            <a:fillRect/>
          </a:stretch>
        </p:blipFill>
        <p:spPr>
          <a:xfrm>
            <a:off x="229900" y="686450"/>
            <a:ext cx="5182799" cy="4049583"/>
          </a:xfrm>
          <a:prstGeom prst="rect">
            <a:avLst/>
          </a:prstGeom>
          <a:noFill/>
          <a:ln>
            <a:noFill/>
          </a:ln>
        </p:spPr>
      </p:pic>
      <p:sp>
        <p:nvSpPr>
          <p:cNvPr id="134" name="Google Shape;134;p23"/>
          <p:cNvSpPr/>
          <p:nvPr/>
        </p:nvSpPr>
        <p:spPr>
          <a:xfrm>
            <a:off x="5951100" y="753250"/>
            <a:ext cx="2848125" cy="3597650"/>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150">
                <a:solidFill>
                  <a:schemeClr val="lt1"/>
                </a:solidFill>
              </a:rPr>
              <a:t>Most customers do not have personal loans</a:t>
            </a:r>
            <a:endParaRPr sz="215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152400" y="948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viii</a:t>
            </a:r>
            <a:r>
              <a:rPr b="1" lang="en" sz="1800">
                <a:solidFill>
                  <a:schemeClr val="dk2"/>
                </a:solidFill>
                <a:latin typeface="Roboto"/>
                <a:ea typeface="Roboto"/>
                <a:cs typeface="Roboto"/>
                <a:sym typeface="Roboto"/>
              </a:rPr>
              <a:t>) Contact Categories</a:t>
            </a:r>
            <a:endParaRPr b="1" sz="1800">
              <a:solidFill>
                <a:schemeClr val="dk2"/>
              </a:solidFill>
              <a:latin typeface="Roboto"/>
              <a:ea typeface="Roboto"/>
              <a:cs typeface="Roboto"/>
              <a:sym typeface="Roboto"/>
            </a:endParaRPr>
          </a:p>
        </p:txBody>
      </p:sp>
      <p:pic>
        <p:nvPicPr>
          <p:cNvPr id="140" name="Google Shape;140;p24"/>
          <p:cNvPicPr preferRelativeResize="0"/>
          <p:nvPr/>
        </p:nvPicPr>
        <p:blipFill>
          <a:blip r:embed="rId3">
            <a:alphaModFix/>
          </a:blip>
          <a:stretch>
            <a:fillRect/>
          </a:stretch>
        </p:blipFill>
        <p:spPr>
          <a:xfrm>
            <a:off x="264175" y="547600"/>
            <a:ext cx="5182799" cy="3952676"/>
          </a:xfrm>
          <a:prstGeom prst="rect">
            <a:avLst/>
          </a:prstGeom>
          <a:noFill/>
          <a:ln>
            <a:noFill/>
          </a:ln>
        </p:spPr>
      </p:pic>
      <p:sp>
        <p:nvSpPr>
          <p:cNvPr id="141" name="Google Shape;141;p24"/>
          <p:cNvSpPr/>
          <p:nvPr/>
        </p:nvSpPr>
        <p:spPr>
          <a:xfrm>
            <a:off x="5951100" y="753250"/>
            <a:ext cx="2848125" cy="3597650"/>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150">
                <a:solidFill>
                  <a:schemeClr val="lt1"/>
                </a:solidFill>
              </a:rPr>
              <a:t>The contact is done to most customers via cellular not telephone.</a:t>
            </a:r>
            <a:endParaRPr sz="215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152400" y="94850"/>
            <a:ext cx="5648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ix) Outcome of previous marketing campaigns</a:t>
            </a:r>
            <a:endParaRPr b="1" sz="1800">
              <a:solidFill>
                <a:schemeClr val="dk2"/>
              </a:solidFill>
              <a:latin typeface="Roboto"/>
              <a:ea typeface="Roboto"/>
              <a:cs typeface="Roboto"/>
              <a:sym typeface="Roboto"/>
            </a:endParaRPr>
          </a:p>
        </p:txBody>
      </p:sp>
      <p:pic>
        <p:nvPicPr>
          <p:cNvPr id="147" name="Google Shape;147;p25"/>
          <p:cNvPicPr preferRelativeResize="0"/>
          <p:nvPr/>
        </p:nvPicPr>
        <p:blipFill>
          <a:blip r:embed="rId3">
            <a:alphaModFix/>
          </a:blip>
          <a:stretch>
            <a:fillRect/>
          </a:stretch>
        </p:blipFill>
        <p:spPr>
          <a:xfrm>
            <a:off x="152400" y="507050"/>
            <a:ext cx="8839199" cy="4234051"/>
          </a:xfrm>
          <a:prstGeom prst="rect">
            <a:avLst/>
          </a:prstGeom>
          <a:noFill/>
          <a:ln>
            <a:noFill/>
          </a:ln>
        </p:spPr>
      </p:pic>
      <p:sp>
        <p:nvSpPr>
          <p:cNvPr id="148" name="Google Shape;148;p25"/>
          <p:cNvSpPr txBox="1"/>
          <p:nvPr/>
        </p:nvSpPr>
        <p:spPr>
          <a:xfrm>
            <a:off x="657700" y="4622600"/>
            <a:ext cx="8334000" cy="9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Roboto"/>
                <a:ea typeface="Roboto"/>
                <a:cs typeface="Roboto"/>
                <a:sym typeface="Roboto"/>
              </a:rPr>
              <a:t>The above plot is communicating that most customers were not contacted during the previous marketing campaign and the failure was higher than the success.</a:t>
            </a:r>
            <a:endParaRPr sz="1800">
              <a:latin typeface="Roboto"/>
              <a:ea typeface="Roboto"/>
              <a:cs typeface="Roboto"/>
              <a:sym typeface="Roboto"/>
            </a:endParaRPr>
          </a:p>
          <a:p>
            <a:pPr indent="0" lvl="0" marL="0" rtl="0" algn="l">
              <a:spcBef>
                <a:spcPts val="1200"/>
              </a:spcBef>
              <a:spcAft>
                <a:spcPts val="0"/>
              </a:spcAft>
              <a:buNone/>
            </a:pPr>
            <a: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ctrTitle"/>
          </p:nvPr>
        </p:nvSpPr>
        <p:spPr>
          <a:xfrm>
            <a:off x="1777125" y="1922350"/>
            <a:ext cx="60852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2</a:t>
            </a:r>
            <a:r>
              <a:rPr lang="en" sz="3800"/>
              <a:t>.BIVARIATE ANALYSIS</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152400" y="948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 Job by purchased deposit</a:t>
            </a:r>
            <a:endParaRPr b="1" sz="1800">
              <a:solidFill>
                <a:schemeClr val="dk2"/>
              </a:solidFill>
              <a:latin typeface="Roboto"/>
              <a:ea typeface="Roboto"/>
              <a:cs typeface="Roboto"/>
              <a:sym typeface="Roboto"/>
            </a:endParaRPr>
          </a:p>
        </p:txBody>
      </p:sp>
      <p:pic>
        <p:nvPicPr>
          <p:cNvPr id="159" name="Google Shape;159;p27"/>
          <p:cNvPicPr preferRelativeResize="0"/>
          <p:nvPr/>
        </p:nvPicPr>
        <p:blipFill>
          <a:blip r:embed="rId3">
            <a:alphaModFix/>
          </a:blip>
          <a:stretch>
            <a:fillRect/>
          </a:stretch>
        </p:blipFill>
        <p:spPr>
          <a:xfrm>
            <a:off x="0" y="640700"/>
            <a:ext cx="6445149" cy="4059799"/>
          </a:xfrm>
          <a:prstGeom prst="rect">
            <a:avLst/>
          </a:prstGeom>
          <a:noFill/>
          <a:ln>
            <a:noFill/>
          </a:ln>
        </p:spPr>
      </p:pic>
      <p:sp>
        <p:nvSpPr>
          <p:cNvPr id="160" name="Google Shape;160;p27"/>
          <p:cNvSpPr txBox="1"/>
          <p:nvPr/>
        </p:nvSpPr>
        <p:spPr>
          <a:xfrm>
            <a:off x="237675" y="4775700"/>
            <a:ext cx="8589900" cy="7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Most customers in their respective job categories did not purchase the term deposit.</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152400" y="94850"/>
            <a:ext cx="4419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ii) Education by purchased deposit</a:t>
            </a:r>
            <a:endParaRPr b="1" sz="1800">
              <a:solidFill>
                <a:schemeClr val="dk2"/>
              </a:solidFill>
              <a:latin typeface="Roboto"/>
              <a:ea typeface="Roboto"/>
              <a:cs typeface="Roboto"/>
              <a:sym typeface="Roboto"/>
            </a:endParaRPr>
          </a:p>
        </p:txBody>
      </p:sp>
      <p:sp>
        <p:nvSpPr>
          <p:cNvPr id="166" name="Google Shape;166;p28"/>
          <p:cNvSpPr txBox="1"/>
          <p:nvPr/>
        </p:nvSpPr>
        <p:spPr>
          <a:xfrm>
            <a:off x="237675" y="4775700"/>
            <a:ext cx="8589900" cy="7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2"/>
                </a:solidFill>
                <a:latin typeface="Roboto"/>
                <a:ea typeface="Roboto"/>
                <a:cs typeface="Roboto"/>
                <a:sym typeface="Roboto"/>
              </a:rPr>
              <a:t>The conclusion from the above plot is also that most people did not purchase the term deposit in all education levels. But those at the university degree level purchased more compared to others.</a:t>
            </a:r>
            <a:endParaRPr>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a:solidFill>
                <a:schemeClr val="dk2"/>
              </a:solidFill>
              <a:latin typeface="Roboto"/>
              <a:ea typeface="Roboto"/>
              <a:cs typeface="Roboto"/>
              <a:sym typeface="Roboto"/>
            </a:endParaRPr>
          </a:p>
          <a:p>
            <a:pPr indent="0" lvl="0" marL="0" rtl="0" algn="l">
              <a:spcBef>
                <a:spcPts val="1200"/>
              </a:spcBef>
              <a:spcAft>
                <a:spcPts val="0"/>
              </a:spcAft>
              <a:buNone/>
            </a:pPr>
            <a:r>
              <a:t/>
            </a:r>
            <a:endParaRPr>
              <a:solidFill>
                <a:schemeClr val="dk2"/>
              </a:solidFill>
              <a:latin typeface="Roboto"/>
              <a:ea typeface="Roboto"/>
              <a:cs typeface="Roboto"/>
              <a:sym typeface="Roboto"/>
            </a:endParaRPr>
          </a:p>
        </p:txBody>
      </p:sp>
      <p:pic>
        <p:nvPicPr>
          <p:cNvPr id="167" name="Google Shape;167;p28"/>
          <p:cNvPicPr preferRelativeResize="0"/>
          <p:nvPr/>
        </p:nvPicPr>
        <p:blipFill>
          <a:blip r:embed="rId3">
            <a:alphaModFix/>
          </a:blip>
          <a:stretch>
            <a:fillRect/>
          </a:stretch>
        </p:blipFill>
        <p:spPr>
          <a:xfrm>
            <a:off x="152400" y="659450"/>
            <a:ext cx="7214873" cy="396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52400" y="94850"/>
            <a:ext cx="4527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iii) Marital by purchased deposit</a:t>
            </a:r>
            <a:endParaRPr b="1" sz="1800">
              <a:solidFill>
                <a:schemeClr val="dk2"/>
              </a:solidFill>
              <a:latin typeface="Roboto"/>
              <a:ea typeface="Roboto"/>
              <a:cs typeface="Roboto"/>
              <a:sym typeface="Roboto"/>
            </a:endParaRPr>
          </a:p>
        </p:txBody>
      </p:sp>
      <p:sp>
        <p:nvSpPr>
          <p:cNvPr id="173" name="Google Shape;173;p29"/>
          <p:cNvSpPr txBox="1"/>
          <p:nvPr/>
        </p:nvSpPr>
        <p:spPr>
          <a:xfrm>
            <a:off x="237675" y="4775700"/>
            <a:ext cx="8589900" cy="7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dk2"/>
                </a:solidFill>
                <a:latin typeface="Roboto"/>
                <a:ea typeface="Roboto"/>
                <a:cs typeface="Roboto"/>
                <a:sym typeface="Roboto"/>
              </a:rPr>
              <a:t>For marital categories, most customers also did not purchase the term deposit. But the leading group is the married one.</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74" name="Google Shape;174;p29"/>
          <p:cNvPicPr preferRelativeResize="0"/>
          <p:nvPr/>
        </p:nvPicPr>
        <p:blipFill>
          <a:blip r:embed="rId3">
            <a:alphaModFix/>
          </a:blip>
          <a:stretch>
            <a:fillRect/>
          </a:stretch>
        </p:blipFill>
        <p:spPr>
          <a:xfrm>
            <a:off x="152400" y="589825"/>
            <a:ext cx="6659604" cy="396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52400" y="9485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iv) Credit Defaulters by purchased deposit</a:t>
            </a:r>
            <a:endParaRPr b="1" sz="1800">
              <a:solidFill>
                <a:schemeClr val="dk2"/>
              </a:solidFill>
              <a:latin typeface="Roboto"/>
              <a:ea typeface="Roboto"/>
              <a:cs typeface="Roboto"/>
              <a:sym typeface="Roboto"/>
            </a:endParaRPr>
          </a:p>
        </p:txBody>
      </p:sp>
      <p:sp>
        <p:nvSpPr>
          <p:cNvPr id="180" name="Google Shape;180;p30"/>
          <p:cNvSpPr txBox="1"/>
          <p:nvPr/>
        </p:nvSpPr>
        <p:spPr>
          <a:xfrm>
            <a:off x="218825" y="46814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Most people who do not have credit defaults did not purchase the term deposit.</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solidFill>
                <a:schemeClr val="dk2"/>
              </a:solidFill>
              <a:latin typeface="Roboto"/>
              <a:ea typeface="Roboto"/>
              <a:cs typeface="Roboto"/>
              <a:sym typeface="Roboto"/>
            </a:endParaRPr>
          </a:p>
        </p:txBody>
      </p:sp>
      <p:pic>
        <p:nvPicPr>
          <p:cNvPr id="181" name="Google Shape;181;p30"/>
          <p:cNvPicPr preferRelativeResize="0"/>
          <p:nvPr/>
        </p:nvPicPr>
        <p:blipFill>
          <a:blip r:embed="rId3">
            <a:alphaModFix/>
          </a:blip>
          <a:stretch>
            <a:fillRect/>
          </a:stretch>
        </p:blipFill>
        <p:spPr>
          <a:xfrm>
            <a:off x="152400" y="659450"/>
            <a:ext cx="6655433" cy="3963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152400" y="9485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 Housing by Purchased Deposit</a:t>
            </a:r>
            <a:endParaRPr b="1" sz="1800">
              <a:solidFill>
                <a:schemeClr val="dk2"/>
              </a:solidFill>
              <a:latin typeface="Roboto"/>
              <a:ea typeface="Roboto"/>
              <a:cs typeface="Roboto"/>
              <a:sym typeface="Roboto"/>
            </a:endParaRPr>
          </a:p>
        </p:txBody>
      </p:sp>
      <p:sp>
        <p:nvSpPr>
          <p:cNvPr id="187" name="Google Shape;187;p31"/>
          <p:cNvSpPr txBox="1"/>
          <p:nvPr/>
        </p:nvSpPr>
        <p:spPr>
          <a:xfrm>
            <a:off x="218825" y="46814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People with housing loans purchase the term deposits more.</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solidFill>
                <a:schemeClr val="dk2"/>
              </a:solidFill>
              <a:latin typeface="Roboto"/>
              <a:ea typeface="Roboto"/>
              <a:cs typeface="Roboto"/>
              <a:sym typeface="Roboto"/>
            </a:endParaRPr>
          </a:p>
        </p:txBody>
      </p:sp>
      <p:pic>
        <p:nvPicPr>
          <p:cNvPr id="188" name="Google Shape;188;p31"/>
          <p:cNvPicPr preferRelativeResize="0"/>
          <p:nvPr/>
        </p:nvPicPr>
        <p:blipFill>
          <a:blip r:embed="rId3">
            <a:alphaModFix/>
          </a:blip>
          <a:stretch>
            <a:fillRect/>
          </a:stretch>
        </p:blipFill>
        <p:spPr>
          <a:xfrm>
            <a:off x="0" y="659450"/>
            <a:ext cx="6669374" cy="3973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5965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0" y="1667650"/>
            <a:ext cx="9144000" cy="2336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Arial"/>
                <a:ea typeface="Arial"/>
                <a:cs typeface="Arial"/>
                <a:sym typeface="Arial"/>
              </a:rPr>
              <a:t>NAME: VIVIAN KERUBO MOSOMI</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Email: kerubomosmi7@gmail.com</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Country: Kenya</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College: Jomo Kenyatta University of Agriculture and Technology (JKUAT)</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Specialization: Data Science</a:t>
            </a:r>
            <a:endParaRPr>
              <a:solidFill>
                <a:srgbClr val="000000"/>
              </a:solidFill>
              <a:latin typeface="Arial"/>
              <a:ea typeface="Arial"/>
              <a:cs typeface="Arial"/>
              <a:sym typeface="Arial"/>
            </a:endParaRPr>
          </a:p>
          <a:p>
            <a:pPr indent="0" lvl="0" marL="0" rtl="0" algn="l">
              <a:spcBef>
                <a:spcPts val="1200"/>
              </a:spcBef>
              <a:spcAft>
                <a:spcPts val="16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152400" y="9485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a:t>
            </a:r>
            <a:r>
              <a:rPr b="1" lang="en" sz="1800">
                <a:solidFill>
                  <a:schemeClr val="dk2"/>
                </a:solidFill>
                <a:latin typeface="Roboto"/>
                <a:ea typeface="Roboto"/>
                <a:cs typeface="Roboto"/>
                <a:sym typeface="Roboto"/>
              </a:rPr>
              <a:t>) Loan Default by purchased deposit</a:t>
            </a:r>
            <a:endParaRPr b="1" sz="1800">
              <a:solidFill>
                <a:schemeClr val="dk2"/>
              </a:solidFill>
              <a:latin typeface="Roboto"/>
              <a:ea typeface="Roboto"/>
              <a:cs typeface="Roboto"/>
              <a:sym typeface="Roboto"/>
            </a:endParaRPr>
          </a:p>
        </p:txBody>
      </p:sp>
      <p:sp>
        <p:nvSpPr>
          <p:cNvPr id="194" name="Google Shape;194;p32"/>
          <p:cNvSpPr txBox="1"/>
          <p:nvPr/>
        </p:nvSpPr>
        <p:spPr>
          <a:xfrm>
            <a:off x="218825" y="46814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Most customers who do not have loans did not purchase the term deposit</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solidFill>
                <a:schemeClr val="dk2"/>
              </a:solidFill>
              <a:latin typeface="Roboto"/>
              <a:ea typeface="Roboto"/>
              <a:cs typeface="Roboto"/>
              <a:sym typeface="Roboto"/>
            </a:endParaRPr>
          </a:p>
        </p:txBody>
      </p:sp>
      <p:pic>
        <p:nvPicPr>
          <p:cNvPr id="195" name="Google Shape;195;p32"/>
          <p:cNvPicPr preferRelativeResize="0"/>
          <p:nvPr/>
        </p:nvPicPr>
        <p:blipFill>
          <a:blip r:embed="rId3">
            <a:alphaModFix/>
          </a:blip>
          <a:stretch>
            <a:fillRect/>
          </a:stretch>
        </p:blipFill>
        <p:spPr>
          <a:xfrm>
            <a:off x="152400" y="659450"/>
            <a:ext cx="6497331" cy="3869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vii) Contact by purchased deposit</a:t>
            </a:r>
            <a:endParaRPr b="1" sz="1800">
              <a:solidFill>
                <a:schemeClr val="dk2"/>
              </a:solidFill>
              <a:latin typeface="Roboto"/>
              <a:ea typeface="Roboto"/>
              <a:cs typeface="Roboto"/>
              <a:sym typeface="Roboto"/>
            </a:endParaRPr>
          </a:p>
        </p:txBody>
      </p:sp>
      <p:sp>
        <p:nvSpPr>
          <p:cNvPr id="201" name="Google Shape;201;p33"/>
          <p:cNvSpPr txBox="1"/>
          <p:nvPr/>
        </p:nvSpPr>
        <p:spPr>
          <a:xfrm>
            <a:off x="218825" y="4529000"/>
            <a:ext cx="8589900" cy="5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2"/>
                </a:solidFill>
                <a:latin typeface="Roboto"/>
                <a:ea typeface="Roboto"/>
                <a:cs typeface="Roboto"/>
                <a:sym typeface="Roboto"/>
              </a:rPr>
              <a:t>Most of the customers who were contacted by cellular and telephone did not purchase the term deposits but those who were contacted through cellular purchased the term deposit a bit more compared to those contacted through telephone</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02" name="Google Shape;202;p33"/>
          <p:cNvPicPr preferRelativeResize="0"/>
          <p:nvPr/>
        </p:nvPicPr>
        <p:blipFill>
          <a:blip r:embed="rId3">
            <a:alphaModFix/>
          </a:blip>
          <a:stretch>
            <a:fillRect/>
          </a:stretch>
        </p:blipFill>
        <p:spPr>
          <a:xfrm>
            <a:off x="152400" y="507050"/>
            <a:ext cx="6434759" cy="3869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152400" y="0"/>
            <a:ext cx="70923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viii) Previous outcome of the campaign by purchased deposit</a:t>
            </a:r>
            <a:endParaRPr b="1" sz="1800">
              <a:solidFill>
                <a:schemeClr val="dk2"/>
              </a:solidFill>
              <a:latin typeface="Roboto"/>
              <a:ea typeface="Roboto"/>
              <a:cs typeface="Roboto"/>
              <a:sym typeface="Roboto"/>
            </a:endParaRPr>
          </a:p>
        </p:txBody>
      </p:sp>
      <p:sp>
        <p:nvSpPr>
          <p:cNvPr id="208" name="Google Shape;208;p34"/>
          <p:cNvSpPr txBox="1"/>
          <p:nvPr/>
        </p:nvSpPr>
        <p:spPr>
          <a:xfrm>
            <a:off x="218825" y="4529000"/>
            <a:ext cx="8589900" cy="3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2"/>
                </a:solidFill>
                <a:latin typeface="Roboto"/>
                <a:ea typeface="Roboto"/>
                <a:cs typeface="Roboto"/>
                <a:sym typeface="Roboto"/>
              </a:rPr>
              <a:t>Many people were not contacted during the previous marketing campaign and hence not many people did not purchase the deposit</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09" name="Google Shape;209;p34"/>
          <p:cNvPicPr preferRelativeResize="0"/>
          <p:nvPr/>
        </p:nvPicPr>
        <p:blipFill>
          <a:blip r:embed="rId3">
            <a:alphaModFix/>
          </a:blip>
          <a:stretch>
            <a:fillRect/>
          </a:stretch>
        </p:blipFill>
        <p:spPr>
          <a:xfrm>
            <a:off x="152400" y="564600"/>
            <a:ext cx="7346876" cy="381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ix) Month by purchased deposit</a:t>
            </a:r>
            <a:endParaRPr b="1" sz="1800">
              <a:solidFill>
                <a:schemeClr val="dk2"/>
              </a:solidFill>
              <a:latin typeface="Roboto"/>
              <a:ea typeface="Roboto"/>
              <a:cs typeface="Roboto"/>
              <a:sym typeface="Roboto"/>
            </a:endParaRPr>
          </a:p>
        </p:txBody>
      </p:sp>
      <p:sp>
        <p:nvSpPr>
          <p:cNvPr id="215" name="Google Shape;215;p35"/>
          <p:cNvSpPr txBox="1"/>
          <p:nvPr/>
        </p:nvSpPr>
        <p:spPr>
          <a:xfrm>
            <a:off x="218825" y="4529000"/>
            <a:ext cx="85899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50">
                <a:highlight>
                  <a:srgbClr val="FFFFFF"/>
                </a:highlight>
              </a:rPr>
              <a:t>Most customers did not purchase term deposits regardless of the month but the months May, June, July, August (Mid-Year), the purchase was better</a:t>
            </a:r>
            <a:endParaRPr sz="1150">
              <a:highlight>
                <a:srgbClr val="FFFFFF"/>
              </a:highlight>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16" name="Google Shape;216;p35"/>
          <p:cNvPicPr preferRelativeResize="0"/>
          <p:nvPr/>
        </p:nvPicPr>
        <p:blipFill>
          <a:blip r:embed="rId3">
            <a:alphaModFix/>
          </a:blip>
          <a:stretch>
            <a:fillRect/>
          </a:stretch>
        </p:blipFill>
        <p:spPr>
          <a:xfrm>
            <a:off x="152400" y="564600"/>
            <a:ext cx="6697110" cy="381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x</a:t>
            </a:r>
            <a:r>
              <a:rPr b="1" lang="en" sz="1800">
                <a:solidFill>
                  <a:schemeClr val="dk2"/>
                </a:solidFill>
                <a:latin typeface="Roboto"/>
                <a:ea typeface="Roboto"/>
                <a:cs typeface="Roboto"/>
                <a:sym typeface="Roboto"/>
              </a:rPr>
              <a:t>) Distribution of call duration</a:t>
            </a:r>
            <a:endParaRPr b="1" sz="1800">
              <a:solidFill>
                <a:schemeClr val="dk2"/>
              </a:solidFill>
              <a:latin typeface="Roboto"/>
              <a:ea typeface="Roboto"/>
              <a:cs typeface="Roboto"/>
              <a:sym typeface="Roboto"/>
            </a:endParaRPr>
          </a:p>
        </p:txBody>
      </p:sp>
      <p:sp>
        <p:nvSpPr>
          <p:cNvPr id="222" name="Google Shape;222;p36"/>
          <p:cNvSpPr txBox="1"/>
          <p:nvPr/>
        </p:nvSpPr>
        <p:spPr>
          <a:xfrm>
            <a:off x="218825" y="4529000"/>
            <a:ext cx="8589900" cy="5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2"/>
                </a:solidFill>
                <a:latin typeface="Roboto"/>
                <a:ea typeface="Roboto"/>
                <a:cs typeface="Roboto"/>
                <a:sym typeface="Roboto"/>
              </a:rPr>
              <a:t>Observation is that the duration for most calls to customers approximately ranges between 0 to 500 seconds.</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23" name="Google Shape;223;p36"/>
          <p:cNvPicPr preferRelativeResize="0"/>
          <p:nvPr/>
        </p:nvPicPr>
        <p:blipFill>
          <a:blip r:embed="rId3">
            <a:alphaModFix/>
          </a:blip>
          <a:stretch>
            <a:fillRect/>
          </a:stretch>
        </p:blipFill>
        <p:spPr>
          <a:xfrm>
            <a:off x="152400" y="564600"/>
            <a:ext cx="6014078" cy="381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xiii) Consumer Confidence index by month</a:t>
            </a:r>
            <a:endParaRPr b="1" sz="1800">
              <a:solidFill>
                <a:schemeClr val="dk2"/>
              </a:solidFill>
              <a:latin typeface="Roboto"/>
              <a:ea typeface="Roboto"/>
              <a:cs typeface="Roboto"/>
              <a:sym typeface="Roboto"/>
            </a:endParaRPr>
          </a:p>
        </p:txBody>
      </p:sp>
      <p:sp>
        <p:nvSpPr>
          <p:cNvPr id="229" name="Google Shape;229;p37"/>
          <p:cNvSpPr txBox="1"/>
          <p:nvPr/>
        </p:nvSpPr>
        <p:spPr>
          <a:xfrm>
            <a:off x="218825" y="45290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50">
                <a:highlight>
                  <a:srgbClr val="FFFFFF"/>
                </a:highlight>
              </a:rPr>
              <a:t>The plot shows a fluctuating trend on the consumer confidence index by months</a:t>
            </a:r>
            <a:endParaRPr sz="1500">
              <a:latin typeface="Calibri"/>
              <a:ea typeface="Calibri"/>
              <a:cs typeface="Calibri"/>
              <a:sym typeface="Calibri"/>
            </a:endParaRPr>
          </a:p>
          <a:p>
            <a:pPr indent="0" lvl="0" marL="0" rtl="0" algn="l">
              <a:lnSpc>
                <a:spcPct val="115000"/>
              </a:lnSpc>
              <a:spcBef>
                <a:spcPts val="1200"/>
              </a:spcBef>
              <a:spcAft>
                <a:spcPts val="0"/>
              </a:spcAft>
              <a:buNone/>
            </a:pPr>
            <a:r>
              <a:t/>
            </a:r>
            <a:endParaRPr sz="15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500">
              <a:solidFill>
                <a:schemeClr val="dk2"/>
              </a:solidFill>
              <a:latin typeface="Roboto"/>
              <a:ea typeface="Roboto"/>
              <a:cs typeface="Roboto"/>
              <a:sym typeface="Roboto"/>
            </a:endParaRPr>
          </a:p>
          <a:p>
            <a:pPr indent="0" lvl="0" marL="0" rtl="0" algn="l">
              <a:spcBef>
                <a:spcPts val="1200"/>
              </a:spcBef>
              <a:spcAft>
                <a:spcPts val="0"/>
              </a:spcAft>
              <a:buNone/>
            </a:pPr>
            <a:r>
              <a:t/>
            </a:r>
            <a:endParaRPr sz="1500">
              <a:solidFill>
                <a:schemeClr val="dk2"/>
              </a:solidFill>
              <a:latin typeface="Roboto"/>
              <a:ea typeface="Roboto"/>
              <a:cs typeface="Roboto"/>
              <a:sym typeface="Roboto"/>
            </a:endParaRPr>
          </a:p>
        </p:txBody>
      </p:sp>
      <p:pic>
        <p:nvPicPr>
          <p:cNvPr id="230" name="Google Shape;230;p37"/>
          <p:cNvPicPr preferRelativeResize="0"/>
          <p:nvPr/>
        </p:nvPicPr>
        <p:blipFill>
          <a:blip r:embed="rId3">
            <a:alphaModFix/>
          </a:blip>
          <a:stretch>
            <a:fillRect/>
          </a:stretch>
        </p:blipFill>
        <p:spPr>
          <a:xfrm>
            <a:off x="152400" y="564600"/>
            <a:ext cx="5959916" cy="381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xiv) Number of Employees by Month</a:t>
            </a:r>
            <a:endParaRPr b="1" sz="1800">
              <a:solidFill>
                <a:schemeClr val="dk2"/>
              </a:solidFill>
              <a:latin typeface="Roboto"/>
              <a:ea typeface="Roboto"/>
              <a:cs typeface="Roboto"/>
              <a:sym typeface="Roboto"/>
            </a:endParaRPr>
          </a:p>
        </p:txBody>
      </p:sp>
      <p:sp>
        <p:nvSpPr>
          <p:cNvPr id="236" name="Google Shape;236;p38"/>
          <p:cNvSpPr txBox="1"/>
          <p:nvPr/>
        </p:nvSpPr>
        <p:spPr>
          <a:xfrm>
            <a:off x="218825" y="45290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50">
                <a:highlight>
                  <a:srgbClr val="FFFFFF"/>
                </a:highlight>
              </a:rPr>
              <a:t>According to the plot, the number of employees is on the rise from March to August</a:t>
            </a:r>
            <a:endParaRPr sz="1500">
              <a:latin typeface="Calibri"/>
              <a:ea typeface="Calibri"/>
              <a:cs typeface="Calibri"/>
              <a:sym typeface="Calibri"/>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37" name="Google Shape;237;p38"/>
          <p:cNvPicPr preferRelativeResize="0"/>
          <p:nvPr/>
        </p:nvPicPr>
        <p:blipFill>
          <a:blip r:embed="rId3">
            <a:alphaModFix/>
          </a:blip>
          <a:stretch>
            <a:fillRect/>
          </a:stretch>
        </p:blipFill>
        <p:spPr>
          <a:xfrm>
            <a:off x="152400" y="564600"/>
            <a:ext cx="5773650" cy="381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ctrTitle"/>
          </p:nvPr>
        </p:nvSpPr>
        <p:spPr>
          <a:xfrm>
            <a:off x="1777125" y="1922350"/>
            <a:ext cx="60852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3</a:t>
            </a:r>
            <a:r>
              <a:rPr lang="en" sz="3800"/>
              <a:t>.UNIVARIATE ANALYSIS</a:t>
            </a:r>
            <a:endParaRPr sz="3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a:t>
            </a:r>
            <a:r>
              <a:rPr b="1" lang="en" sz="1800">
                <a:solidFill>
                  <a:schemeClr val="dk2"/>
                </a:solidFill>
                <a:latin typeface="Roboto"/>
                <a:ea typeface="Roboto"/>
                <a:cs typeface="Roboto"/>
                <a:sym typeface="Roboto"/>
              </a:rPr>
              <a:t>) Correlation Plot</a:t>
            </a:r>
            <a:endParaRPr b="1" sz="1800">
              <a:solidFill>
                <a:schemeClr val="dk2"/>
              </a:solidFill>
              <a:latin typeface="Roboto"/>
              <a:ea typeface="Roboto"/>
              <a:cs typeface="Roboto"/>
              <a:sym typeface="Roboto"/>
            </a:endParaRPr>
          </a:p>
        </p:txBody>
      </p:sp>
      <p:sp>
        <p:nvSpPr>
          <p:cNvPr id="248" name="Google Shape;248;p40"/>
          <p:cNvSpPr txBox="1"/>
          <p:nvPr/>
        </p:nvSpPr>
        <p:spPr>
          <a:xfrm>
            <a:off x="218825" y="45290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50">
                <a:highlight>
                  <a:srgbClr val="FFFFFF"/>
                </a:highlight>
              </a:rPr>
              <a:t>According to the plot, the number of employees is on the rise from March to August</a:t>
            </a:r>
            <a:endParaRPr sz="1500">
              <a:latin typeface="Calibri"/>
              <a:ea typeface="Calibri"/>
              <a:cs typeface="Calibri"/>
              <a:sym typeface="Calibri"/>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249" name="Google Shape;249;p40"/>
          <p:cNvPicPr preferRelativeResize="0"/>
          <p:nvPr/>
        </p:nvPicPr>
        <p:blipFill>
          <a:blip r:embed="rId3">
            <a:alphaModFix/>
          </a:blip>
          <a:stretch>
            <a:fillRect/>
          </a:stretch>
        </p:blipFill>
        <p:spPr>
          <a:xfrm>
            <a:off x="152400" y="152400"/>
            <a:ext cx="9144000" cy="5057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Observations from the correlation plot</a:t>
            </a:r>
            <a:endParaRPr/>
          </a:p>
        </p:txBody>
      </p:sp>
      <p:sp>
        <p:nvSpPr>
          <p:cNvPr id="255" name="Google Shape;255;p41"/>
          <p:cNvSpPr txBox="1"/>
          <p:nvPr>
            <p:ph idx="1" type="body"/>
          </p:nvPr>
        </p:nvSpPr>
        <p:spPr>
          <a:xfrm>
            <a:off x="284800" y="1682425"/>
            <a:ext cx="8409300" cy="3511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2"/>
              </a:buClr>
              <a:buSzPts val="1800"/>
              <a:buChar char="-"/>
            </a:pPr>
            <a:r>
              <a:rPr lang="en">
                <a:solidFill>
                  <a:schemeClr val="dk2"/>
                </a:solidFill>
              </a:rPr>
              <a:t>Duration is moderately positively correlated to purchased deposit. It has a positive correlation of 0.41</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Pdays and previous are weakly positively related to purchased deposits. With a correlation of 0.28 and 0.23 respectively.</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Age has a very weak positive correlation of 0.03 to purchased deposit.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 following columns are negatively correlated to purchased deposit:</a:t>
            </a:r>
            <a:endParaRPr>
              <a:solidFill>
                <a:schemeClr val="dk2"/>
              </a:solidFill>
            </a:endParaRPr>
          </a:p>
          <a:p>
            <a:pPr indent="0" lvl="0" marL="457200" rtl="0" algn="l">
              <a:spcBef>
                <a:spcPts val="1200"/>
              </a:spcBef>
              <a:spcAft>
                <a:spcPts val="0"/>
              </a:spcAft>
              <a:buNone/>
            </a:pPr>
            <a:r>
              <a:rPr lang="en">
                <a:solidFill>
                  <a:schemeClr val="dk2"/>
                </a:solidFill>
              </a:rPr>
              <a:t>campaign, employee_variation_rate, consumer_price_index, euribor_three_month_rate, number_of_employees.</a:t>
            </a:r>
            <a:endParaRPr>
              <a:solidFill>
                <a:schemeClr val="dk2"/>
              </a:solidFill>
            </a:endParaRPr>
          </a:p>
          <a:p>
            <a:pPr indent="0" lvl="0" marL="0" rtl="0" algn="l">
              <a:spcBef>
                <a:spcPts val="1200"/>
              </a:spcBef>
              <a:spcAft>
                <a:spcPts val="16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79" name="Google Shape;79;p15"/>
          <p:cNvSpPr txBox="1"/>
          <p:nvPr>
            <p:ph idx="1" type="body"/>
          </p:nvPr>
        </p:nvSpPr>
        <p:spPr>
          <a:xfrm>
            <a:off x="471900" y="1919075"/>
            <a:ext cx="8222100" cy="3275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chemeClr val="dk2"/>
                </a:solidFill>
              </a:rPr>
              <a:t>ABC Bank wants to predict whether a particular customer will buy their term deposit product based on their past interactions with the bank or other financial institutions. This will allow the bank to focus its marketing efforts on customers who are more likely to purchase the product.</a:t>
            </a:r>
            <a:endParaRPr>
              <a:solidFill>
                <a:schemeClr val="dk2"/>
              </a:solidFill>
            </a:endParaRPr>
          </a:p>
          <a:p>
            <a:pPr indent="0" lvl="0" marL="0" rtl="0" algn="l">
              <a:spcBef>
                <a:spcPts val="1200"/>
              </a:spcBef>
              <a:spcAft>
                <a:spcPts val="0"/>
              </a:spcAft>
              <a:buNone/>
            </a:pPr>
            <a:r>
              <a:rPr b="1" lang="en">
                <a:solidFill>
                  <a:schemeClr val="dk2"/>
                </a:solidFill>
              </a:rPr>
              <a:t>GitHub Repository Link</a:t>
            </a:r>
            <a:endParaRPr b="1">
              <a:solidFill>
                <a:schemeClr val="dk2"/>
              </a:solidFill>
            </a:endParaRPr>
          </a:p>
          <a:p>
            <a:pPr indent="0" lvl="0" marL="0" rtl="0" algn="l">
              <a:spcBef>
                <a:spcPts val="1600"/>
              </a:spcBef>
              <a:spcAft>
                <a:spcPts val="0"/>
              </a:spcAft>
              <a:buNone/>
            </a:pPr>
            <a:r>
              <a:rPr lang="en">
                <a:solidFill>
                  <a:schemeClr val="dk2"/>
                </a:solidFill>
              </a:rPr>
              <a:t>https://github.com/Vee2002/DataGlacier_Internship/tree/vc/Data%20Glacier</a:t>
            </a:r>
            <a:endParaRPr>
              <a:solidFill>
                <a:schemeClr val="dk2"/>
              </a:solidFill>
            </a:endParaRPr>
          </a:p>
          <a:p>
            <a:pPr indent="0" lvl="0" marL="0" rtl="0" algn="l">
              <a:spcBef>
                <a:spcPts val="1200"/>
              </a:spcBef>
              <a:spcAft>
                <a:spcPts val="1600"/>
              </a:spcAft>
              <a:buNone/>
            </a:pPr>
            <a:r>
              <a:t/>
            </a:r>
            <a:endParaRPr>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ctrTitle"/>
          </p:nvPr>
        </p:nvSpPr>
        <p:spPr>
          <a:xfrm>
            <a:off x="1777125" y="1922350"/>
            <a:ext cx="60852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4</a:t>
            </a:r>
            <a:r>
              <a:rPr lang="en" sz="3800"/>
              <a:t>.RECOMMENDATIONS</a:t>
            </a:r>
            <a:endParaRPr sz="3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nvSpPr>
        <p:spPr>
          <a:xfrm>
            <a:off x="284800" y="135800"/>
            <a:ext cx="8859300" cy="50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1.Develop marketing campaigns that highlight the benefits of term deposits, such as security, returns, and suitability for long-term goals by promotions or incentives eg slightly higher interests for higher customers. The bank can consider holding webinars and workshops to educate customers on the importance of term deposits.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2.Increase the reach and frequency of marketing campaigns, particularly focusing on customers who were not contacted previously. By considering using cellular to contact customers as it is yielding more results compared to telephone.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3.Focus marketing efforts during periods of high consumer confidence or low inflation (e.g., early in the year or after mid-year). The bank can monitor economic indicators like the Consumer Confidence Index and Euribor rates to plan campaigns strategically.</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4.Train agents to have meaningful, informative conversations that address customer concerns within the call duration 0-500 seconds as most calls are within that range. They can provide training to call agents on how to effectively pitch term deposits.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5965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Recommended Models for this Dataset</a:t>
            </a:r>
            <a:endParaRPr/>
          </a:p>
        </p:txBody>
      </p:sp>
      <p:sp>
        <p:nvSpPr>
          <p:cNvPr id="271" name="Google Shape;271;p44"/>
          <p:cNvSpPr txBox="1"/>
          <p:nvPr>
            <p:ph idx="1" type="body"/>
          </p:nvPr>
        </p:nvSpPr>
        <p:spPr>
          <a:xfrm>
            <a:off x="0" y="1667650"/>
            <a:ext cx="9144000" cy="3532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Arial"/>
                <a:ea typeface="Arial"/>
                <a:cs typeface="Arial"/>
                <a:sym typeface="Arial"/>
              </a:rPr>
              <a:t>The target variable for this dataset is purchased_deposit.That communicates whether the customer will purchase the deposit or not based on the independent variables.</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Since the prediction is categorical,the following models can be used:</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Logistic Regression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Decision Trees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Random Forest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Gradient Boosting Model eg XGBoost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Support Vector Machine</a:t>
            </a:r>
            <a:endParaRPr>
              <a:solidFill>
                <a:srgbClr val="000000"/>
              </a:solidFill>
              <a:latin typeface="Arial"/>
              <a:ea typeface="Arial"/>
              <a:cs typeface="Arial"/>
              <a:sym typeface="Arial"/>
            </a:endParaRPr>
          </a:p>
          <a:p>
            <a:pPr indent="0" lvl="0" marL="0" rtl="0" algn="l">
              <a:spcBef>
                <a:spcPts val="12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1777125" y="1922350"/>
            <a:ext cx="60852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1.UNIVARIATE ANALYSIS</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42388" y="460212"/>
            <a:ext cx="7897924" cy="4080601"/>
          </a:xfrm>
          <a:prstGeom prst="rect">
            <a:avLst/>
          </a:prstGeom>
          <a:noFill/>
          <a:ln>
            <a:noFill/>
          </a:ln>
        </p:spPr>
      </p:pic>
      <p:sp>
        <p:nvSpPr>
          <p:cNvPr id="90" name="Google Shape;90;p17"/>
          <p:cNvSpPr txBox="1"/>
          <p:nvPr/>
        </p:nvSpPr>
        <p:spPr>
          <a:xfrm>
            <a:off x="423450" y="1161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 Purchased Deposit Counts</a:t>
            </a:r>
            <a:endParaRPr b="1" sz="1800">
              <a:solidFill>
                <a:schemeClr val="dk2"/>
              </a:solidFill>
              <a:latin typeface="Roboto"/>
              <a:ea typeface="Roboto"/>
              <a:cs typeface="Roboto"/>
              <a:sym typeface="Roboto"/>
            </a:endParaRPr>
          </a:p>
        </p:txBody>
      </p:sp>
      <p:sp>
        <p:nvSpPr>
          <p:cNvPr id="91" name="Google Shape;91;p17"/>
          <p:cNvSpPr txBox="1"/>
          <p:nvPr/>
        </p:nvSpPr>
        <p:spPr>
          <a:xfrm>
            <a:off x="423450" y="4540825"/>
            <a:ext cx="7148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Most people did not purchase the term deposit</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713900" y="4800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ii) Job Categories</a:t>
            </a:r>
            <a:endParaRPr b="1" sz="1800">
              <a:solidFill>
                <a:schemeClr val="dk2"/>
              </a:solidFill>
              <a:latin typeface="Roboto"/>
              <a:ea typeface="Roboto"/>
              <a:cs typeface="Roboto"/>
              <a:sym typeface="Roboto"/>
            </a:endParaRPr>
          </a:p>
        </p:txBody>
      </p:sp>
      <p:sp>
        <p:nvSpPr>
          <p:cNvPr id="97" name="Google Shape;97;p18"/>
          <p:cNvSpPr txBox="1"/>
          <p:nvPr/>
        </p:nvSpPr>
        <p:spPr>
          <a:xfrm>
            <a:off x="423450" y="4540825"/>
            <a:ext cx="80667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Most people work as admins, followed by blue collar jobs and technicians.</a:t>
            </a:r>
            <a:endParaRPr sz="1800">
              <a:solidFill>
                <a:schemeClr val="dk2"/>
              </a:solidFill>
              <a:latin typeface="Roboto"/>
              <a:ea typeface="Roboto"/>
              <a:cs typeface="Roboto"/>
              <a:sym typeface="Roboto"/>
            </a:endParaRPr>
          </a:p>
        </p:txBody>
      </p:sp>
      <p:pic>
        <p:nvPicPr>
          <p:cNvPr id="98" name="Google Shape;98;p18"/>
          <p:cNvPicPr preferRelativeResize="0"/>
          <p:nvPr/>
        </p:nvPicPr>
        <p:blipFill>
          <a:blip r:embed="rId3">
            <a:alphaModFix/>
          </a:blip>
          <a:stretch>
            <a:fillRect/>
          </a:stretch>
        </p:blipFill>
        <p:spPr>
          <a:xfrm>
            <a:off x="152400" y="612600"/>
            <a:ext cx="8547019" cy="377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657675" y="13230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iii) Marital Categories</a:t>
            </a:r>
            <a:endParaRPr b="1" sz="1800">
              <a:solidFill>
                <a:schemeClr val="dk2"/>
              </a:solidFill>
              <a:latin typeface="Roboto"/>
              <a:ea typeface="Roboto"/>
              <a:cs typeface="Roboto"/>
              <a:sym typeface="Roboto"/>
            </a:endParaRPr>
          </a:p>
        </p:txBody>
      </p:sp>
      <p:pic>
        <p:nvPicPr>
          <p:cNvPr id="104" name="Google Shape;104;p19"/>
          <p:cNvPicPr preferRelativeResize="0"/>
          <p:nvPr/>
        </p:nvPicPr>
        <p:blipFill>
          <a:blip r:embed="rId3">
            <a:alphaModFix/>
          </a:blip>
          <a:stretch>
            <a:fillRect/>
          </a:stretch>
        </p:blipFill>
        <p:spPr>
          <a:xfrm>
            <a:off x="714550" y="696900"/>
            <a:ext cx="4801936" cy="3691525"/>
          </a:xfrm>
          <a:prstGeom prst="rect">
            <a:avLst/>
          </a:prstGeom>
          <a:noFill/>
          <a:ln>
            <a:noFill/>
          </a:ln>
        </p:spPr>
      </p:pic>
      <p:sp>
        <p:nvSpPr>
          <p:cNvPr id="105" name="Google Shape;105;p19"/>
          <p:cNvSpPr txBox="1"/>
          <p:nvPr/>
        </p:nvSpPr>
        <p:spPr>
          <a:xfrm>
            <a:off x="5951100" y="706400"/>
            <a:ext cx="2876100" cy="36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6" name="Google Shape;106;p19"/>
          <p:cNvSpPr/>
          <p:nvPr/>
        </p:nvSpPr>
        <p:spPr>
          <a:xfrm>
            <a:off x="5951100" y="753250"/>
            <a:ext cx="2848125" cy="3597650"/>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550">
                <a:solidFill>
                  <a:schemeClr val="lt1"/>
                </a:solidFill>
              </a:rPr>
              <a:t>Most customers are married as they lead by 60.5%.Single people follow by 28.1%, and divorced are 11.2%.</a:t>
            </a:r>
            <a:endParaRPr sz="1550">
              <a:solidFill>
                <a:schemeClr val="lt1"/>
              </a:solidFill>
            </a:endParaRPr>
          </a:p>
          <a:p>
            <a:pPr indent="0" lvl="0" marL="0" rtl="0" algn="ctr">
              <a:spcBef>
                <a:spcPts val="120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152400" y="948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iv) Education Categories</a:t>
            </a:r>
            <a:endParaRPr b="1" sz="1800">
              <a:solidFill>
                <a:schemeClr val="dk2"/>
              </a:solidFill>
              <a:latin typeface="Roboto"/>
              <a:ea typeface="Roboto"/>
              <a:cs typeface="Roboto"/>
              <a:sym typeface="Roboto"/>
            </a:endParaRPr>
          </a:p>
        </p:txBody>
      </p:sp>
      <p:sp>
        <p:nvSpPr>
          <p:cNvPr id="112" name="Google Shape;112;p20"/>
          <p:cNvSpPr txBox="1"/>
          <p:nvPr/>
        </p:nvSpPr>
        <p:spPr>
          <a:xfrm>
            <a:off x="423450" y="4540825"/>
            <a:ext cx="7841700" cy="6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Most people are at the level of university degree followed by high school.</a:t>
            </a:r>
            <a:endParaRPr sz="18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pic>
        <p:nvPicPr>
          <p:cNvPr id="113" name="Google Shape;113;p20"/>
          <p:cNvPicPr preferRelativeResize="0"/>
          <p:nvPr/>
        </p:nvPicPr>
        <p:blipFill>
          <a:blip r:embed="rId3">
            <a:alphaModFix/>
          </a:blip>
          <a:stretch>
            <a:fillRect/>
          </a:stretch>
        </p:blipFill>
        <p:spPr>
          <a:xfrm>
            <a:off x="152400" y="612600"/>
            <a:ext cx="8159889" cy="377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207975" y="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v</a:t>
            </a:r>
            <a:r>
              <a:rPr b="1" lang="en" sz="1800">
                <a:solidFill>
                  <a:schemeClr val="dk2"/>
                </a:solidFill>
                <a:latin typeface="Roboto"/>
                <a:ea typeface="Roboto"/>
                <a:cs typeface="Roboto"/>
                <a:sym typeface="Roboto"/>
              </a:rPr>
              <a:t>) Default Loans</a:t>
            </a:r>
            <a:endParaRPr b="1" sz="1800">
              <a:solidFill>
                <a:schemeClr val="dk2"/>
              </a:solidFill>
              <a:latin typeface="Roboto"/>
              <a:ea typeface="Roboto"/>
              <a:cs typeface="Roboto"/>
              <a:sym typeface="Roboto"/>
            </a:endParaRPr>
          </a:p>
        </p:txBody>
      </p:sp>
      <p:pic>
        <p:nvPicPr>
          <p:cNvPr id="119" name="Google Shape;119;p21"/>
          <p:cNvPicPr preferRelativeResize="0"/>
          <p:nvPr/>
        </p:nvPicPr>
        <p:blipFill>
          <a:blip r:embed="rId3">
            <a:alphaModFix/>
          </a:blip>
          <a:stretch>
            <a:fillRect/>
          </a:stretch>
        </p:blipFill>
        <p:spPr>
          <a:xfrm>
            <a:off x="152400" y="612600"/>
            <a:ext cx="4704179" cy="3775826"/>
          </a:xfrm>
          <a:prstGeom prst="rect">
            <a:avLst/>
          </a:prstGeom>
          <a:noFill/>
          <a:ln>
            <a:noFill/>
          </a:ln>
        </p:spPr>
      </p:pic>
      <p:sp>
        <p:nvSpPr>
          <p:cNvPr id="120" name="Google Shape;120;p21"/>
          <p:cNvSpPr/>
          <p:nvPr/>
        </p:nvSpPr>
        <p:spPr>
          <a:xfrm>
            <a:off x="5951100" y="753250"/>
            <a:ext cx="2848125" cy="3597650"/>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850">
                <a:solidFill>
                  <a:schemeClr val="lt1"/>
                </a:solidFill>
              </a:rPr>
              <a:t>From the chart most people do not have credit defaults</a:t>
            </a:r>
            <a:endParaRPr sz="1850">
              <a:solidFill>
                <a:schemeClr val="lt1"/>
              </a:solidFill>
            </a:endParaRPr>
          </a:p>
          <a:p>
            <a:pPr indent="0" lvl="0" marL="0" rtl="0" algn="ctr">
              <a:spcBef>
                <a:spcPts val="1200"/>
              </a:spcBef>
              <a:spcAft>
                <a:spcPts val="0"/>
              </a:spcAft>
              <a:buNone/>
            </a:pPr>
            <a:r>
              <a:t/>
            </a:r>
            <a:endParaRPr sz="155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